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4" r:id="rId9"/>
    <p:sldId id="266" r:id="rId10"/>
    <p:sldId id="263" r:id="rId11"/>
    <p:sldId id="265" r:id="rId12"/>
    <p:sldId id="267" r:id="rId13"/>
    <p:sldId id="268" r:id="rId14"/>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5245" autoAdjust="0"/>
  </p:normalViewPr>
  <p:slideViewPr>
    <p:cSldViewPr snapToGrid="0">
      <p:cViewPr>
        <p:scale>
          <a:sx n="100" d="100"/>
          <a:sy n="100" d="100"/>
        </p:scale>
        <p:origin x="360" y="107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704EA5-E967-413A-ACCD-230BACAF4AA4}" type="doc">
      <dgm:prSet loTypeId="urn:microsoft.com/office/officeart/2005/8/layout/hierarchy1" loCatId="hierarchy" qsTypeId="urn:microsoft.com/office/officeart/2005/8/quickstyle/3d3" qsCatId="3D" csTypeId="urn:microsoft.com/office/officeart/2005/8/colors/colorful3" csCatId="colorful" phldr="1"/>
      <dgm:spPr/>
      <dgm:t>
        <a:bodyPr/>
        <a:lstStyle/>
        <a:p>
          <a:endParaRPr lang="es-ES"/>
        </a:p>
      </dgm:t>
    </dgm:pt>
    <dgm:pt modelId="{10DB6D99-DC9C-4C22-A8C7-4E45A1094775}">
      <dgm:prSet phldrT="[Texto]" custT="1"/>
      <dgm:spPr/>
      <dgm:t>
        <a:bodyPr/>
        <a:lstStyle/>
        <a:p>
          <a:pPr algn="ctr"/>
          <a:r>
            <a:rPr lang="es-ES" sz="1100" b="1">
              <a:latin typeface="Times New Roman" panose="02020603050405020304" pitchFamily="18" charset="0"/>
              <a:cs typeface="Times New Roman" panose="02020603050405020304" pitchFamily="18" charset="0"/>
            </a:rPr>
            <a:t>Gerencia</a:t>
          </a:r>
        </a:p>
      </dgm:t>
    </dgm:pt>
    <dgm:pt modelId="{8BF732CF-C0C3-4DE5-8B15-C0FEFFD60165}" type="parTrans" cxnId="{6764F3B2-AD83-4513-A238-65F8EB4917C8}">
      <dgm:prSet/>
      <dgm:spPr/>
      <dgm:t>
        <a:bodyPr/>
        <a:lstStyle/>
        <a:p>
          <a:pPr algn="ctr"/>
          <a:endParaRPr lang="es-ES"/>
        </a:p>
      </dgm:t>
    </dgm:pt>
    <dgm:pt modelId="{FFA786DC-0942-4776-B96A-B11CE09EA5D1}" type="sibTrans" cxnId="{6764F3B2-AD83-4513-A238-65F8EB4917C8}">
      <dgm:prSet/>
      <dgm:spPr/>
      <dgm:t>
        <a:bodyPr/>
        <a:lstStyle/>
        <a:p>
          <a:pPr algn="ctr"/>
          <a:endParaRPr lang="es-ES"/>
        </a:p>
      </dgm:t>
    </dgm:pt>
    <dgm:pt modelId="{B13BA4AD-AA42-476C-B0B9-F8E7A0B9F659}">
      <dgm:prSet phldrT="[Texto]" custT="1"/>
      <dgm:spPr/>
      <dgm:t>
        <a:bodyPr/>
        <a:lstStyle/>
        <a:p>
          <a:pPr algn="ctr"/>
          <a:r>
            <a:rPr lang="es-ES" sz="1100" b="1" dirty="0">
              <a:latin typeface="Times New Roman" panose="02020603050405020304" pitchFamily="18" charset="0"/>
              <a:cs typeface="Times New Roman" panose="02020603050405020304" pitchFamily="18" charset="0"/>
            </a:rPr>
            <a:t>Administrador</a:t>
          </a:r>
        </a:p>
      </dgm:t>
    </dgm:pt>
    <dgm:pt modelId="{F1492227-43B3-4532-94A7-1261A2390692}" type="parTrans" cxnId="{FE3FD8AA-EED6-4FE9-A23F-48ED0483CC78}">
      <dgm:prSet/>
      <dgm:spPr/>
      <dgm:t>
        <a:bodyPr/>
        <a:lstStyle/>
        <a:p>
          <a:pPr algn="ctr"/>
          <a:endParaRPr lang="es-ES"/>
        </a:p>
      </dgm:t>
    </dgm:pt>
    <dgm:pt modelId="{E582B13D-81CF-4248-A56E-707B79358A5E}" type="sibTrans" cxnId="{FE3FD8AA-EED6-4FE9-A23F-48ED0483CC78}">
      <dgm:prSet/>
      <dgm:spPr/>
      <dgm:t>
        <a:bodyPr/>
        <a:lstStyle/>
        <a:p>
          <a:pPr algn="ctr"/>
          <a:endParaRPr lang="es-ES"/>
        </a:p>
      </dgm:t>
    </dgm:pt>
    <dgm:pt modelId="{41EC53D4-1485-4E73-99BF-7C52F4E136F6}">
      <dgm:prSet phldrT="[Texto]" custT="1"/>
      <dgm:spPr/>
      <dgm:t>
        <a:bodyPr/>
        <a:lstStyle/>
        <a:p>
          <a:pPr algn="ctr"/>
          <a:r>
            <a:rPr lang="es-ES" sz="1100" b="1">
              <a:latin typeface="Times New Roman" panose="02020603050405020304" pitchFamily="18" charset="0"/>
              <a:cs typeface="Times New Roman" panose="02020603050405020304" pitchFamily="18" charset="0"/>
            </a:rPr>
            <a:t>Vendedor</a:t>
          </a:r>
        </a:p>
      </dgm:t>
    </dgm:pt>
    <dgm:pt modelId="{A6013887-D8BC-48B5-8B95-3CCCD16460E2}" type="parTrans" cxnId="{7DBC0675-EC9C-42CC-8BD1-F5B65A0E96F8}">
      <dgm:prSet/>
      <dgm:spPr/>
      <dgm:t>
        <a:bodyPr/>
        <a:lstStyle/>
        <a:p>
          <a:pPr algn="ctr"/>
          <a:endParaRPr lang="es-ES"/>
        </a:p>
      </dgm:t>
    </dgm:pt>
    <dgm:pt modelId="{A62BBF03-982D-48CA-9291-B19E313991E5}" type="sibTrans" cxnId="{7DBC0675-EC9C-42CC-8BD1-F5B65A0E96F8}">
      <dgm:prSet/>
      <dgm:spPr/>
      <dgm:t>
        <a:bodyPr/>
        <a:lstStyle/>
        <a:p>
          <a:pPr algn="ctr"/>
          <a:endParaRPr lang="es-ES"/>
        </a:p>
      </dgm:t>
    </dgm:pt>
    <dgm:pt modelId="{0D3F0580-C062-4B51-9895-96DFD112BC28}">
      <dgm:prSet phldrT="[Texto]" custT="1"/>
      <dgm:spPr/>
      <dgm:t>
        <a:bodyPr/>
        <a:lstStyle/>
        <a:p>
          <a:pPr algn="ctr"/>
          <a:r>
            <a:rPr lang="es-ES" sz="1100" b="1">
              <a:latin typeface="Times New Roman" panose="02020603050405020304" pitchFamily="18" charset="0"/>
              <a:cs typeface="Times New Roman" panose="02020603050405020304" pitchFamily="18" charset="0"/>
            </a:rPr>
            <a:t>Operario</a:t>
          </a:r>
        </a:p>
      </dgm:t>
    </dgm:pt>
    <dgm:pt modelId="{27955C1B-1E8C-4ABF-8A81-7808AA238767}" type="parTrans" cxnId="{D88DAE43-CB10-453B-8AFB-72212B1476C7}">
      <dgm:prSet/>
      <dgm:spPr/>
      <dgm:t>
        <a:bodyPr/>
        <a:lstStyle/>
        <a:p>
          <a:pPr algn="ctr"/>
          <a:endParaRPr lang="es-ES"/>
        </a:p>
      </dgm:t>
    </dgm:pt>
    <dgm:pt modelId="{91FE5FBC-B18D-4F02-8232-64EA3425F391}" type="sibTrans" cxnId="{D88DAE43-CB10-453B-8AFB-72212B1476C7}">
      <dgm:prSet/>
      <dgm:spPr/>
      <dgm:t>
        <a:bodyPr/>
        <a:lstStyle/>
        <a:p>
          <a:pPr algn="ctr"/>
          <a:endParaRPr lang="es-ES"/>
        </a:p>
      </dgm:t>
    </dgm:pt>
    <dgm:pt modelId="{846125E4-EFEC-44B7-83DD-BAA498F219E8}">
      <dgm:prSet phldrT="[Texto]" custT="1"/>
      <dgm:spPr/>
      <dgm:t>
        <a:bodyPr/>
        <a:lstStyle/>
        <a:p>
          <a:pPr algn="ctr"/>
          <a:r>
            <a:rPr lang="es-ES" sz="1100" b="1">
              <a:latin typeface="Times New Roman" panose="02020603050405020304" pitchFamily="18" charset="0"/>
              <a:cs typeface="Times New Roman" panose="02020603050405020304" pitchFamily="18" charset="0"/>
            </a:rPr>
            <a:t>Operario</a:t>
          </a:r>
        </a:p>
      </dgm:t>
    </dgm:pt>
    <dgm:pt modelId="{4456BDAB-FAEC-4242-9F5D-4A04C1D92DBB}" type="sibTrans" cxnId="{670AEBAD-E002-4A3A-B616-3BE072455CF9}">
      <dgm:prSet/>
      <dgm:spPr/>
      <dgm:t>
        <a:bodyPr/>
        <a:lstStyle/>
        <a:p>
          <a:pPr algn="ctr"/>
          <a:endParaRPr lang="es-ES"/>
        </a:p>
      </dgm:t>
    </dgm:pt>
    <dgm:pt modelId="{B43D1502-D52F-4F68-B096-7C31CDBD31B8}" type="parTrans" cxnId="{670AEBAD-E002-4A3A-B616-3BE072455CF9}">
      <dgm:prSet/>
      <dgm:spPr/>
      <dgm:t>
        <a:bodyPr/>
        <a:lstStyle/>
        <a:p>
          <a:pPr algn="ctr"/>
          <a:endParaRPr lang="es-ES"/>
        </a:p>
      </dgm:t>
    </dgm:pt>
    <dgm:pt modelId="{CB22B0BE-82A7-4BA6-8893-884EE1C1DAA1}" type="pres">
      <dgm:prSet presAssocID="{95704EA5-E967-413A-ACCD-230BACAF4AA4}" presName="hierChild1" presStyleCnt="0">
        <dgm:presLayoutVars>
          <dgm:chPref val="1"/>
          <dgm:dir/>
          <dgm:animOne val="branch"/>
          <dgm:animLvl val="lvl"/>
          <dgm:resizeHandles/>
        </dgm:presLayoutVars>
      </dgm:prSet>
      <dgm:spPr/>
      <dgm:t>
        <a:bodyPr/>
        <a:lstStyle/>
        <a:p>
          <a:endParaRPr lang="es-CO"/>
        </a:p>
      </dgm:t>
    </dgm:pt>
    <dgm:pt modelId="{917E95BF-F606-4923-B981-41DA7C0FD9DA}" type="pres">
      <dgm:prSet presAssocID="{10DB6D99-DC9C-4C22-A8C7-4E45A1094775}" presName="hierRoot1" presStyleCnt="0"/>
      <dgm:spPr/>
    </dgm:pt>
    <dgm:pt modelId="{A01EBE6E-B496-4F93-A311-2911F4A06A17}" type="pres">
      <dgm:prSet presAssocID="{10DB6D99-DC9C-4C22-A8C7-4E45A1094775}" presName="composite" presStyleCnt="0"/>
      <dgm:spPr/>
    </dgm:pt>
    <dgm:pt modelId="{0C455F27-E9CA-4F40-A334-BA8747DE2020}" type="pres">
      <dgm:prSet presAssocID="{10DB6D99-DC9C-4C22-A8C7-4E45A1094775}" presName="background" presStyleLbl="node0" presStyleIdx="0" presStyleCnt="1"/>
      <dgm:spPr/>
    </dgm:pt>
    <dgm:pt modelId="{E7576AA0-CAE5-476D-BABC-452C8936D369}" type="pres">
      <dgm:prSet presAssocID="{10DB6D99-DC9C-4C22-A8C7-4E45A1094775}" presName="text" presStyleLbl="fgAcc0" presStyleIdx="0" presStyleCnt="1" custScaleX="115759" custLinFactY="-195575" custLinFactNeighborX="-50322" custLinFactNeighborY="-200000">
        <dgm:presLayoutVars>
          <dgm:chPref val="3"/>
        </dgm:presLayoutVars>
      </dgm:prSet>
      <dgm:spPr/>
      <dgm:t>
        <a:bodyPr/>
        <a:lstStyle/>
        <a:p>
          <a:endParaRPr lang="es-CO"/>
        </a:p>
      </dgm:t>
    </dgm:pt>
    <dgm:pt modelId="{522DBB09-31D0-4000-9DB9-9773ABA9D649}" type="pres">
      <dgm:prSet presAssocID="{10DB6D99-DC9C-4C22-A8C7-4E45A1094775}" presName="hierChild2" presStyleCnt="0"/>
      <dgm:spPr/>
    </dgm:pt>
    <dgm:pt modelId="{51337A3A-EB8A-4144-869D-717735132AA1}" type="pres">
      <dgm:prSet presAssocID="{F1492227-43B3-4532-94A7-1261A2390692}" presName="Name10" presStyleLbl="parChTrans1D2" presStyleIdx="0" presStyleCnt="3"/>
      <dgm:spPr/>
      <dgm:t>
        <a:bodyPr/>
        <a:lstStyle/>
        <a:p>
          <a:endParaRPr lang="es-CO"/>
        </a:p>
      </dgm:t>
    </dgm:pt>
    <dgm:pt modelId="{EE680DC3-2BD9-4CE3-9C7C-4B34DF23D4B5}" type="pres">
      <dgm:prSet presAssocID="{B13BA4AD-AA42-476C-B0B9-F8E7A0B9F659}" presName="hierRoot2" presStyleCnt="0"/>
      <dgm:spPr/>
    </dgm:pt>
    <dgm:pt modelId="{2E74DE36-5F15-4B0E-B4E3-E853DA93B699}" type="pres">
      <dgm:prSet presAssocID="{B13BA4AD-AA42-476C-B0B9-F8E7A0B9F659}" presName="composite2" presStyleCnt="0"/>
      <dgm:spPr/>
    </dgm:pt>
    <dgm:pt modelId="{7CD21B42-CA40-4DD1-9C86-02A03905DC0F}" type="pres">
      <dgm:prSet presAssocID="{B13BA4AD-AA42-476C-B0B9-F8E7A0B9F659}" presName="background2" presStyleLbl="node2" presStyleIdx="0" presStyleCnt="3"/>
      <dgm:spPr/>
    </dgm:pt>
    <dgm:pt modelId="{0C202B34-7C2B-49DA-AEFC-FD0D8CDB5200}" type="pres">
      <dgm:prSet presAssocID="{B13BA4AD-AA42-476C-B0B9-F8E7A0B9F659}" presName="text2" presStyleLbl="fgAcc2" presStyleIdx="0" presStyleCnt="3" custLinFactX="100000" custLinFactNeighborX="127848" custLinFactNeighborY="-90737">
        <dgm:presLayoutVars>
          <dgm:chPref val="3"/>
        </dgm:presLayoutVars>
      </dgm:prSet>
      <dgm:spPr/>
      <dgm:t>
        <a:bodyPr/>
        <a:lstStyle/>
        <a:p>
          <a:endParaRPr lang="es-CO"/>
        </a:p>
      </dgm:t>
    </dgm:pt>
    <dgm:pt modelId="{E4FC91A2-F54E-413B-B699-62B35E78CAE1}" type="pres">
      <dgm:prSet presAssocID="{B13BA4AD-AA42-476C-B0B9-F8E7A0B9F659}" presName="hierChild3" presStyleCnt="0"/>
      <dgm:spPr/>
    </dgm:pt>
    <dgm:pt modelId="{3A6743B4-AC77-4F7A-BFD6-FBC9427F80E9}" type="pres">
      <dgm:prSet presAssocID="{A6013887-D8BC-48B5-8B95-3CCCD16460E2}" presName="Name17" presStyleLbl="parChTrans1D3" presStyleIdx="0" presStyleCnt="1"/>
      <dgm:spPr/>
      <dgm:t>
        <a:bodyPr/>
        <a:lstStyle/>
        <a:p>
          <a:endParaRPr lang="es-CO"/>
        </a:p>
      </dgm:t>
    </dgm:pt>
    <dgm:pt modelId="{F809C802-E7D4-49F9-BDFB-DC3F5F5780DF}" type="pres">
      <dgm:prSet presAssocID="{41EC53D4-1485-4E73-99BF-7C52F4E136F6}" presName="hierRoot3" presStyleCnt="0"/>
      <dgm:spPr/>
    </dgm:pt>
    <dgm:pt modelId="{432EEB3D-3A2F-4F41-A6BF-3FBBE3A9EB63}" type="pres">
      <dgm:prSet presAssocID="{41EC53D4-1485-4E73-99BF-7C52F4E136F6}" presName="composite3" presStyleCnt="0"/>
      <dgm:spPr/>
    </dgm:pt>
    <dgm:pt modelId="{E625A989-F8A0-433C-9112-C921B10F41D6}" type="pres">
      <dgm:prSet presAssocID="{41EC53D4-1485-4E73-99BF-7C52F4E136F6}" presName="background3" presStyleLbl="node3" presStyleIdx="0" presStyleCnt="1"/>
      <dgm:spPr/>
    </dgm:pt>
    <dgm:pt modelId="{0DBFF940-14BC-4E99-B076-D038FC267ED5}" type="pres">
      <dgm:prSet presAssocID="{41EC53D4-1485-4E73-99BF-7C52F4E136F6}" presName="text3" presStyleLbl="fgAcc3" presStyleIdx="0" presStyleCnt="1" custScaleX="115759" custLinFactY="-9727" custLinFactNeighborX="4515" custLinFactNeighborY="-100000">
        <dgm:presLayoutVars>
          <dgm:chPref val="3"/>
        </dgm:presLayoutVars>
      </dgm:prSet>
      <dgm:spPr/>
      <dgm:t>
        <a:bodyPr/>
        <a:lstStyle/>
        <a:p>
          <a:endParaRPr lang="es-CO"/>
        </a:p>
      </dgm:t>
    </dgm:pt>
    <dgm:pt modelId="{F0F1043E-D7B7-4498-8055-176EFACA8484}" type="pres">
      <dgm:prSet presAssocID="{41EC53D4-1485-4E73-99BF-7C52F4E136F6}" presName="hierChild4" presStyleCnt="0"/>
      <dgm:spPr/>
    </dgm:pt>
    <dgm:pt modelId="{9CB98078-5B52-4FE8-9151-4977E2D7D159}" type="pres">
      <dgm:prSet presAssocID="{27955C1B-1E8C-4ABF-8A81-7808AA238767}" presName="Name10" presStyleLbl="parChTrans1D2" presStyleIdx="1" presStyleCnt="3"/>
      <dgm:spPr/>
      <dgm:t>
        <a:bodyPr/>
        <a:lstStyle/>
        <a:p>
          <a:endParaRPr lang="es-CO"/>
        </a:p>
      </dgm:t>
    </dgm:pt>
    <dgm:pt modelId="{142B25E6-8B53-4EA2-A6C9-98F809E11D13}" type="pres">
      <dgm:prSet presAssocID="{0D3F0580-C062-4B51-9895-96DFD112BC28}" presName="hierRoot2" presStyleCnt="0"/>
      <dgm:spPr/>
    </dgm:pt>
    <dgm:pt modelId="{161D023E-8E51-41D6-B0C3-AEBB24C883A4}" type="pres">
      <dgm:prSet presAssocID="{0D3F0580-C062-4B51-9895-96DFD112BC28}" presName="composite2" presStyleCnt="0"/>
      <dgm:spPr/>
    </dgm:pt>
    <dgm:pt modelId="{8DDD8C9E-99BB-4682-8138-45CCFA62B3A3}" type="pres">
      <dgm:prSet presAssocID="{0D3F0580-C062-4B51-9895-96DFD112BC28}" presName="background2" presStyleLbl="node2" presStyleIdx="1" presStyleCnt="3"/>
      <dgm:spPr/>
    </dgm:pt>
    <dgm:pt modelId="{3ACDBBCB-5FAB-4671-AA06-4DAFB8C08726}" type="pres">
      <dgm:prSet presAssocID="{0D3F0580-C062-4B51-9895-96DFD112BC28}" presName="text2" presStyleLbl="fgAcc2" presStyleIdx="1" presStyleCnt="3" custScaleX="115759" custLinFactX="-100000" custLinFactY="113027" custLinFactNeighborX="-160840" custLinFactNeighborY="200000">
        <dgm:presLayoutVars>
          <dgm:chPref val="3"/>
        </dgm:presLayoutVars>
      </dgm:prSet>
      <dgm:spPr/>
      <dgm:t>
        <a:bodyPr/>
        <a:lstStyle/>
        <a:p>
          <a:endParaRPr lang="es-CO"/>
        </a:p>
      </dgm:t>
    </dgm:pt>
    <dgm:pt modelId="{BF527E22-8B01-4ECB-A535-3DD30DC39674}" type="pres">
      <dgm:prSet presAssocID="{0D3F0580-C062-4B51-9895-96DFD112BC28}" presName="hierChild3" presStyleCnt="0"/>
      <dgm:spPr/>
    </dgm:pt>
    <dgm:pt modelId="{3255C5D6-F4CD-4621-B28E-3F41D7BF2A31}" type="pres">
      <dgm:prSet presAssocID="{B43D1502-D52F-4F68-B096-7C31CDBD31B8}" presName="Name10" presStyleLbl="parChTrans1D2" presStyleIdx="2" presStyleCnt="3"/>
      <dgm:spPr/>
      <dgm:t>
        <a:bodyPr/>
        <a:lstStyle/>
        <a:p>
          <a:endParaRPr lang="es-CO"/>
        </a:p>
      </dgm:t>
    </dgm:pt>
    <dgm:pt modelId="{65326778-CBBF-4570-A2F9-75D807B349D5}" type="pres">
      <dgm:prSet presAssocID="{846125E4-EFEC-44B7-83DD-BAA498F219E8}" presName="hierRoot2" presStyleCnt="0"/>
      <dgm:spPr/>
    </dgm:pt>
    <dgm:pt modelId="{8F8C44FA-A5D3-4E9C-B184-4E7CF8A52F6A}" type="pres">
      <dgm:prSet presAssocID="{846125E4-EFEC-44B7-83DD-BAA498F219E8}" presName="composite2" presStyleCnt="0"/>
      <dgm:spPr/>
    </dgm:pt>
    <dgm:pt modelId="{C5D92F20-F553-4F8D-9379-BBE14FECF6B5}" type="pres">
      <dgm:prSet presAssocID="{846125E4-EFEC-44B7-83DD-BAA498F219E8}" presName="background2" presStyleLbl="node2" presStyleIdx="2" presStyleCnt="3"/>
      <dgm:spPr/>
    </dgm:pt>
    <dgm:pt modelId="{8BBB7021-DC68-4CA6-A4CC-60771A3AB47B}" type="pres">
      <dgm:prSet presAssocID="{846125E4-EFEC-44B7-83DD-BAA498F219E8}" presName="text2" presStyleLbl="fgAcc2" presStyleIdx="2" presStyleCnt="3" custScaleX="115759" custLinFactY="114604" custLinFactNeighborX="11239" custLinFactNeighborY="200000">
        <dgm:presLayoutVars>
          <dgm:chPref val="3"/>
        </dgm:presLayoutVars>
      </dgm:prSet>
      <dgm:spPr/>
      <dgm:t>
        <a:bodyPr/>
        <a:lstStyle/>
        <a:p>
          <a:endParaRPr lang="es-CO"/>
        </a:p>
      </dgm:t>
    </dgm:pt>
    <dgm:pt modelId="{A75B6A7F-3086-49F0-B148-D9EC3469D437}" type="pres">
      <dgm:prSet presAssocID="{846125E4-EFEC-44B7-83DD-BAA498F219E8}" presName="hierChild3" presStyleCnt="0"/>
      <dgm:spPr/>
    </dgm:pt>
  </dgm:ptLst>
  <dgm:cxnLst>
    <dgm:cxn modelId="{4DD6CD2A-2119-4CA5-A137-C39EAA94A726}" type="presOf" srcId="{846125E4-EFEC-44B7-83DD-BAA498F219E8}" destId="{8BBB7021-DC68-4CA6-A4CC-60771A3AB47B}" srcOrd="0" destOrd="0" presId="urn:microsoft.com/office/officeart/2005/8/layout/hierarchy1"/>
    <dgm:cxn modelId="{1C6E448B-0DC9-4058-A8E7-E7EFD7065F7B}" type="presOf" srcId="{10DB6D99-DC9C-4C22-A8C7-4E45A1094775}" destId="{E7576AA0-CAE5-476D-BABC-452C8936D369}" srcOrd="0" destOrd="0" presId="urn:microsoft.com/office/officeart/2005/8/layout/hierarchy1"/>
    <dgm:cxn modelId="{A3D13AD0-73CF-410F-8AF6-28EA926F34A5}" type="presOf" srcId="{A6013887-D8BC-48B5-8B95-3CCCD16460E2}" destId="{3A6743B4-AC77-4F7A-BFD6-FBC9427F80E9}" srcOrd="0" destOrd="0" presId="urn:microsoft.com/office/officeart/2005/8/layout/hierarchy1"/>
    <dgm:cxn modelId="{66B97973-8F5B-4FD5-BADD-5BA688406FE7}" type="presOf" srcId="{27955C1B-1E8C-4ABF-8A81-7808AA238767}" destId="{9CB98078-5B52-4FE8-9151-4977E2D7D159}" srcOrd="0" destOrd="0" presId="urn:microsoft.com/office/officeart/2005/8/layout/hierarchy1"/>
    <dgm:cxn modelId="{D88DAE43-CB10-453B-8AFB-72212B1476C7}" srcId="{10DB6D99-DC9C-4C22-A8C7-4E45A1094775}" destId="{0D3F0580-C062-4B51-9895-96DFD112BC28}" srcOrd="1" destOrd="0" parTransId="{27955C1B-1E8C-4ABF-8A81-7808AA238767}" sibTransId="{91FE5FBC-B18D-4F02-8232-64EA3425F391}"/>
    <dgm:cxn modelId="{17F1F012-63D2-44AC-ABCA-8415D7ED9F58}" type="presOf" srcId="{95704EA5-E967-413A-ACCD-230BACAF4AA4}" destId="{CB22B0BE-82A7-4BA6-8893-884EE1C1DAA1}" srcOrd="0" destOrd="0" presId="urn:microsoft.com/office/officeart/2005/8/layout/hierarchy1"/>
    <dgm:cxn modelId="{9A5A141C-9F04-408C-BD47-A219D25D30E9}" type="presOf" srcId="{41EC53D4-1485-4E73-99BF-7C52F4E136F6}" destId="{0DBFF940-14BC-4E99-B076-D038FC267ED5}" srcOrd="0" destOrd="0" presId="urn:microsoft.com/office/officeart/2005/8/layout/hierarchy1"/>
    <dgm:cxn modelId="{FE3FD8AA-EED6-4FE9-A23F-48ED0483CC78}" srcId="{10DB6D99-DC9C-4C22-A8C7-4E45A1094775}" destId="{B13BA4AD-AA42-476C-B0B9-F8E7A0B9F659}" srcOrd="0" destOrd="0" parTransId="{F1492227-43B3-4532-94A7-1261A2390692}" sibTransId="{E582B13D-81CF-4248-A56E-707B79358A5E}"/>
    <dgm:cxn modelId="{F42C0605-23D2-47E9-930D-8E819F208ADD}" type="presOf" srcId="{0D3F0580-C062-4B51-9895-96DFD112BC28}" destId="{3ACDBBCB-5FAB-4671-AA06-4DAFB8C08726}" srcOrd="0" destOrd="0" presId="urn:microsoft.com/office/officeart/2005/8/layout/hierarchy1"/>
    <dgm:cxn modelId="{0A4DF776-7436-42B4-9E1E-31BCE799AF09}" type="presOf" srcId="{F1492227-43B3-4532-94A7-1261A2390692}" destId="{51337A3A-EB8A-4144-869D-717735132AA1}" srcOrd="0" destOrd="0" presId="urn:microsoft.com/office/officeart/2005/8/layout/hierarchy1"/>
    <dgm:cxn modelId="{D2C4C7A2-30CF-4995-A9FA-6983C2ABD166}" type="presOf" srcId="{B43D1502-D52F-4F68-B096-7C31CDBD31B8}" destId="{3255C5D6-F4CD-4621-B28E-3F41D7BF2A31}" srcOrd="0" destOrd="0" presId="urn:microsoft.com/office/officeart/2005/8/layout/hierarchy1"/>
    <dgm:cxn modelId="{7DBC0675-EC9C-42CC-8BD1-F5B65A0E96F8}" srcId="{B13BA4AD-AA42-476C-B0B9-F8E7A0B9F659}" destId="{41EC53D4-1485-4E73-99BF-7C52F4E136F6}" srcOrd="0" destOrd="0" parTransId="{A6013887-D8BC-48B5-8B95-3CCCD16460E2}" sibTransId="{A62BBF03-982D-48CA-9291-B19E313991E5}"/>
    <dgm:cxn modelId="{6C8B5981-AFC9-4F70-811D-56B699B03514}" type="presOf" srcId="{B13BA4AD-AA42-476C-B0B9-F8E7A0B9F659}" destId="{0C202B34-7C2B-49DA-AEFC-FD0D8CDB5200}" srcOrd="0" destOrd="0" presId="urn:microsoft.com/office/officeart/2005/8/layout/hierarchy1"/>
    <dgm:cxn modelId="{670AEBAD-E002-4A3A-B616-3BE072455CF9}" srcId="{10DB6D99-DC9C-4C22-A8C7-4E45A1094775}" destId="{846125E4-EFEC-44B7-83DD-BAA498F219E8}" srcOrd="2" destOrd="0" parTransId="{B43D1502-D52F-4F68-B096-7C31CDBD31B8}" sibTransId="{4456BDAB-FAEC-4242-9F5D-4A04C1D92DBB}"/>
    <dgm:cxn modelId="{6764F3B2-AD83-4513-A238-65F8EB4917C8}" srcId="{95704EA5-E967-413A-ACCD-230BACAF4AA4}" destId="{10DB6D99-DC9C-4C22-A8C7-4E45A1094775}" srcOrd="0" destOrd="0" parTransId="{8BF732CF-C0C3-4DE5-8B15-C0FEFFD60165}" sibTransId="{FFA786DC-0942-4776-B96A-B11CE09EA5D1}"/>
    <dgm:cxn modelId="{16911A31-CAC7-433A-9D4A-F9D33CC24B8A}" type="presParOf" srcId="{CB22B0BE-82A7-4BA6-8893-884EE1C1DAA1}" destId="{917E95BF-F606-4923-B981-41DA7C0FD9DA}" srcOrd="0" destOrd="0" presId="urn:microsoft.com/office/officeart/2005/8/layout/hierarchy1"/>
    <dgm:cxn modelId="{E2060AB4-7C64-4CBC-9D20-468FCC60F133}" type="presParOf" srcId="{917E95BF-F606-4923-B981-41DA7C0FD9DA}" destId="{A01EBE6E-B496-4F93-A311-2911F4A06A17}" srcOrd="0" destOrd="0" presId="urn:microsoft.com/office/officeart/2005/8/layout/hierarchy1"/>
    <dgm:cxn modelId="{D3C7A68D-04D5-4AC4-812A-AB5F53216364}" type="presParOf" srcId="{A01EBE6E-B496-4F93-A311-2911F4A06A17}" destId="{0C455F27-E9CA-4F40-A334-BA8747DE2020}" srcOrd="0" destOrd="0" presId="urn:microsoft.com/office/officeart/2005/8/layout/hierarchy1"/>
    <dgm:cxn modelId="{D0D2A0DF-0DBF-44F0-B22F-125F318C2E4D}" type="presParOf" srcId="{A01EBE6E-B496-4F93-A311-2911F4A06A17}" destId="{E7576AA0-CAE5-476D-BABC-452C8936D369}" srcOrd="1" destOrd="0" presId="urn:microsoft.com/office/officeart/2005/8/layout/hierarchy1"/>
    <dgm:cxn modelId="{73E58E55-AC2C-4245-B8C9-ECE0BEFAFE1C}" type="presParOf" srcId="{917E95BF-F606-4923-B981-41DA7C0FD9DA}" destId="{522DBB09-31D0-4000-9DB9-9773ABA9D649}" srcOrd="1" destOrd="0" presId="urn:microsoft.com/office/officeart/2005/8/layout/hierarchy1"/>
    <dgm:cxn modelId="{727C89F6-AC5C-4FAB-BE40-881065C85076}" type="presParOf" srcId="{522DBB09-31D0-4000-9DB9-9773ABA9D649}" destId="{51337A3A-EB8A-4144-869D-717735132AA1}" srcOrd="0" destOrd="0" presId="urn:microsoft.com/office/officeart/2005/8/layout/hierarchy1"/>
    <dgm:cxn modelId="{D8C425D8-F8D5-4C36-9091-82D84249667B}" type="presParOf" srcId="{522DBB09-31D0-4000-9DB9-9773ABA9D649}" destId="{EE680DC3-2BD9-4CE3-9C7C-4B34DF23D4B5}" srcOrd="1" destOrd="0" presId="urn:microsoft.com/office/officeart/2005/8/layout/hierarchy1"/>
    <dgm:cxn modelId="{D327C55D-9124-4FAA-BF45-F0F14CE4D910}" type="presParOf" srcId="{EE680DC3-2BD9-4CE3-9C7C-4B34DF23D4B5}" destId="{2E74DE36-5F15-4B0E-B4E3-E853DA93B699}" srcOrd="0" destOrd="0" presId="urn:microsoft.com/office/officeart/2005/8/layout/hierarchy1"/>
    <dgm:cxn modelId="{B62B527C-ED24-4E3D-9440-9CCD5FBB2D72}" type="presParOf" srcId="{2E74DE36-5F15-4B0E-B4E3-E853DA93B699}" destId="{7CD21B42-CA40-4DD1-9C86-02A03905DC0F}" srcOrd="0" destOrd="0" presId="urn:microsoft.com/office/officeart/2005/8/layout/hierarchy1"/>
    <dgm:cxn modelId="{4E33A28D-146B-4E2E-AF26-9931A5B1C114}" type="presParOf" srcId="{2E74DE36-5F15-4B0E-B4E3-E853DA93B699}" destId="{0C202B34-7C2B-49DA-AEFC-FD0D8CDB5200}" srcOrd="1" destOrd="0" presId="urn:microsoft.com/office/officeart/2005/8/layout/hierarchy1"/>
    <dgm:cxn modelId="{C7086944-AF82-44C2-9D9E-0B7433F1CE84}" type="presParOf" srcId="{EE680DC3-2BD9-4CE3-9C7C-4B34DF23D4B5}" destId="{E4FC91A2-F54E-413B-B699-62B35E78CAE1}" srcOrd="1" destOrd="0" presId="urn:microsoft.com/office/officeart/2005/8/layout/hierarchy1"/>
    <dgm:cxn modelId="{3F0DB855-DBB4-4CE5-ADB8-8AC6ABC0B52E}" type="presParOf" srcId="{E4FC91A2-F54E-413B-B699-62B35E78CAE1}" destId="{3A6743B4-AC77-4F7A-BFD6-FBC9427F80E9}" srcOrd="0" destOrd="0" presId="urn:microsoft.com/office/officeart/2005/8/layout/hierarchy1"/>
    <dgm:cxn modelId="{3AC7C926-ABC6-4275-91F6-9FC63A2855A8}" type="presParOf" srcId="{E4FC91A2-F54E-413B-B699-62B35E78CAE1}" destId="{F809C802-E7D4-49F9-BDFB-DC3F5F5780DF}" srcOrd="1" destOrd="0" presId="urn:microsoft.com/office/officeart/2005/8/layout/hierarchy1"/>
    <dgm:cxn modelId="{31506312-BAD7-4FF2-9547-9B71F337B16B}" type="presParOf" srcId="{F809C802-E7D4-49F9-BDFB-DC3F5F5780DF}" destId="{432EEB3D-3A2F-4F41-A6BF-3FBBE3A9EB63}" srcOrd="0" destOrd="0" presId="urn:microsoft.com/office/officeart/2005/8/layout/hierarchy1"/>
    <dgm:cxn modelId="{85E37DD6-5DD3-47E9-A96D-04B164DF85AE}" type="presParOf" srcId="{432EEB3D-3A2F-4F41-A6BF-3FBBE3A9EB63}" destId="{E625A989-F8A0-433C-9112-C921B10F41D6}" srcOrd="0" destOrd="0" presId="urn:microsoft.com/office/officeart/2005/8/layout/hierarchy1"/>
    <dgm:cxn modelId="{936923E1-43D2-471C-B7E0-E10721168C59}" type="presParOf" srcId="{432EEB3D-3A2F-4F41-A6BF-3FBBE3A9EB63}" destId="{0DBFF940-14BC-4E99-B076-D038FC267ED5}" srcOrd="1" destOrd="0" presId="urn:microsoft.com/office/officeart/2005/8/layout/hierarchy1"/>
    <dgm:cxn modelId="{D55BC9A0-3418-4673-B8F5-81D59369084A}" type="presParOf" srcId="{F809C802-E7D4-49F9-BDFB-DC3F5F5780DF}" destId="{F0F1043E-D7B7-4498-8055-176EFACA8484}" srcOrd="1" destOrd="0" presId="urn:microsoft.com/office/officeart/2005/8/layout/hierarchy1"/>
    <dgm:cxn modelId="{7A2F35DB-2869-4BE5-9A99-0BF7D3338A99}" type="presParOf" srcId="{522DBB09-31D0-4000-9DB9-9773ABA9D649}" destId="{9CB98078-5B52-4FE8-9151-4977E2D7D159}" srcOrd="2" destOrd="0" presId="urn:microsoft.com/office/officeart/2005/8/layout/hierarchy1"/>
    <dgm:cxn modelId="{748FF63A-C843-4A8C-A8FD-4A74031EC855}" type="presParOf" srcId="{522DBB09-31D0-4000-9DB9-9773ABA9D649}" destId="{142B25E6-8B53-4EA2-A6C9-98F809E11D13}" srcOrd="3" destOrd="0" presId="urn:microsoft.com/office/officeart/2005/8/layout/hierarchy1"/>
    <dgm:cxn modelId="{35AD9123-5D69-486D-9790-FE99960B3339}" type="presParOf" srcId="{142B25E6-8B53-4EA2-A6C9-98F809E11D13}" destId="{161D023E-8E51-41D6-B0C3-AEBB24C883A4}" srcOrd="0" destOrd="0" presId="urn:microsoft.com/office/officeart/2005/8/layout/hierarchy1"/>
    <dgm:cxn modelId="{B5565573-2E0D-4248-B1C6-D199CB9679F9}" type="presParOf" srcId="{161D023E-8E51-41D6-B0C3-AEBB24C883A4}" destId="{8DDD8C9E-99BB-4682-8138-45CCFA62B3A3}" srcOrd="0" destOrd="0" presId="urn:microsoft.com/office/officeart/2005/8/layout/hierarchy1"/>
    <dgm:cxn modelId="{92D017A3-B87E-40EC-AB2D-8BFB4D763FF8}" type="presParOf" srcId="{161D023E-8E51-41D6-B0C3-AEBB24C883A4}" destId="{3ACDBBCB-5FAB-4671-AA06-4DAFB8C08726}" srcOrd="1" destOrd="0" presId="urn:microsoft.com/office/officeart/2005/8/layout/hierarchy1"/>
    <dgm:cxn modelId="{5DB3B137-96C8-4994-A650-B12AB071D548}" type="presParOf" srcId="{142B25E6-8B53-4EA2-A6C9-98F809E11D13}" destId="{BF527E22-8B01-4ECB-A535-3DD30DC39674}" srcOrd="1" destOrd="0" presId="urn:microsoft.com/office/officeart/2005/8/layout/hierarchy1"/>
    <dgm:cxn modelId="{49C57B71-A027-4055-8D86-57A88256AC06}" type="presParOf" srcId="{522DBB09-31D0-4000-9DB9-9773ABA9D649}" destId="{3255C5D6-F4CD-4621-B28E-3F41D7BF2A31}" srcOrd="4" destOrd="0" presId="urn:microsoft.com/office/officeart/2005/8/layout/hierarchy1"/>
    <dgm:cxn modelId="{A023A25E-C5DE-49AE-93F4-01F9532DD2E2}" type="presParOf" srcId="{522DBB09-31D0-4000-9DB9-9773ABA9D649}" destId="{65326778-CBBF-4570-A2F9-75D807B349D5}" srcOrd="5" destOrd="0" presId="urn:microsoft.com/office/officeart/2005/8/layout/hierarchy1"/>
    <dgm:cxn modelId="{00E05C94-8410-48EB-8760-0E1D980BAB1E}" type="presParOf" srcId="{65326778-CBBF-4570-A2F9-75D807B349D5}" destId="{8F8C44FA-A5D3-4E9C-B184-4E7CF8A52F6A}" srcOrd="0" destOrd="0" presId="urn:microsoft.com/office/officeart/2005/8/layout/hierarchy1"/>
    <dgm:cxn modelId="{B15729EF-C0BA-47D4-A10A-CABF305B3125}" type="presParOf" srcId="{8F8C44FA-A5D3-4E9C-B184-4E7CF8A52F6A}" destId="{C5D92F20-F553-4F8D-9379-BBE14FECF6B5}" srcOrd="0" destOrd="0" presId="urn:microsoft.com/office/officeart/2005/8/layout/hierarchy1"/>
    <dgm:cxn modelId="{8F24FFA9-F4F6-4791-A729-F5595178F361}" type="presParOf" srcId="{8F8C44FA-A5D3-4E9C-B184-4E7CF8A52F6A}" destId="{8BBB7021-DC68-4CA6-A4CC-60771A3AB47B}" srcOrd="1" destOrd="0" presId="urn:microsoft.com/office/officeart/2005/8/layout/hierarchy1"/>
    <dgm:cxn modelId="{8FAABAC7-00A3-4A92-9673-E97C98C2B449}" type="presParOf" srcId="{65326778-CBBF-4570-A2F9-75D807B349D5}" destId="{A75B6A7F-3086-49F0-B148-D9EC3469D43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55C5D6-F4CD-4621-B28E-3F41D7BF2A31}">
      <dsp:nvSpPr>
        <dsp:cNvPr id="0" name=""/>
        <dsp:cNvSpPr/>
      </dsp:nvSpPr>
      <dsp:spPr>
        <a:xfrm>
          <a:off x="1608989" y="585103"/>
          <a:ext cx="1994513" cy="2653332"/>
        </a:xfrm>
        <a:custGeom>
          <a:avLst/>
          <a:gdLst/>
          <a:ahLst/>
          <a:cxnLst/>
          <a:rect l="0" t="0" r="0" b="0"/>
          <a:pathLst>
            <a:path>
              <a:moveTo>
                <a:pt x="0" y="0"/>
              </a:moveTo>
              <a:lnTo>
                <a:pt x="0" y="2550954"/>
              </a:lnTo>
              <a:lnTo>
                <a:pt x="1994513" y="2550954"/>
              </a:lnTo>
              <a:lnTo>
                <a:pt x="1994513" y="2653332"/>
              </a:lnTo>
            </a:path>
          </a:pathLst>
        </a:custGeom>
        <a:noFill/>
        <a:ln w="19050"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CB98078-5B52-4FE8-9151-4977E2D7D159}">
      <dsp:nvSpPr>
        <dsp:cNvPr id="0" name=""/>
        <dsp:cNvSpPr/>
      </dsp:nvSpPr>
      <dsp:spPr>
        <a:xfrm>
          <a:off x="516850" y="585103"/>
          <a:ext cx="1092139" cy="2653332"/>
        </a:xfrm>
        <a:custGeom>
          <a:avLst/>
          <a:gdLst/>
          <a:ahLst/>
          <a:cxnLst/>
          <a:rect l="0" t="0" r="0" b="0"/>
          <a:pathLst>
            <a:path>
              <a:moveTo>
                <a:pt x="1092139" y="0"/>
              </a:moveTo>
              <a:lnTo>
                <a:pt x="1092139" y="2550954"/>
              </a:lnTo>
              <a:lnTo>
                <a:pt x="0" y="2550954"/>
              </a:lnTo>
              <a:lnTo>
                <a:pt x="0" y="2653332"/>
              </a:lnTo>
            </a:path>
          </a:pathLst>
        </a:custGeom>
        <a:noFill/>
        <a:ln w="19050"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A6743B4-AC77-4F7A-BFD6-FBC9427F80E9}">
      <dsp:nvSpPr>
        <dsp:cNvPr id="0" name=""/>
        <dsp:cNvSpPr/>
      </dsp:nvSpPr>
      <dsp:spPr>
        <a:xfrm>
          <a:off x="690139" y="1684221"/>
          <a:ext cx="2468115" cy="188144"/>
        </a:xfrm>
        <a:custGeom>
          <a:avLst/>
          <a:gdLst/>
          <a:ahLst/>
          <a:cxnLst/>
          <a:rect l="0" t="0" r="0" b="0"/>
          <a:pathLst>
            <a:path>
              <a:moveTo>
                <a:pt x="2468115" y="0"/>
              </a:moveTo>
              <a:lnTo>
                <a:pt x="2468115" y="85766"/>
              </a:lnTo>
              <a:lnTo>
                <a:pt x="0" y="85766"/>
              </a:lnTo>
              <a:lnTo>
                <a:pt x="0" y="188144"/>
              </a:lnTo>
            </a:path>
          </a:pathLst>
        </a:custGeom>
        <a:noFill/>
        <a:ln w="19050" cap="rnd"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1337A3A-EB8A-4144-869D-717735132AA1}">
      <dsp:nvSpPr>
        <dsp:cNvPr id="0" name=""/>
        <dsp:cNvSpPr/>
      </dsp:nvSpPr>
      <dsp:spPr>
        <a:xfrm>
          <a:off x="1608989" y="585103"/>
          <a:ext cx="1549265" cy="397361"/>
        </a:xfrm>
        <a:custGeom>
          <a:avLst/>
          <a:gdLst/>
          <a:ahLst/>
          <a:cxnLst/>
          <a:rect l="0" t="0" r="0" b="0"/>
          <a:pathLst>
            <a:path>
              <a:moveTo>
                <a:pt x="0" y="0"/>
              </a:moveTo>
              <a:lnTo>
                <a:pt x="0" y="294983"/>
              </a:lnTo>
              <a:lnTo>
                <a:pt x="1549265" y="294983"/>
              </a:lnTo>
              <a:lnTo>
                <a:pt x="1549265" y="397361"/>
              </a:lnTo>
            </a:path>
          </a:pathLst>
        </a:custGeom>
        <a:noFill/>
        <a:ln w="19050" cap="rnd"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C455F27-E9CA-4F40-A334-BA8747DE2020}">
      <dsp:nvSpPr>
        <dsp:cNvPr id="0" name=""/>
        <dsp:cNvSpPr/>
      </dsp:nvSpPr>
      <dsp:spPr>
        <a:xfrm>
          <a:off x="969347" y="-116652"/>
          <a:ext cx="1279285" cy="701756"/>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E7576AA0-CAE5-476D-BABC-452C8936D369}">
      <dsp:nvSpPr>
        <dsp:cNvPr id="0" name=""/>
        <dsp:cNvSpPr/>
      </dsp:nvSpPr>
      <dsp:spPr>
        <a:xfrm>
          <a:off x="1092139" y="0"/>
          <a:ext cx="1279285" cy="701756"/>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a:latin typeface="Times New Roman" panose="02020603050405020304" pitchFamily="18" charset="0"/>
              <a:cs typeface="Times New Roman" panose="02020603050405020304" pitchFamily="18" charset="0"/>
            </a:rPr>
            <a:t>Gerencia</a:t>
          </a:r>
        </a:p>
      </dsp:txBody>
      <dsp:txXfrm>
        <a:off x="1112693" y="20554"/>
        <a:ext cx="1238177" cy="660648"/>
      </dsp:txXfrm>
    </dsp:sp>
    <dsp:sp modelId="{7CD21B42-CA40-4DD1-9C86-02A03905DC0F}">
      <dsp:nvSpPr>
        <dsp:cNvPr id="0" name=""/>
        <dsp:cNvSpPr/>
      </dsp:nvSpPr>
      <dsp:spPr>
        <a:xfrm>
          <a:off x="2605691" y="982465"/>
          <a:ext cx="1105128" cy="701756"/>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0C202B34-7C2B-49DA-AEFC-FD0D8CDB5200}">
      <dsp:nvSpPr>
        <dsp:cNvPr id="0" name=""/>
        <dsp:cNvSpPr/>
      </dsp:nvSpPr>
      <dsp:spPr>
        <a:xfrm>
          <a:off x="2728483" y="1099117"/>
          <a:ext cx="1105128" cy="701756"/>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a:latin typeface="Times New Roman" panose="02020603050405020304" pitchFamily="18" charset="0"/>
              <a:cs typeface="Times New Roman" panose="02020603050405020304" pitchFamily="18" charset="0"/>
            </a:rPr>
            <a:t>Administrador</a:t>
          </a:r>
        </a:p>
      </dsp:txBody>
      <dsp:txXfrm>
        <a:off x="2749037" y="1119671"/>
        <a:ext cx="1064020" cy="660648"/>
      </dsp:txXfrm>
    </dsp:sp>
    <dsp:sp modelId="{E625A989-F8A0-433C-9112-C921B10F41D6}">
      <dsp:nvSpPr>
        <dsp:cNvPr id="0" name=""/>
        <dsp:cNvSpPr/>
      </dsp:nvSpPr>
      <dsp:spPr>
        <a:xfrm>
          <a:off x="50497" y="1872366"/>
          <a:ext cx="1279285" cy="701756"/>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0DBFF940-14BC-4E99-B076-D038FC267ED5}">
      <dsp:nvSpPr>
        <dsp:cNvPr id="0" name=""/>
        <dsp:cNvSpPr/>
      </dsp:nvSpPr>
      <dsp:spPr>
        <a:xfrm>
          <a:off x="173289" y="1989018"/>
          <a:ext cx="1279285" cy="701756"/>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a:latin typeface="Times New Roman" panose="02020603050405020304" pitchFamily="18" charset="0"/>
              <a:cs typeface="Times New Roman" panose="02020603050405020304" pitchFamily="18" charset="0"/>
            </a:rPr>
            <a:t>Vendedor</a:t>
          </a:r>
        </a:p>
      </dsp:txBody>
      <dsp:txXfrm>
        <a:off x="193843" y="2009572"/>
        <a:ext cx="1238177" cy="660648"/>
      </dsp:txXfrm>
    </dsp:sp>
    <dsp:sp modelId="{8DDD8C9E-99BB-4682-8138-45CCFA62B3A3}">
      <dsp:nvSpPr>
        <dsp:cNvPr id="0" name=""/>
        <dsp:cNvSpPr/>
      </dsp:nvSpPr>
      <dsp:spPr>
        <a:xfrm>
          <a:off x="-122792" y="3238436"/>
          <a:ext cx="1279285" cy="701756"/>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3ACDBBCB-5FAB-4671-AA06-4DAFB8C08726}">
      <dsp:nvSpPr>
        <dsp:cNvPr id="0" name=""/>
        <dsp:cNvSpPr/>
      </dsp:nvSpPr>
      <dsp:spPr>
        <a:xfrm>
          <a:off x="0" y="3355088"/>
          <a:ext cx="1279285" cy="701756"/>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a:latin typeface="Times New Roman" panose="02020603050405020304" pitchFamily="18" charset="0"/>
              <a:cs typeface="Times New Roman" panose="02020603050405020304" pitchFamily="18" charset="0"/>
            </a:rPr>
            <a:t>Operario</a:t>
          </a:r>
        </a:p>
      </dsp:txBody>
      <dsp:txXfrm>
        <a:off x="20554" y="3375642"/>
        <a:ext cx="1238177" cy="660648"/>
      </dsp:txXfrm>
    </dsp:sp>
    <dsp:sp modelId="{C5D92F20-F553-4F8D-9379-BBE14FECF6B5}">
      <dsp:nvSpPr>
        <dsp:cNvPr id="0" name=""/>
        <dsp:cNvSpPr/>
      </dsp:nvSpPr>
      <dsp:spPr>
        <a:xfrm>
          <a:off x="2963860" y="3238436"/>
          <a:ext cx="1279285" cy="701756"/>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8BBB7021-DC68-4CA6-A4CC-60771A3AB47B}">
      <dsp:nvSpPr>
        <dsp:cNvPr id="0" name=""/>
        <dsp:cNvSpPr/>
      </dsp:nvSpPr>
      <dsp:spPr>
        <a:xfrm>
          <a:off x="3086652" y="3355088"/>
          <a:ext cx="1279285" cy="701756"/>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a:latin typeface="Times New Roman" panose="02020603050405020304" pitchFamily="18" charset="0"/>
              <a:cs typeface="Times New Roman" panose="02020603050405020304" pitchFamily="18" charset="0"/>
            </a:rPr>
            <a:t>Operario</a:t>
          </a:r>
        </a:p>
      </dsp:txBody>
      <dsp:txXfrm>
        <a:off x="3107206" y="3375642"/>
        <a:ext cx="1238177" cy="66064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45C7A5-E400-4987-9E91-E2B3783DEE63}" type="datetimeFigureOut">
              <a:rPr lang="es-CO" smtClean="0"/>
              <a:t>24/10/2018</a:t>
            </a:fld>
            <a:endParaRPr lang="es-C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64B335-CEB9-4CA8-8C23-378BB96E76C1}" type="slidenum">
              <a:rPr lang="es-CO" smtClean="0"/>
              <a:t>‹Nº›</a:t>
            </a:fld>
            <a:endParaRPr lang="es-CO"/>
          </a:p>
        </p:txBody>
      </p:sp>
    </p:spTree>
    <p:extLst>
      <p:ext uri="{BB962C8B-B14F-4D97-AF65-F5344CB8AC3E}">
        <p14:creationId xmlns:p14="http://schemas.microsoft.com/office/powerpoint/2010/main" val="674946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4164B335-CEB9-4CA8-8C23-378BB96E76C1}" type="slidenum">
              <a:rPr lang="es-CO" smtClean="0"/>
              <a:t>5</a:t>
            </a:fld>
            <a:endParaRPr lang="es-CO"/>
          </a:p>
        </p:txBody>
      </p:sp>
    </p:spTree>
    <p:extLst>
      <p:ext uri="{BB962C8B-B14F-4D97-AF65-F5344CB8AC3E}">
        <p14:creationId xmlns:p14="http://schemas.microsoft.com/office/powerpoint/2010/main" val="3811673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547722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3574582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12728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1798343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6095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2378373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225175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1633629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105798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E635666-1912-4A1E-BCD9-357C525BA6D7}" type="datetimeFigureOut">
              <a:rPr lang="es-CO" smtClean="0"/>
              <a:t>24/10/2018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3392529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E635666-1912-4A1E-BCD9-357C525BA6D7}" type="datetimeFigureOut">
              <a:rPr lang="es-CO" smtClean="0"/>
              <a:t>24/10/2018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2158733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E635666-1912-4A1E-BCD9-357C525BA6D7}" type="datetimeFigureOut">
              <a:rPr lang="es-CO" smtClean="0"/>
              <a:t>24/10/2018</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3116824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E635666-1912-4A1E-BCD9-357C525BA6D7}" type="datetimeFigureOut">
              <a:rPr lang="es-CO" smtClean="0"/>
              <a:t>24/10/2018</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205744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635666-1912-4A1E-BCD9-357C525BA6D7}" type="datetimeFigureOut">
              <a:rPr lang="es-CO" smtClean="0"/>
              <a:t>24/10/2018</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768513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E635666-1912-4A1E-BCD9-357C525BA6D7}" type="datetimeFigureOut">
              <a:rPr lang="es-CO" smtClean="0"/>
              <a:t>24/10/2018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1400950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E635666-1912-4A1E-BCD9-357C525BA6D7}" type="datetimeFigureOut">
              <a:rPr lang="es-CO" smtClean="0"/>
              <a:t>24/10/2018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A06ABD4-EDFD-4842-9D4B-53A87E8C6DDF}" type="slidenum">
              <a:rPr lang="es-CO" smtClean="0"/>
              <a:t>‹Nº›</a:t>
            </a:fld>
            <a:endParaRPr lang="es-CO"/>
          </a:p>
        </p:txBody>
      </p:sp>
    </p:spTree>
    <p:extLst>
      <p:ext uri="{BB962C8B-B14F-4D97-AF65-F5344CB8AC3E}">
        <p14:creationId xmlns:p14="http://schemas.microsoft.com/office/powerpoint/2010/main" val="2038172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E635666-1912-4A1E-BCD9-357C525BA6D7}" type="datetimeFigureOut">
              <a:rPr lang="es-CO" smtClean="0"/>
              <a:t>24/10/2018</a:t>
            </a:fld>
            <a:endParaRPr lang="es-CO"/>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A06ABD4-EDFD-4842-9D4B-53A87E8C6DDF}" type="slidenum">
              <a:rPr lang="es-CO" smtClean="0"/>
              <a:t>‹Nº›</a:t>
            </a:fld>
            <a:endParaRPr lang="es-CO"/>
          </a:p>
        </p:txBody>
      </p:sp>
    </p:spTree>
    <p:extLst>
      <p:ext uri="{BB962C8B-B14F-4D97-AF65-F5344CB8AC3E}">
        <p14:creationId xmlns:p14="http://schemas.microsoft.com/office/powerpoint/2010/main" val="36079371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240665" y="4997003"/>
            <a:ext cx="9144000" cy="1754746"/>
          </a:xfrm>
        </p:spPr>
        <p:txBody>
          <a:bodyPr>
            <a:normAutofit/>
          </a:bodyPr>
          <a:lstStyle/>
          <a:p>
            <a:pPr marL="342900" indent="-342900" algn="l">
              <a:buFont typeface="Arial" panose="020B0604020202020204" pitchFamily="34" charset="0"/>
              <a:buChar char="•"/>
            </a:pPr>
            <a:r>
              <a:rPr lang="es-CO" b="1" dirty="0">
                <a:solidFill>
                  <a:schemeClr val="tx1"/>
                </a:solidFill>
                <a:latin typeface="Times New Roman" panose="02020603050405020304" pitchFamily="18" charset="0"/>
                <a:cs typeface="Times New Roman" panose="02020603050405020304" pitchFamily="18" charset="0"/>
              </a:rPr>
              <a:t>PROYECTO DE CREACIÓN DE EMPRESA OPCIÓN DE GRADO </a:t>
            </a:r>
            <a:r>
              <a:rPr lang="es-CO" b="1" dirty="0" smtClean="0">
                <a:solidFill>
                  <a:schemeClr val="tx1"/>
                </a:solidFill>
                <a:latin typeface="Times New Roman" panose="02020603050405020304" pitchFamily="18" charset="0"/>
                <a:cs typeface="Times New Roman" panose="02020603050405020304" pitchFamily="18" charset="0"/>
              </a:rPr>
              <a:t>III.</a:t>
            </a:r>
            <a:endParaRPr lang="es-CO" b="1" dirty="0">
              <a:solidFill>
                <a:schemeClr val="tx1"/>
              </a:solidFill>
              <a:latin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r>
              <a:rPr lang="es-CO" b="1" dirty="0" smtClean="0">
                <a:solidFill>
                  <a:schemeClr val="tx1"/>
                </a:solidFill>
                <a:latin typeface="Times New Roman" panose="02020603050405020304" pitchFamily="18" charset="0"/>
                <a:cs typeface="Times New Roman" panose="02020603050405020304" pitchFamily="18" charset="0"/>
              </a:rPr>
              <a:t>CARLOS MAURICIO VANEGAS ZULUAGA.</a:t>
            </a:r>
          </a:p>
          <a:p>
            <a:pPr marL="342900" indent="-342900" algn="l">
              <a:buFont typeface="Arial" panose="020B0604020202020204" pitchFamily="34" charset="0"/>
              <a:buChar char="•"/>
            </a:pPr>
            <a:r>
              <a:rPr lang="es-CO" b="1" dirty="0" smtClean="0">
                <a:solidFill>
                  <a:schemeClr val="tx1"/>
                </a:solidFill>
                <a:latin typeface="Times New Roman" panose="02020603050405020304" pitchFamily="18" charset="0"/>
                <a:cs typeface="Times New Roman" panose="02020603050405020304" pitchFamily="18" charset="0"/>
              </a:rPr>
              <a:t>ALEJANDRO PERDOMO CANGREJO.</a:t>
            </a:r>
          </a:p>
          <a:p>
            <a:pPr marL="342900" indent="-342900" algn="l">
              <a:buFont typeface="Arial" panose="020B0604020202020204" pitchFamily="34" charset="0"/>
              <a:buChar char="•"/>
            </a:pPr>
            <a:r>
              <a:rPr lang="es-CO" b="1" dirty="0" smtClean="0">
                <a:solidFill>
                  <a:schemeClr val="tx1"/>
                </a:solidFill>
                <a:latin typeface="Times New Roman" panose="02020603050405020304" pitchFamily="18" charset="0"/>
                <a:cs typeface="Times New Roman" panose="02020603050405020304" pitchFamily="18" charset="0"/>
              </a:rPr>
              <a:t>PROGRAMA DE NEGOCIOS INTERNACIONALES.</a:t>
            </a:r>
            <a:endParaRPr lang="es-CO" b="1" dirty="0">
              <a:solidFill>
                <a:schemeClr val="tx1"/>
              </a:solidFill>
              <a:latin typeface="Times New Roman" panose="02020603050405020304" pitchFamily="18" charset="0"/>
              <a:cs typeface="Times New Roman" panose="02020603050405020304" pitchFamily="18" charset="0"/>
            </a:endParaRPr>
          </a:p>
        </p:txBody>
      </p:sp>
      <p:pic>
        <p:nvPicPr>
          <p:cNvPr id="4" name="Imagen 3" descr="Resultado de imagen para unidad de emprendimiento cu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524000" cy="959561"/>
          </a:xfrm>
          <a:prstGeom prst="rect">
            <a:avLst/>
          </a:prstGeom>
          <a:noFill/>
          <a:ln>
            <a:noFill/>
          </a:ln>
        </p:spPr>
      </p:pic>
      <p:pic>
        <p:nvPicPr>
          <p:cNvPr id="5" name="Imagen 4"/>
          <p:cNvPicPr/>
          <p:nvPr/>
        </p:nvPicPr>
        <p:blipFill>
          <a:blip r:embed="rId3">
            <a:extLst>
              <a:ext uri="{28A0092B-C50C-407E-A947-70E740481C1C}">
                <a14:useLocalDpi xmlns:a14="http://schemas.microsoft.com/office/drawing/2010/main" val="0"/>
              </a:ext>
            </a:extLst>
          </a:blip>
          <a:srcRect/>
          <a:stretch>
            <a:fillRect/>
          </a:stretch>
        </p:blipFill>
        <p:spPr bwMode="auto">
          <a:xfrm>
            <a:off x="10668000" y="0"/>
            <a:ext cx="1524000" cy="848399"/>
          </a:xfrm>
          <a:prstGeom prst="rect">
            <a:avLst/>
          </a:prstGeom>
          <a:noFill/>
          <a:ln>
            <a:noFill/>
          </a:ln>
        </p:spPr>
      </p:pic>
      <p:pic>
        <p:nvPicPr>
          <p:cNvPr id="6" name="Imagen 5"/>
          <p:cNvPicPr/>
          <p:nvPr/>
        </p:nvPicPr>
        <p:blipFill>
          <a:blip r:embed="rId4">
            <a:extLst>
              <a:ext uri="{28A0092B-C50C-407E-A947-70E740481C1C}">
                <a14:useLocalDpi xmlns:a14="http://schemas.microsoft.com/office/drawing/2010/main" val="0"/>
              </a:ext>
            </a:extLst>
          </a:blip>
          <a:srcRect/>
          <a:stretch>
            <a:fillRect/>
          </a:stretch>
        </p:blipFill>
        <p:spPr bwMode="auto">
          <a:xfrm>
            <a:off x="3193961" y="-1"/>
            <a:ext cx="5100033" cy="4881093"/>
          </a:xfrm>
          <a:prstGeom prst="rect">
            <a:avLst/>
          </a:prstGeom>
          <a:noFill/>
          <a:ln>
            <a:noFill/>
          </a:ln>
        </p:spPr>
      </p:pic>
    </p:spTree>
    <p:extLst>
      <p:ext uri="{BB962C8B-B14F-4D97-AF65-F5344CB8AC3E}">
        <p14:creationId xmlns:p14="http://schemas.microsoft.com/office/powerpoint/2010/main" val="15980140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321972"/>
            <a:ext cx="10515600" cy="6297769"/>
          </a:xfrm>
        </p:spPr>
        <p:txBody>
          <a:bodyPr>
            <a:normAutofit/>
          </a:bodyPr>
          <a:lstStyle/>
          <a:p>
            <a:endParaRPr lang="es-CO" sz="2000" dirty="0" smtClean="0">
              <a:latin typeface="Times New Roman" panose="02020603050405020304" pitchFamily="18" charset="0"/>
              <a:cs typeface="Times New Roman" panose="02020603050405020304" pitchFamily="18" charset="0"/>
            </a:endParaRPr>
          </a:p>
          <a:p>
            <a:endParaRPr lang="es-CO" sz="2000" dirty="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r>
              <a:rPr lang="es-CO" sz="2000" b="1" dirty="0" smtClean="0">
                <a:solidFill>
                  <a:schemeClr val="tx1"/>
                </a:solidFill>
                <a:latin typeface="Times New Roman" panose="02020603050405020304" pitchFamily="18" charset="0"/>
                <a:cs typeface="Times New Roman" panose="02020603050405020304" pitchFamily="18" charset="0"/>
              </a:rPr>
              <a:t>Capital de Trabajo. </a:t>
            </a: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r>
              <a:rPr lang="es-CO" sz="2000" b="1" dirty="0" smtClean="0">
                <a:solidFill>
                  <a:schemeClr val="tx1"/>
                </a:solidFill>
                <a:latin typeface="Times New Roman" panose="02020603050405020304" pitchFamily="18" charset="0"/>
                <a:cs typeface="Times New Roman" panose="02020603050405020304" pitchFamily="18" charset="0"/>
              </a:rPr>
              <a:t>Costo Unitario.</a:t>
            </a: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endParaRPr lang="es-CO" sz="2000" b="1" dirty="0">
              <a:solidFill>
                <a:schemeClr val="tx1"/>
              </a:solidFill>
              <a:latin typeface="Times New Roman" panose="02020603050405020304" pitchFamily="18" charset="0"/>
              <a:cs typeface="Times New Roman" panose="02020603050405020304" pitchFamily="18" charset="0"/>
            </a:endParaRPr>
          </a:p>
          <a:p>
            <a:pPr marL="228600" lvl="1">
              <a:spcBef>
                <a:spcPts val="1000"/>
              </a:spcBef>
            </a:pPr>
            <a:r>
              <a:rPr lang="es-CO" sz="2000" b="1" dirty="0">
                <a:solidFill>
                  <a:schemeClr val="tx1"/>
                </a:solidFill>
                <a:latin typeface="Times New Roman" panose="02020603050405020304" pitchFamily="18" charset="0"/>
                <a:cs typeface="Times New Roman" panose="02020603050405020304" pitchFamily="18" charset="0"/>
              </a:rPr>
              <a:t>Valoración de la rentabilidad del proyecto, tasa de descuento, VAN, </a:t>
            </a:r>
            <a:r>
              <a:rPr lang="es-CO" sz="2000" b="1" dirty="0" smtClean="0">
                <a:solidFill>
                  <a:schemeClr val="tx1"/>
                </a:solidFill>
                <a:latin typeface="Times New Roman" panose="02020603050405020304" pitchFamily="18" charset="0"/>
                <a:cs typeface="Times New Roman" panose="02020603050405020304" pitchFamily="18" charset="0"/>
              </a:rPr>
              <a:t>TIR.</a:t>
            </a:r>
          </a:p>
          <a:p>
            <a:pPr marL="228600" lvl="1">
              <a:spcBef>
                <a:spcPts val="1000"/>
              </a:spcBef>
            </a:pPr>
            <a:endParaRPr lang="es-CO" sz="2000" dirty="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endParaRPr lang="es-CO" sz="2000" dirty="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endParaRPr lang="es-CO" sz="2000" dirty="0">
              <a:latin typeface="Times New Roman" panose="02020603050405020304" pitchFamily="18" charset="0"/>
              <a:cs typeface="Times New Roman" panose="02020603050405020304" pitchFamily="18" charset="0"/>
            </a:endParaRPr>
          </a:p>
        </p:txBody>
      </p:sp>
      <p:graphicFrame>
        <p:nvGraphicFramePr>
          <p:cNvPr id="4" name="Tabla 3"/>
          <p:cNvGraphicFramePr>
            <a:graphicFrameLocks noGrp="1"/>
          </p:cNvGraphicFramePr>
          <p:nvPr>
            <p:extLst>
              <p:ext uri="{D42A27DB-BD31-4B8C-83A1-F6EECF244321}">
                <p14:modId xmlns:p14="http://schemas.microsoft.com/office/powerpoint/2010/main" val="2097665202"/>
              </p:ext>
            </p:extLst>
          </p:nvPr>
        </p:nvGraphicFramePr>
        <p:xfrm>
          <a:off x="3009310" y="3123136"/>
          <a:ext cx="6835784" cy="1369949"/>
        </p:xfrm>
        <a:graphic>
          <a:graphicData uri="http://schemas.openxmlformats.org/drawingml/2006/table">
            <a:tbl>
              <a:tblPr firstRow="1" firstCol="1" bandRow="1">
                <a:tableStyleId>{93296810-A885-4BE3-A3E7-6D5BEEA58F35}</a:tableStyleId>
              </a:tblPr>
              <a:tblGrid>
                <a:gridCol w="1168716"/>
                <a:gridCol w="1616808"/>
                <a:gridCol w="980796"/>
                <a:gridCol w="900621"/>
                <a:gridCol w="2168843"/>
              </a:tblGrid>
              <a:tr h="190500">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PRENDA</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VALOR PRODUCCION</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CANTIDAD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VALOR VENTA</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a:effectLst/>
                          <a:latin typeface="Times New Roman" panose="02020603050405020304" pitchFamily="18" charset="0"/>
                          <a:cs typeface="Times New Roman" panose="02020603050405020304" pitchFamily="18" charset="0"/>
                        </a:rPr>
                        <a:t>TOTAL VENTA</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90500">
                <a:tc>
                  <a:txBody>
                    <a:bodyPr/>
                    <a:lstStyle/>
                    <a:p>
                      <a:pPr>
                        <a:lnSpc>
                          <a:spcPct val="107000"/>
                        </a:lnSpc>
                        <a:spcAft>
                          <a:spcPts val="0"/>
                        </a:spcAft>
                      </a:pPr>
                      <a:r>
                        <a:rPr lang="es-CO" sz="1200">
                          <a:effectLst/>
                          <a:latin typeface="Times New Roman" panose="02020603050405020304" pitchFamily="18" charset="0"/>
                          <a:cs typeface="Times New Roman" panose="02020603050405020304" pitchFamily="18" charset="0"/>
                        </a:rPr>
                        <a:t>CAMISETA</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15.000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200" dirty="0">
                          <a:effectLst/>
                          <a:latin typeface="Times New Roman" panose="02020603050405020304" pitchFamily="18" charset="0"/>
                          <a:cs typeface="Times New Roman" panose="02020603050405020304" pitchFamily="18" charset="0"/>
                        </a:rPr>
                        <a:t>79</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35.000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2.765.000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90500">
                <a:tc>
                  <a:txBody>
                    <a:bodyPr/>
                    <a:lstStyle/>
                    <a:p>
                      <a:pPr>
                        <a:lnSpc>
                          <a:spcPct val="107000"/>
                        </a:lnSpc>
                        <a:spcAft>
                          <a:spcPts val="0"/>
                        </a:spcAft>
                      </a:pPr>
                      <a:r>
                        <a:rPr lang="es-CO" sz="1200">
                          <a:effectLst/>
                          <a:latin typeface="Times New Roman" panose="02020603050405020304" pitchFamily="18" charset="0"/>
                          <a:cs typeface="Times New Roman" panose="02020603050405020304" pitchFamily="18" charset="0"/>
                        </a:rPr>
                        <a:t>CAMISA</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a:effectLst/>
                          <a:latin typeface="Times New Roman" panose="02020603050405020304" pitchFamily="18" charset="0"/>
                          <a:cs typeface="Times New Roman" panose="02020603050405020304" pitchFamily="18" charset="0"/>
                        </a:rPr>
                        <a:t> $                         22.000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200" dirty="0">
                          <a:effectLst/>
                          <a:latin typeface="Times New Roman" panose="02020603050405020304" pitchFamily="18" charset="0"/>
                          <a:cs typeface="Times New Roman" panose="02020603050405020304" pitchFamily="18" charset="0"/>
                        </a:rPr>
                        <a:t>77</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55.000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4.235.000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90500">
                <a:tc>
                  <a:txBody>
                    <a:bodyPr/>
                    <a:lstStyle/>
                    <a:p>
                      <a:pPr>
                        <a:lnSpc>
                          <a:spcPct val="107000"/>
                        </a:lnSpc>
                        <a:spcAft>
                          <a:spcPts val="0"/>
                        </a:spcAft>
                      </a:pPr>
                      <a:r>
                        <a:rPr lang="es-CO" sz="1200">
                          <a:effectLst/>
                          <a:latin typeface="Times New Roman" panose="02020603050405020304" pitchFamily="18" charset="0"/>
                          <a:cs typeface="Times New Roman" panose="02020603050405020304" pitchFamily="18" charset="0"/>
                        </a:rPr>
                        <a:t>PANTALON H</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35.000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200">
                          <a:effectLst/>
                          <a:latin typeface="Times New Roman" panose="02020603050405020304" pitchFamily="18" charset="0"/>
                          <a:cs typeface="Times New Roman" panose="02020603050405020304" pitchFamily="18" charset="0"/>
                        </a:rPr>
                        <a:t>93</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70.000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6.510.000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90500">
                <a:tc>
                  <a:txBody>
                    <a:bodyPr/>
                    <a:lstStyle/>
                    <a:p>
                      <a:pPr>
                        <a:lnSpc>
                          <a:spcPct val="107000"/>
                        </a:lnSpc>
                        <a:spcAft>
                          <a:spcPts val="0"/>
                        </a:spcAft>
                      </a:pPr>
                      <a:r>
                        <a:rPr lang="es-CO" sz="1200">
                          <a:effectLst/>
                          <a:latin typeface="Times New Roman" panose="02020603050405020304" pitchFamily="18" charset="0"/>
                          <a:cs typeface="Times New Roman" panose="02020603050405020304" pitchFamily="18" charset="0"/>
                        </a:rPr>
                        <a:t>PANTALON M</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a:effectLst/>
                          <a:latin typeface="Times New Roman" panose="02020603050405020304" pitchFamily="18" charset="0"/>
                          <a:cs typeface="Times New Roman" panose="02020603050405020304" pitchFamily="18" charset="0"/>
                        </a:rPr>
                        <a:t> $                         35.000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200">
                          <a:effectLst/>
                          <a:latin typeface="Times New Roman" panose="02020603050405020304" pitchFamily="18" charset="0"/>
                          <a:cs typeface="Times New Roman" panose="02020603050405020304" pitchFamily="18" charset="0"/>
                        </a:rPr>
                        <a:t>100</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a:effectLst/>
                          <a:latin typeface="Times New Roman" panose="02020603050405020304" pitchFamily="18" charset="0"/>
                          <a:cs typeface="Times New Roman" panose="02020603050405020304" pitchFamily="18" charset="0"/>
                        </a:rPr>
                        <a:t> $       70.000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7.000.000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90500">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CHAQUETA</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45.000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200">
                          <a:effectLst/>
                          <a:latin typeface="Times New Roman" panose="02020603050405020304" pitchFamily="18" charset="0"/>
                          <a:cs typeface="Times New Roman" panose="02020603050405020304" pitchFamily="18" charset="0"/>
                        </a:rPr>
                        <a:t>48</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a:effectLst/>
                          <a:latin typeface="Times New Roman" panose="02020603050405020304" pitchFamily="18" charset="0"/>
                          <a:cs typeface="Times New Roman" panose="02020603050405020304" pitchFamily="18" charset="0"/>
                        </a:rPr>
                        <a:t> $     115.000 </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200" dirty="0">
                          <a:effectLst/>
                          <a:latin typeface="Times New Roman" panose="02020603050405020304" pitchFamily="18" charset="0"/>
                          <a:cs typeface="Times New Roman" panose="02020603050405020304" pitchFamily="18" charset="0"/>
                        </a:rPr>
                        <a:t> $                                   5.520.000 </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2302813283"/>
              </p:ext>
            </p:extLst>
          </p:nvPr>
        </p:nvGraphicFramePr>
        <p:xfrm>
          <a:off x="3908399" y="1300766"/>
          <a:ext cx="3731260" cy="1369698"/>
        </p:xfrm>
        <a:graphic>
          <a:graphicData uri="http://schemas.openxmlformats.org/drawingml/2006/table">
            <a:tbl>
              <a:tblPr firstRow="1" firstCol="1" bandRow="1">
                <a:tableStyleId>{327F97BB-C833-4FB7-BDE5-3F7075034690}</a:tableStyleId>
              </a:tblPr>
              <a:tblGrid>
                <a:gridCol w="2504440"/>
                <a:gridCol w="1226820"/>
              </a:tblGrid>
              <a:tr h="161925">
                <a:tc gridSpan="2">
                  <a:txBody>
                    <a:bodyPr/>
                    <a:lstStyle/>
                    <a:p>
                      <a:pPr algn="ct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APORTES SOCIOS</a:t>
                      </a:r>
                      <a:endParaRPr lang="es-CO"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s-CO"/>
                    </a:p>
                  </a:txBody>
                  <a:tcPr/>
                </a:tc>
              </a:tr>
              <a:tr h="161925">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Nombres</a:t>
                      </a:r>
                      <a:endParaRPr lang="es-CO"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O" sz="1400">
                          <a:solidFill>
                            <a:schemeClr val="tx1"/>
                          </a:solidFill>
                          <a:effectLst/>
                          <a:latin typeface="Times New Roman" panose="02020603050405020304" pitchFamily="18" charset="0"/>
                          <a:cs typeface="Times New Roman" panose="02020603050405020304" pitchFamily="18" charset="0"/>
                        </a:rPr>
                        <a:t>Aportes</a:t>
                      </a:r>
                      <a:endParaRPr lang="es-CO"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61925">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ALEJANDRO PERDOMO</a:t>
                      </a:r>
                      <a:endParaRPr lang="es-CO"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400" b="1" i="0" dirty="0">
                          <a:solidFill>
                            <a:schemeClr val="tx1"/>
                          </a:solidFill>
                          <a:effectLst/>
                          <a:latin typeface="Times New Roman" panose="02020603050405020304" pitchFamily="18" charset="0"/>
                          <a:cs typeface="Times New Roman" panose="02020603050405020304" pitchFamily="18" charset="0"/>
                        </a:rPr>
                        <a:t>20.000.000</a:t>
                      </a:r>
                      <a:endParaRPr lang="es-CO" sz="1400" b="1"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61925">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MAURICIO VANEGAS</a:t>
                      </a:r>
                      <a:endParaRPr lang="es-CO"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400" b="1" i="0" dirty="0">
                          <a:solidFill>
                            <a:schemeClr val="tx1"/>
                          </a:solidFill>
                          <a:effectLst/>
                          <a:latin typeface="Times New Roman" panose="02020603050405020304" pitchFamily="18" charset="0"/>
                          <a:cs typeface="Times New Roman" panose="02020603050405020304" pitchFamily="18" charset="0"/>
                        </a:rPr>
                        <a:t>20.000.000</a:t>
                      </a:r>
                      <a:endParaRPr lang="es-CO" sz="1400" b="1"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61925">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 </a:t>
                      </a:r>
                      <a:endParaRPr lang="es-CO"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400" b="1" i="0" dirty="0">
                          <a:solidFill>
                            <a:schemeClr val="tx1"/>
                          </a:solidFill>
                          <a:effectLst/>
                          <a:latin typeface="Times New Roman" panose="02020603050405020304" pitchFamily="18" charset="0"/>
                          <a:cs typeface="Times New Roman" panose="02020603050405020304" pitchFamily="18" charset="0"/>
                        </a:rPr>
                        <a:t> </a:t>
                      </a:r>
                      <a:endParaRPr lang="es-CO" sz="1400" b="1"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61925">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Total Aportes</a:t>
                      </a:r>
                      <a:endParaRPr lang="es-CO"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400" b="1" i="0" dirty="0">
                          <a:solidFill>
                            <a:schemeClr val="tx1"/>
                          </a:solidFill>
                          <a:effectLst/>
                          <a:latin typeface="Times New Roman" panose="02020603050405020304" pitchFamily="18" charset="0"/>
                          <a:cs typeface="Times New Roman" panose="02020603050405020304" pitchFamily="18" charset="0"/>
                        </a:rPr>
                        <a:t>40.000.000</a:t>
                      </a:r>
                      <a:endParaRPr lang="es-CO" sz="1400" b="1"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3243404603"/>
              </p:ext>
            </p:extLst>
          </p:nvPr>
        </p:nvGraphicFramePr>
        <p:xfrm>
          <a:off x="2690968" y="5486400"/>
          <a:ext cx="6607578" cy="1370969"/>
        </p:xfrm>
        <a:graphic>
          <a:graphicData uri="http://schemas.openxmlformats.org/drawingml/2006/table">
            <a:tbl>
              <a:tblPr firstRow="1" firstCol="1" bandRow="1">
                <a:tableStyleId>{EB9631B5-78F2-41C9-869B-9F39066F8104}</a:tableStyleId>
              </a:tblPr>
              <a:tblGrid>
                <a:gridCol w="4041870"/>
                <a:gridCol w="2565708"/>
              </a:tblGrid>
              <a:tr h="229554">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TIO (Tasa Interna de oportunidad)</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400">
                          <a:solidFill>
                            <a:schemeClr val="tx1"/>
                          </a:solidFill>
                          <a:effectLst/>
                          <a:latin typeface="Times New Roman" panose="02020603050405020304" pitchFamily="18" charset="0"/>
                          <a:cs typeface="Times New Roman" panose="02020603050405020304" pitchFamily="18" charset="0"/>
                        </a:rPr>
                        <a:t>25%</a:t>
                      </a:r>
                      <a:endParaRPr lang="es-CO"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83824">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Tasa Interna de Retorno (TIR)</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400">
                          <a:solidFill>
                            <a:schemeClr val="tx1"/>
                          </a:solidFill>
                          <a:effectLst/>
                          <a:latin typeface="Times New Roman" panose="02020603050405020304" pitchFamily="18" charset="0"/>
                          <a:cs typeface="Times New Roman" panose="02020603050405020304" pitchFamily="18" charset="0"/>
                        </a:rPr>
                        <a:t>21,7%</a:t>
                      </a:r>
                      <a:endParaRPr lang="es-CO"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83824">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Valor Presente Neto (VPN)</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400">
                          <a:solidFill>
                            <a:schemeClr val="tx1"/>
                          </a:solidFill>
                          <a:effectLst/>
                          <a:latin typeface="Times New Roman" panose="02020603050405020304" pitchFamily="18" charset="0"/>
                          <a:cs typeface="Times New Roman" panose="02020603050405020304" pitchFamily="18" charset="0"/>
                        </a:rPr>
                        <a:t>-2.536.822</a:t>
                      </a:r>
                      <a:endParaRPr lang="es-CO"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83824">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Valor Presente Neto (Ingresos)</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989.387.746</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87193">
                <a:tc>
                  <a:txBody>
                    <a:bodyPr/>
                    <a:lstStyle/>
                    <a:p>
                      <a:pPr>
                        <a:lnSpc>
                          <a:spcPct val="107000"/>
                        </a:lnSpc>
                        <a:spcAft>
                          <a:spcPts val="0"/>
                        </a:spcAft>
                      </a:pPr>
                      <a:r>
                        <a:rPr lang="es-CO" sz="1400">
                          <a:solidFill>
                            <a:schemeClr val="tx1"/>
                          </a:solidFill>
                          <a:effectLst/>
                          <a:latin typeface="Times New Roman" panose="02020603050405020304" pitchFamily="18" charset="0"/>
                          <a:cs typeface="Times New Roman" panose="02020603050405020304" pitchFamily="18" charset="0"/>
                        </a:rPr>
                        <a:t>Valor Presente Neto (Egresos)</a:t>
                      </a:r>
                      <a:endParaRPr lang="es-CO"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942.558.773</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83824">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Relación Beneficio Costo</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1,05</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bl>
          </a:graphicData>
        </a:graphic>
      </p:graphicFrame>
      <p:pic>
        <p:nvPicPr>
          <p:cNvPr id="9" name="Imagen 8" descr="Resultado de imagen para unidad de emprendimiento cu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524000" cy="959561"/>
          </a:xfrm>
          <a:prstGeom prst="rect">
            <a:avLst/>
          </a:prstGeom>
          <a:noFill/>
          <a:ln>
            <a:noFill/>
          </a:ln>
        </p:spPr>
      </p:pic>
      <p:pic>
        <p:nvPicPr>
          <p:cNvPr id="10" name="Imagen 9"/>
          <p:cNvPicPr/>
          <p:nvPr/>
        </p:nvPicPr>
        <p:blipFill>
          <a:blip r:embed="rId3">
            <a:extLst>
              <a:ext uri="{28A0092B-C50C-407E-A947-70E740481C1C}">
                <a14:useLocalDpi xmlns:a14="http://schemas.microsoft.com/office/drawing/2010/main" val="0"/>
              </a:ext>
            </a:extLst>
          </a:blip>
          <a:srcRect/>
          <a:stretch>
            <a:fillRect/>
          </a:stretch>
        </p:blipFill>
        <p:spPr bwMode="auto">
          <a:xfrm>
            <a:off x="10668000" y="0"/>
            <a:ext cx="1524000" cy="848399"/>
          </a:xfrm>
          <a:prstGeom prst="rect">
            <a:avLst/>
          </a:prstGeom>
          <a:noFill/>
          <a:ln>
            <a:noFill/>
          </a:ln>
        </p:spPr>
      </p:pic>
    </p:spTree>
    <p:extLst>
      <p:ext uri="{BB962C8B-B14F-4D97-AF65-F5344CB8AC3E}">
        <p14:creationId xmlns:p14="http://schemas.microsoft.com/office/powerpoint/2010/main" val="3494055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62130" y="283334"/>
            <a:ext cx="10777470" cy="6574665"/>
          </a:xfrm>
        </p:spPr>
        <p:txBody>
          <a:bodyPr>
            <a:normAutofit/>
          </a:bodyPr>
          <a:lstStyle/>
          <a:p>
            <a:r>
              <a:rPr lang="es-CO" sz="2000" b="1" dirty="0" smtClean="0">
                <a:solidFill>
                  <a:schemeClr val="tx1"/>
                </a:solidFill>
                <a:latin typeface="Times New Roman" panose="02020603050405020304" pitchFamily="18" charset="0"/>
                <a:cs typeface="Times New Roman" panose="02020603050405020304" pitchFamily="18" charset="0"/>
              </a:rPr>
              <a:t>Estrategia de Marketing.</a:t>
            </a:r>
          </a:p>
          <a:p>
            <a:pPr marL="0" indent="0">
              <a:buNone/>
            </a:pPr>
            <a:r>
              <a:rPr lang="es-CO" dirty="0">
                <a:solidFill>
                  <a:schemeClr val="tx1"/>
                </a:solidFill>
                <a:latin typeface="Times New Roman" panose="02020603050405020304" pitchFamily="18" charset="0"/>
                <a:cs typeface="Times New Roman" panose="02020603050405020304" pitchFamily="18" charset="0"/>
              </a:rPr>
              <a:t>Nuestra compañía maneja una estrategia de </a:t>
            </a:r>
            <a:r>
              <a:rPr lang="es-CO" dirty="0" smtClean="0">
                <a:solidFill>
                  <a:schemeClr val="tx1"/>
                </a:solidFill>
                <a:latin typeface="Times New Roman" panose="02020603050405020304" pitchFamily="18" charset="0"/>
                <a:cs typeface="Times New Roman" panose="02020603050405020304" pitchFamily="18" charset="0"/>
              </a:rPr>
              <a:t>marketing </a:t>
            </a:r>
            <a:r>
              <a:rPr lang="es-CO" dirty="0">
                <a:solidFill>
                  <a:schemeClr val="tx1"/>
                </a:solidFill>
                <a:latin typeface="Times New Roman" panose="02020603050405020304" pitchFamily="18" charset="0"/>
                <a:cs typeface="Times New Roman" panose="02020603050405020304" pitchFamily="18" charset="0"/>
              </a:rPr>
              <a:t>directa ya que tenemos un local ubicado en un centro comercial Hacienda Santa Bárbara  de la ciudad de Bogotá esto nos ayuda a tener una interacción directa con el comprador ya que es donde afianzamos los lazos de fidelización del comprador con una excelente atención al cliente donde se sentirá a gusto comprando en nuestra tienda, también tendremos la tienda tematizada para la comodidad de nuestros clientes donde habrá diversidad de ropa para hombre y mujer de todas la clases.</a:t>
            </a:r>
          </a:p>
          <a:p>
            <a:pPr marL="0" indent="0">
              <a:buNone/>
            </a:pPr>
            <a:r>
              <a:rPr lang="es-CO" dirty="0">
                <a:solidFill>
                  <a:schemeClr val="tx1"/>
                </a:solidFill>
                <a:latin typeface="Times New Roman" panose="02020603050405020304" pitchFamily="18" charset="0"/>
                <a:cs typeface="Times New Roman" panose="02020603050405020304" pitchFamily="18" charset="0"/>
              </a:rPr>
              <a:t>Con esto nuestro cliente nos ayudara a tener una fuerza de recomendación a sus conocidos para llegar a que la tienda se patrocine por el método de Voz a Voz y la se expanda el mercado.</a:t>
            </a:r>
          </a:p>
          <a:p>
            <a:pPr marL="0" indent="0">
              <a:buNone/>
            </a:pPr>
            <a:r>
              <a:rPr lang="es-CO" dirty="0">
                <a:solidFill>
                  <a:schemeClr val="tx1"/>
                </a:solidFill>
                <a:latin typeface="Times New Roman" panose="02020603050405020304" pitchFamily="18" charset="0"/>
                <a:cs typeface="Times New Roman" panose="02020603050405020304" pitchFamily="18" charset="0"/>
              </a:rPr>
              <a:t>Tendremos publicidad en el sector de redes sociales tales como Facebook, YouTube e Instagram donde se hará un trabajo de la mano de los mejores </a:t>
            </a:r>
            <a:r>
              <a:rPr lang="es-CO" dirty="0" err="1">
                <a:solidFill>
                  <a:schemeClr val="tx1"/>
                </a:solidFill>
                <a:latin typeface="Times New Roman" panose="02020603050405020304" pitchFamily="18" charset="0"/>
                <a:cs typeface="Times New Roman" panose="02020603050405020304" pitchFamily="18" charset="0"/>
              </a:rPr>
              <a:t>influencers</a:t>
            </a:r>
            <a:r>
              <a:rPr lang="es-CO" dirty="0">
                <a:solidFill>
                  <a:schemeClr val="tx1"/>
                </a:solidFill>
                <a:latin typeface="Times New Roman" panose="02020603050405020304" pitchFamily="18" charset="0"/>
                <a:cs typeface="Times New Roman" panose="02020603050405020304" pitchFamily="18" charset="0"/>
              </a:rPr>
              <a:t> para el patrocinio de ECOFLEX en las redes sociales. Así mismo crearemos publicidad con volantes que serán repartidos a las afuera del centro comercial junto a un pendón que estará ubicado en el centro comercial para que las personas que transitan nos conozcan y visiten la tienda.</a:t>
            </a:r>
          </a:p>
          <a:p>
            <a:endParaRPr lang="es-CO" sz="2000" dirty="0" smtClean="0">
              <a:latin typeface="Times New Roman" panose="02020603050405020304" pitchFamily="18" charset="0"/>
              <a:cs typeface="Times New Roman" panose="02020603050405020304" pitchFamily="18" charset="0"/>
            </a:endParaRPr>
          </a:p>
          <a:p>
            <a:r>
              <a:rPr lang="es-CO" sz="2000" b="1" dirty="0" smtClean="0">
                <a:solidFill>
                  <a:schemeClr val="tx1"/>
                </a:solidFill>
                <a:latin typeface="Times New Roman" panose="02020603050405020304" pitchFamily="18" charset="0"/>
                <a:cs typeface="Times New Roman" panose="02020603050405020304" pitchFamily="18" charset="0"/>
              </a:rPr>
              <a:t>Matriz de Costos.</a:t>
            </a:r>
          </a:p>
          <a:p>
            <a:endParaRPr lang="es-CO" sz="2000" dirty="0">
              <a:latin typeface="Times New Roman" panose="02020603050405020304" pitchFamily="18" charset="0"/>
              <a:cs typeface="Times New Roman" panose="02020603050405020304" pitchFamily="18" charset="0"/>
            </a:endParaRPr>
          </a:p>
        </p:txBody>
      </p:sp>
      <p:graphicFrame>
        <p:nvGraphicFramePr>
          <p:cNvPr id="6" name="Tabla 5"/>
          <p:cNvGraphicFramePr>
            <a:graphicFrameLocks noGrp="1"/>
          </p:cNvGraphicFramePr>
          <p:nvPr>
            <p:extLst>
              <p:ext uri="{D42A27DB-BD31-4B8C-83A1-F6EECF244321}">
                <p14:modId xmlns:p14="http://schemas.microsoft.com/office/powerpoint/2010/main" val="2184586399"/>
              </p:ext>
            </p:extLst>
          </p:nvPr>
        </p:nvGraphicFramePr>
        <p:xfrm>
          <a:off x="3902298" y="4507604"/>
          <a:ext cx="6555347" cy="1846882"/>
        </p:xfrm>
        <a:graphic>
          <a:graphicData uri="http://schemas.openxmlformats.org/drawingml/2006/table">
            <a:tbl>
              <a:tblPr firstRow="1" firstCol="1" bandRow="1">
                <a:tableStyleId>{5C22544A-7EE6-4342-B048-85BDC9FD1C3A}</a:tableStyleId>
              </a:tblPr>
              <a:tblGrid>
                <a:gridCol w="4108642"/>
                <a:gridCol w="2446705"/>
              </a:tblGrid>
              <a:tr h="191566">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Métodos de marketing </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Valor</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311250">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influenciadores en Instagram  diario</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400">
                          <a:effectLst/>
                          <a:latin typeface="Times New Roman" panose="02020603050405020304" pitchFamily="18" charset="0"/>
                          <a:cs typeface="Times New Roman" panose="02020603050405020304" pitchFamily="18" charset="0"/>
                        </a:rPr>
                        <a:t> $       61.597,00 </a:t>
                      </a: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91566">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Valor de volantes x 1000 </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400">
                          <a:effectLst/>
                          <a:latin typeface="Times New Roman" panose="02020603050405020304" pitchFamily="18" charset="0"/>
                          <a:cs typeface="Times New Roman" panose="02020603050405020304" pitchFamily="18" charset="0"/>
                        </a:rPr>
                        <a:t> $             60.000 </a:t>
                      </a: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311250">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Publicidad en YouTube diarios</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400">
                          <a:effectLst/>
                          <a:latin typeface="Times New Roman" panose="02020603050405020304" pitchFamily="18" charset="0"/>
                          <a:cs typeface="Times New Roman" panose="02020603050405020304" pitchFamily="18" charset="0"/>
                        </a:rPr>
                        <a:t> $             30.798 </a:t>
                      </a: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91566">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Pendón  </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400">
                          <a:effectLst/>
                          <a:latin typeface="Times New Roman" panose="02020603050405020304" pitchFamily="18" charset="0"/>
                          <a:cs typeface="Times New Roman" panose="02020603050405020304" pitchFamily="18" charset="0"/>
                        </a:rPr>
                        <a:t> $             82.000 </a:t>
                      </a:r>
                      <a:endParaRPr lang="es-CO"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311250">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Publicidad en Facebook diarios</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400" dirty="0">
                          <a:effectLst/>
                          <a:latin typeface="Times New Roman" panose="02020603050405020304" pitchFamily="18" charset="0"/>
                          <a:cs typeface="Times New Roman" panose="02020603050405020304" pitchFamily="18" charset="0"/>
                        </a:rPr>
                        <a:t> $             30.798 </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191566">
                <a:tc>
                  <a:txBody>
                    <a:bodyPr/>
                    <a:lstStyle/>
                    <a:p>
                      <a:pPr>
                        <a:lnSpc>
                          <a:spcPct val="107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Total </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0"/>
                        </a:spcAft>
                      </a:pPr>
                      <a:r>
                        <a:rPr lang="es-CO" sz="1400" dirty="0">
                          <a:effectLst/>
                          <a:latin typeface="Times New Roman" panose="02020603050405020304" pitchFamily="18" charset="0"/>
                          <a:cs typeface="Times New Roman" panose="02020603050405020304" pitchFamily="18" charset="0"/>
                        </a:rPr>
                        <a:t> $     265.193,00 </a:t>
                      </a:r>
                      <a:endParaRPr lang="es-CO"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bl>
          </a:graphicData>
        </a:graphic>
      </p:graphicFrame>
      <p:pic>
        <p:nvPicPr>
          <p:cNvPr id="7" name="Imagen 6" descr="Resultado de imagen para unidad de emprendimiento cu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524000" cy="959561"/>
          </a:xfrm>
          <a:prstGeom prst="rect">
            <a:avLst/>
          </a:prstGeom>
          <a:noFill/>
          <a:ln>
            <a:noFill/>
          </a:ln>
        </p:spPr>
      </p:pic>
      <p:pic>
        <p:nvPicPr>
          <p:cNvPr id="8" name="Imagen 7"/>
          <p:cNvPicPr/>
          <p:nvPr/>
        </p:nvPicPr>
        <p:blipFill>
          <a:blip r:embed="rId3">
            <a:extLst>
              <a:ext uri="{28A0092B-C50C-407E-A947-70E740481C1C}">
                <a14:useLocalDpi xmlns:a14="http://schemas.microsoft.com/office/drawing/2010/main" val="0"/>
              </a:ext>
            </a:extLst>
          </a:blip>
          <a:srcRect/>
          <a:stretch>
            <a:fillRect/>
          </a:stretch>
        </p:blipFill>
        <p:spPr bwMode="auto">
          <a:xfrm>
            <a:off x="10668000" y="1"/>
            <a:ext cx="1524000" cy="772732"/>
          </a:xfrm>
          <a:prstGeom prst="rect">
            <a:avLst/>
          </a:prstGeom>
          <a:noFill/>
          <a:ln>
            <a:noFill/>
          </a:ln>
        </p:spPr>
      </p:pic>
    </p:spTree>
    <p:extLst>
      <p:ext uri="{BB962C8B-B14F-4D97-AF65-F5344CB8AC3E}">
        <p14:creationId xmlns:p14="http://schemas.microsoft.com/office/powerpoint/2010/main" val="29203245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CONCLUSIONES</a:t>
            </a:r>
            <a:endParaRPr lang="es-CO" dirty="0"/>
          </a:p>
        </p:txBody>
      </p:sp>
      <p:sp>
        <p:nvSpPr>
          <p:cNvPr id="3" name="2 Marcador de contenido"/>
          <p:cNvSpPr>
            <a:spLocks noGrp="1"/>
          </p:cNvSpPr>
          <p:nvPr>
            <p:ph idx="1"/>
          </p:nvPr>
        </p:nvSpPr>
        <p:spPr/>
        <p:txBody>
          <a:bodyPr/>
          <a:lstStyle/>
          <a:p>
            <a:pPr lvl="0"/>
            <a:r>
              <a:rPr lang="es-CO" dirty="0">
                <a:solidFill>
                  <a:schemeClr val="tx1"/>
                </a:solidFill>
                <a:latin typeface="Times New Roman" panose="02020603050405020304" pitchFamily="18" charset="0"/>
                <a:cs typeface="Times New Roman" panose="02020603050405020304" pitchFamily="18" charset="0"/>
              </a:rPr>
              <a:t>Habiendo realizado todos los pasos de creación de empresa explicados en la clase, hemos podido ver las ventajas que tienen cierto tipo de sociedades sobre otras, también fondos de dinero para empezar como empresarios, distintos entornos geográficos en los que se ubicará una empresa de acuerdo a la actividad a la que se dedique, métodos de distribución del producto y a seleccionar el tipo de personas a las que queremos que nuestro producto se venda.</a:t>
            </a:r>
          </a:p>
          <a:p>
            <a:pPr lvl="0"/>
            <a:r>
              <a:rPr lang="es-CO" dirty="0">
                <a:solidFill>
                  <a:schemeClr val="tx1"/>
                </a:solidFill>
                <a:latin typeface="Times New Roman" panose="02020603050405020304" pitchFamily="18" charset="0"/>
                <a:cs typeface="Times New Roman" panose="02020603050405020304" pitchFamily="18" charset="0"/>
              </a:rPr>
              <a:t>Después de haber realizado un arduo estudio de mercado sobre la venta de ropa ecológica, hemos podido conocer que en la ciudad de Bogotá en los estratos 4, 5,6  estarían dispuestos a probar un nuevo estilo de ropa, con nuevas telas, nuevos diseños, y también por sobretodo un estilo de ropa que ayude con la sostenibilidad del planeta.</a:t>
            </a:r>
          </a:p>
          <a:p>
            <a:endParaRPr lang="es-CO" dirty="0"/>
          </a:p>
        </p:txBody>
      </p:sp>
    </p:spTree>
    <p:extLst>
      <p:ext uri="{BB962C8B-B14F-4D97-AF65-F5344CB8AC3E}">
        <p14:creationId xmlns:p14="http://schemas.microsoft.com/office/powerpoint/2010/main" val="2442365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7809" y="2438400"/>
            <a:ext cx="8596668" cy="1320800"/>
          </a:xfrm>
        </p:spPr>
        <p:txBody>
          <a:bodyPr/>
          <a:lstStyle/>
          <a:p>
            <a:pPr algn="ctr"/>
            <a:r>
              <a:rPr lang="es-CO" dirty="0" smtClean="0"/>
              <a:t>GRACIAS POR SU ATENCIÓN</a:t>
            </a:r>
            <a:endParaRPr lang="es-CO" dirty="0"/>
          </a:p>
        </p:txBody>
      </p:sp>
    </p:spTree>
    <p:extLst>
      <p:ext uri="{BB962C8B-B14F-4D97-AF65-F5344CB8AC3E}">
        <p14:creationId xmlns:p14="http://schemas.microsoft.com/office/powerpoint/2010/main" val="3726735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3806" y="862884"/>
            <a:ext cx="10515600" cy="5713324"/>
          </a:xfrm>
        </p:spPr>
        <p:txBody>
          <a:bodyPr/>
          <a:lstStyle/>
          <a:p>
            <a:r>
              <a:rPr lang="es-CO" sz="2000" b="1" dirty="0" smtClean="0">
                <a:solidFill>
                  <a:schemeClr val="tx1"/>
                </a:solidFill>
                <a:latin typeface="Times New Roman" panose="02020603050405020304" pitchFamily="18" charset="0"/>
                <a:cs typeface="Times New Roman" panose="02020603050405020304" pitchFamily="18" charset="0"/>
              </a:rPr>
              <a:t>Descripción General del Negocio:</a:t>
            </a:r>
          </a:p>
          <a:p>
            <a:pPr marL="0" indent="0">
              <a:buNone/>
            </a:pPr>
            <a:r>
              <a:rPr lang="es-CO" sz="2000" dirty="0" smtClean="0">
                <a:solidFill>
                  <a:schemeClr val="tx1"/>
                </a:solidFill>
                <a:latin typeface="Times New Roman" panose="02020603050405020304" pitchFamily="18" charset="0"/>
                <a:cs typeface="Times New Roman" panose="02020603050405020304" pitchFamily="18" charset="0"/>
              </a:rPr>
              <a:t>Ecoflex empresa dedicada a la confección de ropa ecológica de mas alta calidad, con diseños exclusivos para hombres y mujeres con buen gusto y amor al medio ambiente.</a:t>
            </a:r>
          </a:p>
          <a:p>
            <a:r>
              <a:rPr lang="es-CO" sz="2000" b="1" dirty="0" smtClean="0">
                <a:solidFill>
                  <a:schemeClr val="tx1"/>
                </a:solidFill>
                <a:latin typeface="Times New Roman" panose="02020603050405020304" pitchFamily="18" charset="0"/>
                <a:cs typeface="Times New Roman" panose="02020603050405020304" pitchFamily="18" charset="0"/>
              </a:rPr>
              <a:t>Publico objetivo:</a:t>
            </a:r>
          </a:p>
          <a:p>
            <a:pPr marL="0" indent="0">
              <a:buNone/>
            </a:pPr>
            <a:r>
              <a:rPr lang="es-CO" sz="2000" dirty="0">
                <a:solidFill>
                  <a:schemeClr val="tx1"/>
                </a:solidFill>
                <a:latin typeface="Times New Roman" panose="02020603050405020304" pitchFamily="18" charset="0"/>
                <a:cs typeface="Times New Roman" panose="02020603050405020304" pitchFamily="18" charset="0"/>
              </a:rPr>
              <a:t>Nuestros productos irían dirigidos a personas hombre y mujer de  estratos 4, 5 y 6 principalmente, aunque cualquier persona los podría adquirir, por esa razón hemos decidido escoger este centro comercial que se encuentra ubicado en el norte de Bogotá y tiene una gran afluencia de público de estos estratos.</a:t>
            </a:r>
          </a:p>
          <a:p>
            <a:pPr marL="0" indent="0">
              <a:buNone/>
            </a:pPr>
            <a:endParaRPr lang="es-CO" dirty="0"/>
          </a:p>
        </p:txBody>
      </p:sp>
      <p:graphicFrame>
        <p:nvGraphicFramePr>
          <p:cNvPr id="4" name="Tabla 3"/>
          <p:cNvGraphicFramePr>
            <a:graphicFrameLocks noGrp="1"/>
          </p:cNvGraphicFramePr>
          <p:nvPr>
            <p:extLst>
              <p:ext uri="{D42A27DB-BD31-4B8C-83A1-F6EECF244321}">
                <p14:modId xmlns:p14="http://schemas.microsoft.com/office/powerpoint/2010/main" val="3686275124"/>
              </p:ext>
            </p:extLst>
          </p:nvPr>
        </p:nvGraphicFramePr>
        <p:xfrm>
          <a:off x="3055245" y="3859944"/>
          <a:ext cx="6210300" cy="2240280"/>
        </p:xfrm>
        <a:graphic>
          <a:graphicData uri="http://schemas.openxmlformats.org/drawingml/2006/table">
            <a:tbl>
              <a:tblPr firstRow="1" firstCol="1" bandRow="1">
                <a:tableStyleId>{5C22544A-7EE6-4342-B048-85BDC9FD1C3A}</a:tableStyleId>
              </a:tblPr>
              <a:tblGrid>
                <a:gridCol w="2925445"/>
                <a:gridCol w="3284855"/>
              </a:tblGrid>
              <a:tr h="0">
                <a:tc>
                  <a:txBody>
                    <a:bodyPr/>
                    <a:lstStyle/>
                    <a:p>
                      <a:pPr marL="457200">
                        <a:lnSpc>
                          <a:spcPct val="150000"/>
                        </a:lnSpc>
                        <a:spcAft>
                          <a:spcPts val="1000"/>
                        </a:spcAft>
                      </a:pPr>
                      <a:r>
                        <a:rPr lang="es-CO" sz="1400" dirty="0">
                          <a:solidFill>
                            <a:schemeClr val="tx1"/>
                          </a:solidFill>
                          <a:effectLst/>
                          <a:latin typeface="Times New Roman" panose="02020603050405020304" pitchFamily="18" charset="0"/>
                          <a:cs typeface="Times New Roman" panose="02020603050405020304" pitchFamily="18" charset="0"/>
                        </a:rPr>
                        <a:t>Genero </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CO" sz="1400" dirty="0">
                          <a:solidFill>
                            <a:schemeClr val="tx1"/>
                          </a:solidFill>
                          <a:effectLst/>
                          <a:latin typeface="Times New Roman" panose="02020603050405020304" pitchFamily="18" charset="0"/>
                          <a:cs typeface="Times New Roman" panose="02020603050405020304" pitchFamily="18" charset="0"/>
                        </a:rPr>
                        <a:t>Masculino y Femenino</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marL="457200">
                        <a:lnSpc>
                          <a:spcPct val="150000"/>
                        </a:lnSpc>
                        <a:spcAft>
                          <a:spcPts val="1000"/>
                        </a:spcAft>
                      </a:pPr>
                      <a:r>
                        <a:rPr lang="es-CO" sz="1400" dirty="0">
                          <a:solidFill>
                            <a:schemeClr val="tx1"/>
                          </a:solidFill>
                          <a:effectLst/>
                          <a:latin typeface="Times New Roman" panose="02020603050405020304" pitchFamily="18" charset="0"/>
                          <a:cs typeface="Times New Roman" panose="02020603050405020304" pitchFamily="18" charset="0"/>
                        </a:rPr>
                        <a:t>Edad </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CO" sz="1400" dirty="0">
                          <a:solidFill>
                            <a:schemeClr val="tx1"/>
                          </a:solidFill>
                          <a:effectLst/>
                          <a:latin typeface="Times New Roman" panose="02020603050405020304" pitchFamily="18" charset="0"/>
                          <a:cs typeface="Times New Roman" panose="02020603050405020304" pitchFamily="18" charset="0"/>
                        </a:rPr>
                        <a:t>15 y 60 años</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005205">
                <a:tc>
                  <a:txBody>
                    <a:bodyPr/>
                    <a:lstStyle/>
                    <a:p>
                      <a:pPr marL="457200">
                        <a:lnSpc>
                          <a:spcPct val="150000"/>
                        </a:lnSpc>
                        <a:spcAft>
                          <a:spcPts val="1000"/>
                        </a:spcAft>
                      </a:pPr>
                      <a:r>
                        <a:rPr lang="es-CO" sz="1400" dirty="0">
                          <a:solidFill>
                            <a:schemeClr val="tx1"/>
                          </a:solidFill>
                          <a:effectLst/>
                          <a:latin typeface="Times New Roman" panose="02020603050405020304" pitchFamily="18" charset="0"/>
                          <a:cs typeface="Times New Roman" panose="02020603050405020304" pitchFamily="18" charset="0"/>
                        </a:rPr>
                        <a:t>Geografía </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CO" sz="1400" dirty="0">
                          <a:solidFill>
                            <a:schemeClr val="tx1"/>
                          </a:solidFill>
                          <a:effectLst/>
                          <a:latin typeface="Times New Roman" panose="02020603050405020304" pitchFamily="18" charset="0"/>
                          <a:cs typeface="Times New Roman" panose="02020603050405020304" pitchFamily="18" charset="0"/>
                        </a:rPr>
                        <a:t>centro comercial Hacienda Santa Bárbara  ubicado en la Carrera 7 # 116 – 60 en la ciudad de Bogotá Colombia</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0">
                <a:tc>
                  <a:txBody>
                    <a:bodyPr/>
                    <a:lstStyle/>
                    <a:p>
                      <a:pPr marL="457200">
                        <a:lnSpc>
                          <a:spcPct val="150000"/>
                        </a:lnSpc>
                        <a:spcAft>
                          <a:spcPts val="1000"/>
                        </a:spcAft>
                      </a:pPr>
                      <a:r>
                        <a:rPr lang="es-CO" sz="1400" dirty="0">
                          <a:solidFill>
                            <a:schemeClr val="tx1"/>
                          </a:solidFill>
                          <a:effectLst/>
                          <a:latin typeface="Times New Roman" panose="02020603050405020304" pitchFamily="18" charset="0"/>
                          <a:cs typeface="Times New Roman" panose="02020603050405020304" pitchFamily="18" charset="0"/>
                        </a:rPr>
                        <a:t>Especial</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CO" sz="1400" dirty="0">
                          <a:solidFill>
                            <a:schemeClr val="tx1"/>
                          </a:solidFill>
                          <a:effectLst/>
                          <a:latin typeface="Times New Roman" panose="02020603050405020304" pitchFamily="18" charset="0"/>
                          <a:cs typeface="Times New Roman" panose="02020603050405020304" pitchFamily="18" charset="0"/>
                        </a:rPr>
                        <a:t>N/A</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5" name="Imagen 4" descr="Resultado de imagen para unidad de emprendimiento cu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524000" cy="959561"/>
          </a:xfrm>
          <a:prstGeom prst="rect">
            <a:avLst/>
          </a:prstGeom>
          <a:noFill/>
          <a:ln>
            <a:noFill/>
          </a:ln>
        </p:spPr>
      </p:pic>
      <p:pic>
        <p:nvPicPr>
          <p:cNvPr id="6" name="Imagen 5"/>
          <p:cNvPicPr/>
          <p:nvPr/>
        </p:nvPicPr>
        <p:blipFill>
          <a:blip r:embed="rId3">
            <a:extLst>
              <a:ext uri="{28A0092B-C50C-407E-A947-70E740481C1C}">
                <a14:useLocalDpi xmlns:a14="http://schemas.microsoft.com/office/drawing/2010/main" val="0"/>
              </a:ext>
            </a:extLst>
          </a:blip>
          <a:srcRect/>
          <a:stretch>
            <a:fillRect/>
          </a:stretch>
        </p:blipFill>
        <p:spPr bwMode="auto">
          <a:xfrm>
            <a:off x="10668000" y="0"/>
            <a:ext cx="1524000" cy="848399"/>
          </a:xfrm>
          <a:prstGeom prst="rect">
            <a:avLst/>
          </a:prstGeom>
          <a:noFill/>
          <a:ln>
            <a:noFill/>
          </a:ln>
        </p:spPr>
      </p:pic>
    </p:spTree>
    <p:extLst>
      <p:ext uri="{BB962C8B-B14F-4D97-AF65-F5344CB8AC3E}">
        <p14:creationId xmlns:p14="http://schemas.microsoft.com/office/powerpoint/2010/main" val="1376561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8947" y="959561"/>
            <a:ext cx="10555310" cy="5906507"/>
          </a:xfrm>
        </p:spPr>
        <p:txBody>
          <a:bodyPr>
            <a:normAutofit fontScale="92500" lnSpcReduction="20000"/>
          </a:bodyPr>
          <a:lstStyle/>
          <a:p>
            <a:pPr lvl="1"/>
            <a:r>
              <a:rPr lang="es-CO" sz="2200" b="1" dirty="0" smtClean="0">
                <a:solidFill>
                  <a:schemeClr val="tx1"/>
                </a:solidFill>
                <a:latin typeface="Times New Roman" panose="02020603050405020304" pitchFamily="18" charset="0"/>
                <a:cs typeface="Times New Roman" panose="02020603050405020304" pitchFamily="18" charset="0"/>
              </a:rPr>
              <a:t>Expectativas </a:t>
            </a:r>
            <a:r>
              <a:rPr lang="es-CO" sz="2200" b="1" dirty="0">
                <a:solidFill>
                  <a:schemeClr val="tx1"/>
                </a:solidFill>
                <a:latin typeface="Times New Roman" panose="02020603050405020304" pitchFamily="18" charset="0"/>
                <a:cs typeface="Times New Roman" panose="02020603050405020304" pitchFamily="18" charset="0"/>
              </a:rPr>
              <a:t>del Producto.</a:t>
            </a:r>
          </a:p>
          <a:p>
            <a:pPr lvl="0">
              <a:buFont typeface="Wingdings" panose="05000000000000000000" pitchFamily="2" charset="2"/>
              <a:buChar char="q"/>
            </a:pPr>
            <a:r>
              <a:rPr lang="es-CO" sz="2000" dirty="0" smtClean="0">
                <a:solidFill>
                  <a:schemeClr val="tx1"/>
                </a:solidFill>
                <a:latin typeface="Times New Roman" panose="02020603050405020304" pitchFamily="18" charset="0"/>
                <a:cs typeface="Times New Roman" panose="02020603050405020304" pitchFamily="18" charset="0"/>
              </a:rPr>
              <a:t>Tendencia </a:t>
            </a:r>
            <a:r>
              <a:rPr lang="es-CO" sz="2000" dirty="0">
                <a:solidFill>
                  <a:schemeClr val="tx1"/>
                </a:solidFill>
                <a:latin typeface="Times New Roman" panose="02020603050405020304" pitchFamily="18" charset="0"/>
                <a:cs typeface="Times New Roman" panose="02020603050405020304" pitchFamily="18" charset="0"/>
              </a:rPr>
              <a:t>mundial enfocada hacia el cuidado ambiental</a:t>
            </a:r>
          </a:p>
          <a:p>
            <a:pPr>
              <a:buFont typeface="Wingdings" panose="05000000000000000000" pitchFamily="2" charset="2"/>
              <a:buChar char="q"/>
            </a:pPr>
            <a:r>
              <a:rPr lang="es-CO" sz="2000" dirty="0">
                <a:solidFill>
                  <a:schemeClr val="tx1"/>
                </a:solidFill>
                <a:latin typeface="Times New Roman" panose="02020603050405020304" pitchFamily="18" charset="0"/>
                <a:cs typeface="Times New Roman" panose="02020603050405020304" pitchFamily="18" charset="0"/>
              </a:rPr>
              <a:t>Oportunidad de disminuir el impacto negativo que genera la industria textil</a:t>
            </a:r>
          </a:p>
          <a:p>
            <a:pPr lvl="0">
              <a:buFont typeface="Wingdings" panose="05000000000000000000" pitchFamily="2" charset="2"/>
              <a:buChar char="q"/>
            </a:pPr>
            <a:r>
              <a:rPr lang="es-CO" sz="2000" dirty="0" smtClean="0">
                <a:solidFill>
                  <a:schemeClr val="tx1"/>
                </a:solidFill>
                <a:latin typeface="Times New Roman" panose="02020603050405020304" pitchFamily="18" charset="0"/>
                <a:cs typeface="Times New Roman" panose="02020603050405020304" pitchFamily="18" charset="0"/>
              </a:rPr>
              <a:t>Ambientalmente sostenible.</a:t>
            </a:r>
          </a:p>
          <a:p>
            <a:r>
              <a:rPr lang="es-CO" sz="2000" b="1" dirty="0" smtClean="0">
                <a:solidFill>
                  <a:schemeClr val="tx1"/>
                </a:solidFill>
                <a:latin typeface="Times New Roman" panose="02020603050405020304" pitchFamily="18" charset="0"/>
                <a:cs typeface="Times New Roman" panose="02020603050405020304" pitchFamily="18" charset="0"/>
              </a:rPr>
              <a:t>Misión</a:t>
            </a:r>
            <a:r>
              <a:rPr lang="es-CO" sz="2000" b="1" dirty="0">
                <a:solidFill>
                  <a:schemeClr val="tx1"/>
                </a:solidFill>
                <a:latin typeface="Times New Roman" panose="02020603050405020304" pitchFamily="18" charset="0"/>
                <a:cs typeface="Times New Roman" panose="02020603050405020304" pitchFamily="18" charset="0"/>
              </a:rPr>
              <a:t>.</a:t>
            </a:r>
            <a:endParaRPr lang="es-CO" sz="2000" dirty="0">
              <a:solidFill>
                <a:schemeClr val="tx1"/>
              </a:solidFill>
              <a:latin typeface="Times New Roman" panose="02020603050405020304" pitchFamily="18" charset="0"/>
              <a:cs typeface="Times New Roman" panose="02020603050405020304" pitchFamily="18" charset="0"/>
            </a:endParaRPr>
          </a:p>
          <a:p>
            <a:pPr marL="0" indent="0">
              <a:buNone/>
            </a:pPr>
            <a:r>
              <a:rPr lang="es-CO" sz="2000" dirty="0">
                <a:solidFill>
                  <a:schemeClr val="tx1"/>
                </a:solidFill>
                <a:latin typeface="Times New Roman" panose="02020603050405020304" pitchFamily="18" charset="0"/>
                <a:cs typeface="Times New Roman" panose="02020603050405020304" pitchFamily="18" charset="0"/>
              </a:rPr>
              <a:t>Somos una empresa dedicada a la producción y comercialización de ropa ecológica con diseños únicos y personalizados para hombres y mujeres que buscan imprimir su sello personal en sus atuendos; su fabricación es a base de materiales ecológicos de alta calidad y para ello contamos con personal altamente capacitado y preparado para llevar a cabo funciones específicas en cada área.</a:t>
            </a:r>
          </a:p>
          <a:p>
            <a:r>
              <a:rPr lang="es-CO" sz="2200" b="1" dirty="0" smtClean="0">
                <a:solidFill>
                  <a:schemeClr val="tx1"/>
                </a:solidFill>
                <a:latin typeface="Times New Roman" panose="02020603050405020304" pitchFamily="18" charset="0"/>
                <a:cs typeface="Times New Roman" panose="02020603050405020304" pitchFamily="18" charset="0"/>
              </a:rPr>
              <a:t>Visión.</a:t>
            </a:r>
          </a:p>
          <a:p>
            <a:pPr marL="0" indent="0">
              <a:buNone/>
            </a:pPr>
            <a:r>
              <a:rPr lang="es-CO" sz="2200" dirty="0" smtClean="0">
                <a:solidFill>
                  <a:schemeClr val="tx1"/>
                </a:solidFill>
                <a:latin typeface="Times New Roman" panose="02020603050405020304" pitchFamily="18" charset="0"/>
                <a:cs typeface="Times New Roman" panose="02020603050405020304" pitchFamily="18" charset="0"/>
              </a:rPr>
              <a:t>Ser reconocidos en el mercado textil nacional en el 2020, para así llegar a consolidarnos como la empresa líder en mercado textil colombiano en el año 2024, siendo así la predilecta por los clientes debido a nuestra alta diferenciación, competitividad y excelente servicio e internacionalizarnos para el año 2027 y establecernos como una empresa que ofrece prendas de alta calidad e innovadoras con sello ambiental.</a:t>
            </a:r>
          </a:p>
          <a:p>
            <a:r>
              <a:rPr lang="es-CO" sz="2200" b="1" dirty="0" smtClean="0">
                <a:solidFill>
                  <a:schemeClr val="tx1"/>
                </a:solidFill>
                <a:latin typeface="Times New Roman" panose="02020603050405020304" pitchFamily="18" charset="0"/>
                <a:cs typeface="Times New Roman" panose="02020603050405020304" pitchFamily="18" charset="0"/>
              </a:rPr>
              <a:t>Objetivo </a:t>
            </a:r>
            <a:r>
              <a:rPr lang="es-CO" sz="2200" b="1" dirty="0">
                <a:solidFill>
                  <a:schemeClr val="tx1"/>
                </a:solidFill>
                <a:latin typeface="Times New Roman" panose="02020603050405020304" pitchFamily="18" charset="0"/>
                <a:cs typeface="Times New Roman" panose="02020603050405020304" pitchFamily="18" charset="0"/>
              </a:rPr>
              <a:t>General.  </a:t>
            </a:r>
            <a:endParaRPr lang="es-CO" sz="2200" dirty="0">
              <a:solidFill>
                <a:schemeClr val="tx1"/>
              </a:solidFill>
              <a:latin typeface="Times New Roman" panose="02020603050405020304" pitchFamily="18" charset="0"/>
              <a:cs typeface="Times New Roman" panose="02020603050405020304" pitchFamily="18" charset="0"/>
            </a:endParaRPr>
          </a:p>
          <a:p>
            <a:pPr marL="0" indent="0">
              <a:buNone/>
            </a:pPr>
            <a:r>
              <a:rPr lang="es-CO" sz="2200" dirty="0">
                <a:solidFill>
                  <a:schemeClr val="tx1"/>
                </a:solidFill>
                <a:latin typeface="Times New Roman" panose="02020603050405020304" pitchFamily="18" charset="0"/>
                <a:cs typeface="Times New Roman" panose="02020603050405020304" pitchFamily="18" charset="0"/>
              </a:rPr>
              <a:t> Empresa productora y comercialización de ropa ecológica con diseños únicos, de alta calidad que cada prenda lleve su sello personal y la gente se pueda sentir identificada y totalmente a gusto con los diseños; Con el fin de disminuir el impacto ambiental negativo que genera la industria textil.</a:t>
            </a:r>
          </a:p>
          <a:p>
            <a:pPr marL="0" indent="0">
              <a:buNone/>
            </a:pPr>
            <a:endParaRPr lang="es-CO" sz="2200" dirty="0" smtClean="0">
              <a:latin typeface="Times New Roman" panose="02020603050405020304" pitchFamily="18" charset="0"/>
              <a:cs typeface="Times New Roman" panose="02020603050405020304" pitchFamily="18" charset="0"/>
            </a:endParaRPr>
          </a:p>
          <a:p>
            <a:pPr marL="0" indent="0">
              <a:buNone/>
            </a:pPr>
            <a:endParaRPr lang="es-CO" sz="2200" dirty="0" smtClean="0">
              <a:latin typeface="Times New Roman" panose="02020603050405020304" pitchFamily="18" charset="0"/>
              <a:cs typeface="Times New Roman" panose="02020603050405020304" pitchFamily="18" charset="0"/>
            </a:endParaRPr>
          </a:p>
          <a:p>
            <a:endParaRPr lang="es-CO" dirty="0"/>
          </a:p>
        </p:txBody>
      </p:sp>
      <p:pic>
        <p:nvPicPr>
          <p:cNvPr id="4" name="Imagen 3" descr="Resultado de imagen para unidad de emprendimiento cu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524000" cy="959561"/>
          </a:xfrm>
          <a:prstGeom prst="rect">
            <a:avLst/>
          </a:prstGeom>
          <a:noFill/>
          <a:ln>
            <a:noFill/>
          </a:ln>
        </p:spPr>
      </p:pic>
      <p:pic>
        <p:nvPicPr>
          <p:cNvPr id="5" name="Imagen 4"/>
          <p:cNvPicPr/>
          <p:nvPr/>
        </p:nvPicPr>
        <p:blipFill>
          <a:blip r:embed="rId3">
            <a:extLst>
              <a:ext uri="{28A0092B-C50C-407E-A947-70E740481C1C}">
                <a14:useLocalDpi xmlns:a14="http://schemas.microsoft.com/office/drawing/2010/main" val="0"/>
              </a:ext>
            </a:extLst>
          </a:blip>
          <a:srcRect/>
          <a:stretch>
            <a:fillRect/>
          </a:stretch>
        </p:blipFill>
        <p:spPr bwMode="auto">
          <a:xfrm>
            <a:off x="10668000" y="0"/>
            <a:ext cx="1524000" cy="848399"/>
          </a:xfrm>
          <a:prstGeom prst="rect">
            <a:avLst/>
          </a:prstGeom>
          <a:noFill/>
          <a:ln>
            <a:noFill/>
          </a:ln>
        </p:spPr>
      </p:pic>
    </p:spTree>
    <p:extLst>
      <p:ext uri="{BB962C8B-B14F-4D97-AF65-F5344CB8AC3E}">
        <p14:creationId xmlns:p14="http://schemas.microsoft.com/office/powerpoint/2010/main" val="3416676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89715" y="959561"/>
            <a:ext cx="10515600" cy="6323527"/>
          </a:xfrm>
        </p:spPr>
        <p:txBody>
          <a:bodyPr/>
          <a:lstStyle/>
          <a:p>
            <a:r>
              <a:rPr lang="es-CO" sz="2000" b="1" dirty="0" smtClean="0">
                <a:latin typeface="Times New Roman" panose="02020603050405020304" pitchFamily="18" charset="0"/>
                <a:cs typeface="Times New Roman" panose="02020603050405020304" pitchFamily="18" charset="0"/>
              </a:rPr>
              <a:t>Valores </a:t>
            </a:r>
            <a:r>
              <a:rPr lang="es-CO" sz="2000" b="1" dirty="0">
                <a:latin typeface="Times New Roman" panose="02020603050405020304" pitchFamily="18" charset="0"/>
                <a:cs typeface="Times New Roman" panose="02020603050405020304" pitchFamily="18" charset="0"/>
              </a:rPr>
              <a:t>Corporativos.</a:t>
            </a:r>
            <a:endParaRPr lang="es-CO" sz="2000" dirty="0">
              <a:latin typeface="Times New Roman" panose="02020603050405020304" pitchFamily="18" charset="0"/>
              <a:cs typeface="Times New Roman" panose="02020603050405020304" pitchFamily="18" charset="0"/>
            </a:endParaRPr>
          </a:p>
          <a:p>
            <a:pPr marL="0" indent="0">
              <a:buNone/>
            </a:pPr>
            <a:r>
              <a:rPr lang="es-CO" sz="2000" dirty="0">
                <a:latin typeface="Times New Roman" panose="02020603050405020304" pitchFamily="18" charset="0"/>
                <a:cs typeface="Times New Roman" panose="02020603050405020304" pitchFamily="18" charset="0"/>
              </a:rPr>
              <a:t>ECOFLEX busca prestar un excelente servicio a sus clientes, por lo cual cuenta con personal experto y calificado para complacer las necesidades de estos, respetando los recursos del planeta, generando así productos innovadores, únicos, y de alta calidad. </a:t>
            </a:r>
            <a:endParaRPr lang="es-CO" sz="2000" dirty="0" smtClean="0">
              <a:latin typeface="Times New Roman" panose="02020603050405020304" pitchFamily="18" charset="0"/>
              <a:cs typeface="Times New Roman" panose="02020603050405020304" pitchFamily="18" charset="0"/>
            </a:endParaRPr>
          </a:p>
          <a:p>
            <a:r>
              <a:rPr lang="es-CO" sz="2000" b="1" dirty="0" smtClean="0">
                <a:latin typeface="Times New Roman" panose="02020603050405020304" pitchFamily="18" charset="0"/>
                <a:cs typeface="Times New Roman" panose="02020603050405020304" pitchFamily="18" charset="0"/>
              </a:rPr>
              <a:t>Organigrama.</a:t>
            </a:r>
          </a:p>
          <a:p>
            <a:pPr marL="0" indent="0">
              <a:buNone/>
            </a:pPr>
            <a:endParaRPr lang="es-CO" sz="2000" b="1" dirty="0" smtClean="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pPr marL="0" indent="0">
              <a:buNone/>
            </a:pPr>
            <a:endParaRPr lang="es-CO" sz="2000" dirty="0">
              <a:latin typeface="Times New Roman" panose="02020603050405020304" pitchFamily="18" charset="0"/>
              <a:cs typeface="Times New Roman" panose="02020603050405020304" pitchFamily="18" charset="0"/>
            </a:endParaRPr>
          </a:p>
          <a:p>
            <a:endParaRPr lang="es-CO" dirty="0"/>
          </a:p>
        </p:txBody>
      </p:sp>
      <p:graphicFrame>
        <p:nvGraphicFramePr>
          <p:cNvPr id="4" name="Diagrama 3"/>
          <p:cNvGraphicFramePr/>
          <p:nvPr>
            <p:extLst>
              <p:ext uri="{D42A27DB-BD31-4B8C-83A1-F6EECF244321}">
                <p14:modId xmlns:p14="http://schemas.microsoft.com/office/powerpoint/2010/main" val="1522293928"/>
              </p:ext>
            </p:extLst>
          </p:nvPr>
        </p:nvGraphicFramePr>
        <p:xfrm>
          <a:off x="3296991" y="2601532"/>
          <a:ext cx="4365938" cy="4056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descr="Resultado de imagen para unidad de emprendimiento cun"/>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1524000" cy="959561"/>
          </a:xfrm>
          <a:prstGeom prst="rect">
            <a:avLst/>
          </a:prstGeom>
          <a:noFill/>
          <a:ln>
            <a:noFill/>
          </a:ln>
        </p:spPr>
      </p:pic>
      <p:pic>
        <p:nvPicPr>
          <p:cNvPr id="6" name="Imagen 5"/>
          <p:cNvPicPr/>
          <p:nvPr/>
        </p:nvPicPr>
        <p:blipFill>
          <a:blip r:embed="rId8">
            <a:extLst>
              <a:ext uri="{28A0092B-C50C-407E-A947-70E740481C1C}">
                <a14:useLocalDpi xmlns:a14="http://schemas.microsoft.com/office/drawing/2010/main" val="0"/>
              </a:ext>
            </a:extLst>
          </a:blip>
          <a:srcRect/>
          <a:stretch>
            <a:fillRect/>
          </a:stretch>
        </p:blipFill>
        <p:spPr bwMode="auto">
          <a:xfrm>
            <a:off x="10668000" y="0"/>
            <a:ext cx="1524000" cy="848399"/>
          </a:xfrm>
          <a:prstGeom prst="rect">
            <a:avLst/>
          </a:prstGeom>
          <a:noFill/>
          <a:ln>
            <a:noFill/>
          </a:ln>
        </p:spPr>
      </p:pic>
    </p:spTree>
    <p:extLst>
      <p:ext uri="{BB962C8B-B14F-4D97-AF65-F5344CB8AC3E}">
        <p14:creationId xmlns:p14="http://schemas.microsoft.com/office/powerpoint/2010/main" val="42542331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199" y="528034"/>
            <a:ext cx="10830059" cy="6001555"/>
          </a:xfrm>
        </p:spPr>
        <p:txBody>
          <a:bodyPr/>
          <a:lstStyle/>
          <a:p>
            <a:pPr lvl="1"/>
            <a:r>
              <a:rPr lang="es-CO" sz="2000" b="1" dirty="0">
                <a:latin typeface="Times New Roman" panose="02020603050405020304" pitchFamily="18" charset="0"/>
                <a:cs typeface="Times New Roman" panose="02020603050405020304" pitchFamily="18" charset="0"/>
              </a:rPr>
              <a:t>Plan de ordenamiento territorial POT</a:t>
            </a:r>
            <a:endParaRPr lang="es-CO" sz="2000" dirty="0">
              <a:latin typeface="Times New Roman" panose="02020603050405020304" pitchFamily="18" charset="0"/>
              <a:cs typeface="Times New Roman" panose="02020603050405020304" pitchFamily="18" charset="0"/>
            </a:endParaRPr>
          </a:p>
          <a:p>
            <a:r>
              <a:rPr lang="es-CO" sz="2000" dirty="0">
                <a:latin typeface="Times New Roman" panose="02020603050405020304" pitchFamily="18" charset="0"/>
                <a:cs typeface="Times New Roman" panose="02020603050405020304" pitchFamily="18" charset="0"/>
              </a:rPr>
              <a:t>Nuestra empresa se ubicaría en el centro comercial Hacienda Santa Bárbara ubicado en la Av. 15 N°124-30 en la localidad de Usaquén de la Ciudad de Bogotá</a:t>
            </a:r>
            <a:r>
              <a:rPr lang="es-CO" sz="2000" dirty="0" smtClean="0">
                <a:latin typeface="Times New Roman" panose="02020603050405020304" pitchFamily="18" charset="0"/>
                <a:cs typeface="Times New Roman" panose="02020603050405020304" pitchFamily="18" charset="0"/>
              </a:rPr>
              <a:t>.</a:t>
            </a:r>
          </a:p>
          <a:p>
            <a:endParaRPr lang="es-CO" sz="2000" dirty="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endParaRPr lang="es-CO" sz="2000" dirty="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endParaRPr lang="es-CO" sz="2000" dirty="0">
              <a:latin typeface="Times New Roman" panose="02020603050405020304" pitchFamily="18" charset="0"/>
              <a:cs typeface="Times New Roman" panose="02020603050405020304" pitchFamily="18" charset="0"/>
            </a:endParaRPr>
          </a:p>
          <a:p>
            <a:r>
              <a:rPr lang="es-CO" sz="2000" b="1" dirty="0" smtClean="0">
                <a:latin typeface="Times New Roman" panose="02020603050405020304" pitchFamily="18" charset="0"/>
                <a:cs typeface="Times New Roman" panose="02020603050405020304" pitchFamily="18" charset="0"/>
              </a:rPr>
              <a:t>Ficha técnica </a:t>
            </a:r>
          </a:p>
          <a:p>
            <a:pPr marL="0" indent="0">
              <a:buNone/>
            </a:pPr>
            <a:r>
              <a:rPr lang="es-CO" sz="2000" dirty="0" smtClean="0">
                <a:latin typeface="Times New Roman" panose="02020603050405020304" pitchFamily="18" charset="0"/>
                <a:cs typeface="Times New Roman" panose="02020603050405020304" pitchFamily="18" charset="0"/>
              </a:rPr>
              <a:t>                                                        </a:t>
            </a:r>
            <a:endParaRPr lang="es-CO" sz="2000" dirty="0">
              <a:latin typeface="Times New Roman" panose="02020603050405020304" pitchFamily="18" charset="0"/>
              <a:cs typeface="Times New Roman" panose="02020603050405020304" pitchFamily="18" charset="0"/>
            </a:endParaRPr>
          </a:p>
          <a:p>
            <a:pPr marL="0" indent="0">
              <a:buNone/>
            </a:pPr>
            <a:endParaRPr lang="es-CO" dirty="0"/>
          </a:p>
        </p:txBody>
      </p:sp>
      <p:pic>
        <p:nvPicPr>
          <p:cNvPr id="10" name="Imagen 9" descr="https://usaquen1.files.wordpress.com/2010/11/mapa-usaquen1.jpg"/>
          <p:cNvPicPr/>
          <p:nvPr/>
        </p:nvPicPr>
        <p:blipFill>
          <a:blip r:embed="rId3">
            <a:extLst>
              <a:ext uri="{28A0092B-C50C-407E-A947-70E740481C1C}">
                <a14:useLocalDpi xmlns:a14="http://schemas.microsoft.com/office/drawing/2010/main" val="0"/>
              </a:ext>
            </a:extLst>
          </a:blip>
          <a:srcRect/>
          <a:stretch>
            <a:fillRect/>
          </a:stretch>
        </p:blipFill>
        <p:spPr bwMode="auto">
          <a:xfrm>
            <a:off x="838201" y="1718591"/>
            <a:ext cx="2909552" cy="1732947"/>
          </a:xfrm>
          <a:prstGeom prst="rect">
            <a:avLst/>
          </a:prstGeom>
          <a:noFill/>
          <a:ln>
            <a:noFill/>
          </a:ln>
        </p:spPr>
      </p:pic>
      <p:pic>
        <p:nvPicPr>
          <p:cNvPr id="11" name="Imagen 10" descr="https://www.naturellementchanvre.com/5629-thickbox_default/sueter-de-invierno-canamo-bio-reciclado-de-algodon.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13645" y="4268608"/>
            <a:ext cx="2678805" cy="2537138"/>
          </a:xfrm>
          <a:prstGeom prst="rect">
            <a:avLst/>
          </a:prstGeom>
          <a:noFill/>
          <a:ln>
            <a:noFill/>
          </a:ln>
        </p:spPr>
      </p:pic>
      <p:graphicFrame>
        <p:nvGraphicFramePr>
          <p:cNvPr id="8" name="Tabla 7"/>
          <p:cNvGraphicFramePr>
            <a:graphicFrameLocks noGrp="1"/>
          </p:cNvGraphicFramePr>
          <p:nvPr>
            <p:extLst>
              <p:ext uri="{D42A27DB-BD31-4B8C-83A1-F6EECF244321}">
                <p14:modId xmlns:p14="http://schemas.microsoft.com/office/powerpoint/2010/main" val="3891779362"/>
              </p:ext>
            </p:extLst>
          </p:nvPr>
        </p:nvGraphicFramePr>
        <p:xfrm>
          <a:off x="3992450" y="4268608"/>
          <a:ext cx="6919487" cy="2314893"/>
        </p:xfrm>
        <a:graphic>
          <a:graphicData uri="http://schemas.openxmlformats.org/drawingml/2006/table">
            <a:tbl>
              <a:tblPr firstRow="1" firstCol="1" bandRow="1">
                <a:tableStyleId>{5C22544A-7EE6-4342-B048-85BDC9FD1C3A}</a:tableStyleId>
              </a:tblPr>
              <a:tblGrid>
                <a:gridCol w="2618719"/>
                <a:gridCol w="4300768"/>
              </a:tblGrid>
              <a:tr h="361846">
                <a:tc>
                  <a:txBody>
                    <a:bodyPr/>
                    <a:lstStyle/>
                    <a:p>
                      <a:pPr marL="457200">
                        <a:lnSpc>
                          <a:spcPct val="150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Tallas</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S,M,L,XL,XXL</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756897">
                <a:tc>
                  <a:txBody>
                    <a:bodyPr/>
                    <a:lstStyle/>
                    <a:p>
                      <a:pPr marL="457200">
                        <a:lnSpc>
                          <a:spcPct val="150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Composición </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0"/>
                        </a:spcAft>
                      </a:pPr>
                      <a:r>
                        <a:rPr lang="es-CO" sz="1400" dirty="0" smtClean="0">
                          <a:solidFill>
                            <a:schemeClr val="tx1"/>
                          </a:solidFill>
                          <a:effectLst/>
                          <a:latin typeface="Times New Roman" panose="02020603050405020304" pitchFamily="18" charset="0"/>
                          <a:ea typeface="+mn-ea"/>
                          <a:cs typeface="Times New Roman" panose="02020603050405020304" pitchFamily="18" charset="0"/>
                        </a:rPr>
                        <a:t>Fabricado</a:t>
                      </a:r>
                      <a:r>
                        <a:rPr lang="es-CO" sz="1400" baseline="0" dirty="0" smtClean="0">
                          <a:solidFill>
                            <a:schemeClr val="tx1"/>
                          </a:solidFill>
                          <a:effectLst/>
                          <a:latin typeface="Times New Roman" panose="02020603050405020304" pitchFamily="18" charset="0"/>
                          <a:ea typeface="+mn-ea"/>
                          <a:cs typeface="Times New Roman" panose="02020603050405020304" pitchFamily="18" charset="0"/>
                        </a:rPr>
                        <a:t> 100% con tela de plástico reciclado y algodón orgánico, el peso de la tela es de 200g/m2.</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4369">
                <a:tc>
                  <a:txBody>
                    <a:bodyPr/>
                    <a:lstStyle/>
                    <a:p>
                      <a:pPr marL="457200">
                        <a:lnSpc>
                          <a:spcPct val="150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Colores</a:t>
                      </a: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0"/>
                        </a:spcAft>
                      </a:pPr>
                      <a:r>
                        <a:rPr lang="es-CO" sz="1400" dirty="0">
                          <a:solidFill>
                            <a:schemeClr val="tx1"/>
                          </a:solidFill>
                          <a:effectLst/>
                          <a:latin typeface="Times New Roman" panose="02020603050405020304" pitchFamily="18" charset="0"/>
                          <a:cs typeface="Times New Roman" panose="02020603050405020304" pitchFamily="18" charset="0"/>
                        </a:rPr>
                        <a:t>Blanca, Gris, Azul, Roja, </a:t>
                      </a:r>
                      <a:r>
                        <a:rPr lang="es-CO" sz="1400" dirty="0" smtClean="0">
                          <a:solidFill>
                            <a:schemeClr val="tx1"/>
                          </a:solidFill>
                          <a:effectLst/>
                          <a:latin typeface="Times New Roman" panose="02020603050405020304" pitchFamily="18" charset="0"/>
                          <a:cs typeface="Times New Roman" panose="02020603050405020304" pitchFamily="18" charset="0"/>
                        </a:rPr>
                        <a:t>Negra</a:t>
                      </a:r>
                    </a:p>
                    <a:p>
                      <a:pPr marL="457200">
                        <a:lnSpc>
                          <a:spcPct val="150000"/>
                        </a:lnSpc>
                        <a:spcAft>
                          <a:spcPts val="0"/>
                        </a:spcAft>
                      </a:pPr>
                      <a:endParaRPr lang="es-CO"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85818">
                <a:tc>
                  <a:txBody>
                    <a:bodyPr/>
                    <a:lstStyle/>
                    <a:p>
                      <a:pPr marL="457200" algn="l" defTabSz="457200" rtl="0" eaLnBrk="1" latinLnBrk="0" hangingPunct="1">
                        <a:lnSpc>
                          <a:spcPct val="150000"/>
                        </a:lnSpc>
                        <a:spcAft>
                          <a:spcPts val="0"/>
                        </a:spcAft>
                      </a:pPr>
                      <a:r>
                        <a:rPr lang="es-CO" sz="1400" b="1" kern="1200" dirty="0" smtClean="0">
                          <a:solidFill>
                            <a:schemeClr val="tx1"/>
                          </a:solidFill>
                          <a:effectLst/>
                          <a:latin typeface="Times New Roman" panose="02020603050405020304" pitchFamily="18" charset="0"/>
                          <a:ea typeface="+mn-ea"/>
                          <a:cs typeface="Times New Roman" panose="02020603050405020304" pitchFamily="18" charset="0"/>
                        </a:rPr>
                        <a:t>DESCRIPCION </a:t>
                      </a:r>
                      <a:endParaRPr lang="es-CO" sz="1400" b="1"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457200">
                        <a:lnSpc>
                          <a:spcPct val="150000"/>
                        </a:lnSpc>
                        <a:spcAft>
                          <a:spcPts val="0"/>
                        </a:spcAft>
                      </a:pPr>
                      <a:r>
                        <a:rPr lang="es-CO" sz="1400" kern="1200" dirty="0" err="1" smtClean="0">
                          <a:solidFill>
                            <a:schemeClr val="tx1"/>
                          </a:solidFill>
                          <a:effectLst/>
                          <a:latin typeface="Times New Roman" panose="02020603050405020304" pitchFamily="18" charset="0"/>
                          <a:ea typeface="+mn-ea"/>
                          <a:cs typeface="Times New Roman" panose="02020603050405020304" pitchFamily="18" charset="0"/>
                        </a:rPr>
                        <a:t>Buso</a:t>
                      </a:r>
                      <a:r>
                        <a:rPr lang="es-CO" sz="1400" kern="1200" baseline="0" dirty="0" smtClean="0">
                          <a:solidFill>
                            <a:schemeClr val="tx1"/>
                          </a:solidFill>
                          <a:effectLst/>
                          <a:latin typeface="Times New Roman" panose="02020603050405020304" pitchFamily="18" charset="0"/>
                          <a:ea typeface="+mn-ea"/>
                          <a:cs typeface="Times New Roman" panose="02020603050405020304" pitchFamily="18" charset="0"/>
                        </a:rPr>
                        <a:t> Beige para hombre en polar </a:t>
                      </a:r>
                      <a:r>
                        <a:rPr lang="es-CO" sz="1400" kern="1200" baseline="0" dirty="0" err="1" smtClean="0">
                          <a:solidFill>
                            <a:schemeClr val="tx1"/>
                          </a:solidFill>
                          <a:effectLst/>
                          <a:latin typeface="Times New Roman" panose="02020603050405020304" pitchFamily="18" charset="0"/>
                          <a:ea typeface="+mn-ea"/>
                          <a:cs typeface="Times New Roman" panose="02020603050405020304" pitchFamily="18" charset="0"/>
                        </a:rPr>
                        <a:t>fleece</a:t>
                      </a:r>
                      <a:r>
                        <a:rPr lang="es-CO" sz="1400" kern="1200" baseline="0" dirty="0" smtClean="0">
                          <a:solidFill>
                            <a:schemeClr val="tx1"/>
                          </a:solidFill>
                          <a:effectLst/>
                          <a:latin typeface="Times New Roman" panose="02020603050405020304" pitchFamily="18" charset="0"/>
                          <a:ea typeface="+mn-ea"/>
                          <a:cs typeface="Times New Roman" panose="02020603050405020304" pitchFamily="18" charset="0"/>
                        </a:rPr>
                        <a:t> de botellas recicladas. </a:t>
                      </a:r>
                      <a:endParaRPr lang="es-CO" sz="1400" kern="12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r>
            </a:tbl>
          </a:graphicData>
        </a:graphic>
      </p:graphicFrame>
      <p:pic>
        <p:nvPicPr>
          <p:cNvPr id="13" name="Imagen 12" descr="Resultado de imagen para unidad de emprendimiento cu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481070" cy="901521"/>
          </a:xfrm>
          <a:prstGeom prst="rect">
            <a:avLst/>
          </a:prstGeom>
          <a:noFill/>
          <a:ln>
            <a:noFill/>
          </a:ln>
        </p:spPr>
      </p:pic>
      <p:pic>
        <p:nvPicPr>
          <p:cNvPr id="14" name="Imagen 13"/>
          <p:cNvPicPr/>
          <p:nvPr/>
        </p:nvPicPr>
        <p:blipFill>
          <a:blip r:embed="rId6">
            <a:extLst>
              <a:ext uri="{28A0092B-C50C-407E-A947-70E740481C1C}">
                <a14:useLocalDpi xmlns:a14="http://schemas.microsoft.com/office/drawing/2010/main" val="0"/>
              </a:ext>
            </a:extLst>
          </a:blip>
          <a:srcRect/>
          <a:stretch>
            <a:fillRect/>
          </a:stretch>
        </p:blipFill>
        <p:spPr bwMode="auto">
          <a:xfrm>
            <a:off x="10668000" y="0"/>
            <a:ext cx="1524000" cy="848399"/>
          </a:xfrm>
          <a:prstGeom prst="rect">
            <a:avLst/>
          </a:prstGeom>
          <a:noFill/>
          <a:ln>
            <a:noFill/>
          </a:ln>
        </p:spPr>
      </p:pic>
    </p:spTree>
    <p:extLst>
      <p:ext uri="{BB962C8B-B14F-4D97-AF65-F5344CB8AC3E}">
        <p14:creationId xmlns:p14="http://schemas.microsoft.com/office/powerpoint/2010/main" val="2867949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87886" y="540913"/>
            <a:ext cx="10065913" cy="5636050"/>
          </a:xfrm>
        </p:spPr>
        <p:txBody>
          <a:bodyPr>
            <a:normAutofit/>
          </a:bodyPr>
          <a:lstStyle/>
          <a:p>
            <a:r>
              <a:rPr lang="es-CO" sz="2000" b="1" dirty="0" smtClean="0">
                <a:solidFill>
                  <a:schemeClr val="tx1"/>
                </a:solidFill>
                <a:latin typeface="Times New Roman" panose="02020603050405020304" pitchFamily="18" charset="0"/>
                <a:cs typeface="Times New Roman" panose="02020603050405020304" pitchFamily="18" charset="0"/>
              </a:rPr>
              <a:t>Diagrama de flujo.</a:t>
            </a:r>
          </a:p>
          <a:p>
            <a:pPr marL="0" indent="0">
              <a:buNone/>
            </a:pPr>
            <a:endParaRPr lang="es-CO" sz="2000" b="1"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s-CO" sz="2000" b="1" dirty="0">
              <a:solidFill>
                <a:schemeClr val="tx1"/>
              </a:solidFill>
              <a:latin typeface="Times New Roman" panose="02020603050405020304" pitchFamily="18" charset="0"/>
              <a:cs typeface="Times New Roman" panose="02020603050405020304" pitchFamily="18" charset="0"/>
            </a:endParaRPr>
          </a:p>
          <a:p>
            <a:pPr marL="0" indent="0">
              <a:buNone/>
            </a:pPr>
            <a:endParaRPr lang="es-CO" sz="2000" b="1"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s-CO" sz="2000" b="1" dirty="0">
              <a:solidFill>
                <a:schemeClr val="tx1"/>
              </a:solidFill>
              <a:latin typeface="Times New Roman" panose="02020603050405020304" pitchFamily="18" charset="0"/>
              <a:cs typeface="Times New Roman" panose="02020603050405020304" pitchFamily="18" charset="0"/>
            </a:endParaRPr>
          </a:p>
          <a:p>
            <a:pPr marL="0" indent="0">
              <a:buNone/>
            </a:pPr>
            <a:endParaRPr lang="es-CO" sz="2000" b="1"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s-CO" sz="2000" b="1" dirty="0">
              <a:solidFill>
                <a:schemeClr val="tx1"/>
              </a:solidFill>
              <a:latin typeface="Times New Roman" panose="02020603050405020304" pitchFamily="18" charset="0"/>
              <a:cs typeface="Times New Roman" panose="02020603050405020304" pitchFamily="18" charset="0"/>
            </a:endParaRPr>
          </a:p>
          <a:p>
            <a:pPr marL="0" indent="0">
              <a:buNone/>
            </a:pPr>
            <a:endParaRPr lang="es-CO" sz="2000" b="1"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s-CO" sz="2000" b="1" dirty="0">
              <a:solidFill>
                <a:schemeClr val="tx1"/>
              </a:solidFill>
              <a:latin typeface="Times New Roman" panose="02020603050405020304" pitchFamily="18" charset="0"/>
              <a:cs typeface="Times New Roman" panose="02020603050405020304" pitchFamily="18" charset="0"/>
            </a:endParaRPr>
          </a:p>
          <a:p>
            <a:r>
              <a:rPr lang="es-CO" sz="2000" b="1" dirty="0" smtClean="0">
                <a:solidFill>
                  <a:schemeClr val="tx1"/>
                </a:solidFill>
                <a:latin typeface="Times New Roman" panose="02020603050405020304" pitchFamily="18" charset="0"/>
                <a:cs typeface="Times New Roman" panose="02020603050405020304" pitchFamily="18" charset="0"/>
              </a:rPr>
              <a:t>Distribución de Local</a:t>
            </a:r>
            <a:r>
              <a:rPr lang="es-CO" sz="2000" dirty="0" smtClean="0">
                <a:latin typeface="Times New Roman" panose="02020603050405020304" pitchFamily="18" charset="0"/>
                <a:cs typeface="Times New Roman" panose="02020603050405020304" pitchFamily="18" charset="0"/>
              </a:rPr>
              <a:t>.</a:t>
            </a:r>
          </a:p>
          <a:p>
            <a:pPr marL="0" indent="0">
              <a:buNone/>
            </a:pPr>
            <a:endParaRPr lang="es-CO" sz="2000" dirty="0">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1904899" y="953206"/>
            <a:ext cx="6286063" cy="3150044"/>
          </a:xfrm>
          <a:prstGeom prst="rect">
            <a:avLst/>
          </a:prstGeom>
        </p:spPr>
      </p:pic>
      <p:pic>
        <p:nvPicPr>
          <p:cNvPr id="5" name="Imagen 4"/>
          <p:cNvPicPr/>
          <p:nvPr/>
        </p:nvPicPr>
        <p:blipFill>
          <a:blip r:embed="rId3">
            <a:extLst>
              <a:ext uri="{28A0092B-C50C-407E-A947-70E740481C1C}">
                <a14:useLocalDpi xmlns:a14="http://schemas.microsoft.com/office/drawing/2010/main" val="0"/>
              </a:ext>
            </a:extLst>
          </a:blip>
          <a:srcRect/>
          <a:stretch>
            <a:fillRect/>
          </a:stretch>
        </p:blipFill>
        <p:spPr bwMode="auto">
          <a:xfrm>
            <a:off x="4250025" y="4103251"/>
            <a:ext cx="4224273" cy="2754750"/>
          </a:xfrm>
          <a:prstGeom prst="rect">
            <a:avLst/>
          </a:prstGeom>
          <a:noFill/>
        </p:spPr>
      </p:pic>
      <p:pic>
        <p:nvPicPr>
          <p:cNvPr id="6" name="Imagen 5" descr="Resultado de imagen para unidad de emprendimiento cu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524000" cy="959561"/>
          </a:xfrm>
          <a:prstGeom prst="rect">
            <a:avLst/>
          </a:prstGeom>
          <a:noFill/>
          <a:ln>
            <a:noFill/>
          </a:ln>
        </p:spPr>
      </p:pic>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0668000" y="0"/>
            <a:ext cx="1524000" cy="848399"/>
          </a:xfrm>
          <a:prstGeom prst="rect">
            <a:avLst/>
          </a:prstGeom>
          <a:noFill/>
          <a:ln>
            <a:noFill/>
          </a:ln>
        </p:spPr>
      </p:pic>
    </p:spTree>
    <p:extLst>
      <p:ext uri="{BB962C8B-B14F-4D97-AF65-F5344CB8AC3E}">
        <p14:creationId xmlns:p14="http://schemas.microsoft.com/office/powerpoint/2010/main" val="10064542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283335"/>
            <a:ext cx="10515600" cy="5893628"/>
          </a:xfrm>
        </p:spPr>
        <p:txBody>
          <a:bodyPr>
            <a:normAutofit/>
          </a:bodyPr>
          <a:lstStyle/>
          <a:p>
            <a:endParaRPr lang="es-CO" sz="2000" dirty="0" smtClean="0">
              <a:latin typeface="Times New Roman" panose="02020603050405020304" pitchFamily="18" charset="0"/>
              <a:cs typeface="Times New Roman" panose="02020603050405020304" pitchFamily="18" charset="0"/>
            </a:endParaRPr>
          </a:p>
          <a:p>
            <a:endParaRPr lang="es-CO" sz="2000" b="1" dirty="0">
              <a:solidFill>
                <a:schemeClr val="tx1"/>
              </a:solidFill>
              <a:latin typeface="Times New Roman" panose="02020603050405020304" pitchFamily="18" charset="0"/>
              <a:cs typeface="Times New Roman" panose="02020603050405020304" pitchFamily="18" charset="0"/>
            </a:endParaRPr>
          </a:p>
          <a:p>
            <a:r>
              <a:rPr lang="es-CO" sz="2000" b="1" dirty="0" smtClean="0">
                <a:solidFill>
                  <a:schemeClr val="tx1"/>
                </a:solidFill>
                <a:latin typeface="Times New Roman" panose="02020603050405020304" pitchFamily="18" charset="0"/>
                <a:cs typeface="Times New Roman" panose="02020603050405020304" pitchFamily="18" charset="0"/>
              </a:rPr>
              <a:t>Muebles y Enceres.</a:t>
            </a: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r>
              <a:rPr lang="es-CO" sz="2000" b="1" dirty="0" smtClean="0">
                <a:solidFill>
                  <a:schemeClr val="tx1"/>
                </a:solidFill>
                <a:latin typeface="Times New Roman" panose="02020603050405020304" pitchFamily="18" charset="0"/>
                <a:cs typeface="Times New Roman" panose="02020603050405020304" pitchFamily="18" charset="0"/>
              </a:rPr>
              <a:t>Maquinaria y Equipo.</a:t>
            </a:r>
          </a:p>
          <a:p>
            <a:endParaRPr lang="es-CO" sz="2000" dirty="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endParaRPr lang="es-CO" sz="2000" dirty="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endParaRPr lang="es-CO" sz="2000" dirty="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endParaRPr lang="es-CO" sz="2000" dirty="0" smtClean="0">
              <a:latin typeface="Times New Roman" panose="02020603050405020304" pitchFamily="18" charset="0"/>
              <a:cs typeface="Times New Roman" panose="02020603050405020304" pitchFamily="18" charset="0"/>
            </a:endParaRPr>
          </a:p>
          <a:p>
            <a:pPr marL="0" indent="0">
              <a:buNone/>
            </a:pPr>
            <a:endParaRPr lang="es-CO" sz="2000" dirty="0">
              <a:latin typeface="Times New Roman" panose="02020603050405020304" pitchFamily="18" charset="0"/>
              <a:cs typeface="Times New Roman" panose="02020603050405020304" pitchFamily="18"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66811573"/>
              </p:ext>
            </p:extLst>
          </p:nvPr>
        </p:nvGraphicFramePr>
        <p:xfrm>
          <a:off x="3621280" y="283336"/>
          <a:ext cx="6656060" cy="2743200"/>
        </p:xfrm>
        <a:graphic>
          <a:graphicData uri="http://schemas.openxmlformats.org/drawingml/2006/table">
            <a:tbl>
              <a:tblPr firstRow="1" firstCol="1" bandRow="1">
                <a:tableStyleId>{21E4AEA4-8DFA-4A89-87EB-49C32662AFE0}</a:tableStyleId>
              </a:tblPr>
              <a:tblGrid>
                <a:gridCol w="1414216"/>
                <a:gridCol w="1403872"/>
                <a:gridCol w="2244220"/>
                <a:gridCol w="1593752"/>
              </a:tblGrid>
              <a:tr h="522882">
                <a:tc>
                  <a:txBody>
                    <a:bodyPr/>
                    <a:lstStyle/>
                    <a:p>
                      <a:pPr marL="457200">
                        <a:lnSpc>
                          <a:spcPct val="150000"/>
                        </a:lnSpc>
                        <a:spcAft>
                          <a:spcPts val="1000"/>
                        </a:spcAft>
                      </a:pPr>
                      <a:r>
                        <a:rPr lang="es-CO" sz="1200" dirty="0">
                          <a:effectLst/>
                        </a:rPr>
                        <a:t>Sillones</a:t>
                      </a:r>
                      <a:endParaRPr lang="es-CO" sz="1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CO" sz="1200" dirty="0">
                          <a:effectLst/>
                        </a:rPr>
                        <a:t>$</a:t>
                      </a:r>
                      <a:r>
                        <a:rPr lang="es-ES" sz="1200" dirty="0">
                          <a:effectLst/>
                        </a:rPr>
                        <a:t> 2.000.000</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CO" sz="1200" dirty="0">
                          <a:effectLst/>
                        </a:rPr>
                        <a:t>Espejos</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dirty="0">
                          <a:effectLst/>
                        </a:rPr>
                        <a:t>$ 1.400.000</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61441">
                <a:tc>
                  <a:txBody>
                    <a:bodyPr/>
                    <a:lstStyle/>
                    <a:p>
                      <a:pPr marL="457200">
                        <a:lnSpc>
                          <a:spcPct val="150000"/>
                        </a:lnSpc>
                        <a:spcAft>
                          <a:spcPts val="1000"/>
                        </a:spcAft>
                      </a:pPr>
                      <a:r>
                        <a:rPr lang="es-CO" sz="1200" dirty="0">
                          <a:effectLst/>
                        </a:rPr>
                        <a:t>Sillas</a:t>
                      </a:r>
                      <a:endParaRPr lang="es-CO" sz="1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dirty="0">
                          <a:effectLst/>
                        </a:rPr>
                        <a:t>$ 1.000.000</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a:effectLst/>
                        </a:rPr>
                        <a:t>Caja registradora</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a:effectLst/>
                        </a:rPr>
                        <a:t>$ 350.000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61441">
                <a:tc>
                  <a:txBody>
                    <a:bodyPr/>
                    <a:lstStyle/>
                    <a:p>
                      <a:pPr marL="457200">
                        <a:lnSpc>
                          <a:spcPct val="150000"/>
                        </a:lnSpc>
                        <a:spcAft>
                          <a:spcPts val="1000"/>
                        </a:spcAft>
                      </a:pPr>
                      <a:r>
                        <a:rPr lang="es-CO" sz="1200" dirty="0">
                          <a:effectLst/>
                        </a:rPr>
                        <a:t>Maniquíes</a:t>
                      </a:r>
                      <a:endParaRPr lang="es-CO" sz="1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dirty="0">
                          <a:effectLst/>
                        </a:rPr>
                        <a:t>$ 1.600.000</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a:effectLst/>
                        </a:rPr>
                        <a:t>Exhibidores (y Montaje)</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a:effectLst/>
                        </a:rPr>
                        <a:t>$ 7.250.000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22882">
                <a:tc>
                  <a:txBody>
                    <a:bodyPr/>
                    <a:lstStyle/>
                    <a:p>
                      <a:pPr marL="457200">
                        <a:lnSpc>
                          <a:spcPct val="150000"/>
                        </a:lnSpc>
                        <a:spcAft>
                          <a:spcPts val="1000"/>
                        </a:spcAft>
                      </a:pPr>
                      <a:r>
                        <a:rPr lang="es-ES" sz="1200" dirty="0">
                          <a:effectLst/>
                        </a:rPr>
                        <a:t>Escaleras (2)</a:t>
                      </a:r>
                      <a:endParaRPr lang="es-CO" sz="1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dirty="0">
                          <a:effectLst/>
                        </a:rPr>
                        <a:t>$ 320.000</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dirty="0">
                          <a:effectLst/>
                        </a:rPr>
                        <a:t>Escritorio</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dirty="0">
                          <a:effectLst/>
                        </a:rPr>
                        <a:t>$ 700.000</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22882">
                <a:tc>
                  <a:txBody>
                    <a:bodyPr/>
                    <a:lstStyle/>
                    <a:p>
                      <a:pPr marL="457200">
                        <a:lnSpc>
                          <a:spcPct val="150000"/>
                        </a:lnSpc>
                        <a:spcAft>
                          <a:spcPts val="1000"/>
                        </a:spcAft>
                      </a:pPr>
                      <a:r>
                        <a:rPr lang="es-ES" sz="1200" dirty="0">
                          <a:effectLst/>
                        </a:rPr>
                        <a:t>Materiales de aseo</a:t>
                      </a:r>
                      <a:endParaRPr lang="es-CO" sz="1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a:effectLst/>
                        </a:rPr>
                        <a:t>$ 500.000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dirty="0">
                          <a:effectLst/>
                        </a:rPr>
                        <a:t>Tela cortinas (Vistieres)(6)</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dirty="0">
                          <a:effectLst/>
                        </a:rPr>
                        <a:t>$ 60.000</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22882">
                <a:tc>
                  <a:txBody>
                    <a:bodyPr/>
                    <a:lstStyle/>
                    <a:p>
                      <a:pPr marL="457200">
                        <a:lnSpc>
                          <a:spcPct val="150000"/>
                        </a:lnSpc>
                        <a:spcAft>
                          <a:spcPts val="1000"/>
                        </a:spcAft>
                      </a:pPr>
                      <a:r>
                        <a:rPr lang="es-ES" sz="1200" dirty="0">
                          <a:effectLst/>
                        </a:rPr>
                        <a:t>Tubos (Vistieres)</a:t>
                      </a:r>
                      <a:endParaRPr lang="es-CO" sz="1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a:effectLst/>
                        </a:rPr>
                        <a:t>$ 5.000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50000"/>
                        </a:lnSpc>
                        <a:spcAft>
                          <a:spcPts val="1000"/>
                        </a:spcAft>
                      </a:pPr>
                      <a:r>
                        <a:rPr lang="es-ES" sz="1200" dirty="0">
                          <a:effectLst/>
                        </a:rPr>
                        <a:t>Soporte con ruedas</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ES" sz="1200" dirty="0">
                          <a:effectLst/>
                        </a:rPr>
                        <a:t>$ 80.000</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648220628"/>
              </p:ext>
            </p:extLst>
          </p:nvPr>
        </p:nvGraphicFramePr>
        <p:xfrm>
          <a:off x="3512578" y="3676747"/>
          <a:ext cx="5785968" cy="2371424"/>
        </p:xfrm>
        <a:graphic>
          <a:graphicData uri="http://schemas.openxmlformats.org/drawingml/2006/table">
            <a:tbl>
              <a:tblPr firstRow="1" firstCol="1" bandRow="1">
                <a:tableStyleId>{5C22544A-7EE6-4342-B048-85BDC9FD1C3A}</a:tableStyleId>
              </a:tblPr>
              <a:tblGrid>
                <a:gridCol w="2995089"/>
                <a:gridCol w="1054332"/>
                <a:gridCol w="1736547"/>
              </a:tblGrid>
              <a:tr h="296428">
                <a:tc>
                  <a:txBody>
                    <a:bodyPr/>
                    <a:lstStyle/>
                    <a:p>
                      <a:pPr>
                        <a:lnSpc>
                          <a:spcPct val="150000"/>
                        </a:lnSpc>
                        <a:spcAft>
                          <a:spcPts val="0"/>
                        </a:spcAft>
                      </a:pPr>
                      <a:r>
                        <a:rPr lang="es-CO" sz="1200" dirty="0">
                          <a:solidFill>
                            <a:srgbClr val="FFFF00"/>
                          </a:solidFill>
                          <a:effectLst/>
                          <a:latin typeface="Times New Roman" panose="02020603050405020304" pitchFamily="18" charset="0"/>
                          <a:cs typeface="Times New Roman" panose="02020603050405020304" pitchFamily="18" charset="0"/>
                        </a:rPr>
                        <a:t>MAQUINARIA</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50000"/>
                        </a:lnSpc>
                        <a:spcAft>
                          <a:spcPts val="0"/>
                        </a:spcAft>
                      </a:pPr>
                      <a:r>
                        <a:rPr lang="es-CO" sz="1200" dirty="0">
                          <a:solidFill>
                            <a:srgbClr val="FFFF00"/>
                          </a:solidFill>
                          <a:effectLst/>
                          <a:latin typeface="Times New Roman" panose="02020603050405020304" pitchFamily="18" charset="0"/>
                          <a:cs typeface="Times New Roman" panose="02020603050405020304" pitchFamily="18" charset="0"/>
                        </a:rPr>
                        <a:t>CANTIDAD</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50000"/>
                        </a:lnSpc>
                        <a:spcAft>
                          <a:spcPts val="0"/>
                        </a:spcAft>
                      </a:pPr>
                      <a:r>
                        <a:rPr lang="es-CO" sz="1200" dirty="0">
                          <a:solidFill>
                            <a:srgbClr val="FFFF00"/>
                          </a:solidFill>
                          <a:effectLst/>
                          <a:latin typeface="Times New Roman" panose="02020603050405020304" pitchFamily="18" charset="0"/>
                          <a:cs typeface="Times New Roman" panose="02020603050405020304" pitchFamily="18" charset="0"/>
                        </a:rPr>
                        <a:t>PRECIO</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96428">
                <a:tc>
                  <a:txBody>
                    <a:bodyPr/>
                    <a:lstStyle/>
                    <a:p>
                      <a:pPr>
                        <a:lnSpc>
                          <a:spcPct val="150000"/>
                        </a:lnSpc>
                        <a:spcAft>
                          <a:spcPts val="0"/>
                        </a:spcAft>
                      </a:pPr>
                      <a:r>
                        <a:rPr lang="es-CO" sz="1200" dirty="0">
                          <a:solidFill>
                            <a:srgbClr val="FFFF00"/>
                          </a:solidFill>
                          <a:effectLst/>
                          <a:latin typeface="Times New Roman" panose="02020603050405020304" pitchFamily="18" charset="0"/>
                          <a:cs typeface="Times New Roman" panose="02020603050405020304" pitchFamily="18" charset="0"/>
                        </a:rPr>
                        <a:t>Máquina de coses para la aletilla</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1</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                1.000.000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96428">
                <a:tc>
                  <a:txBody>
                    <a:bodyPr/>
                    <a:lstStyle/>
                    <a:p>
                      <a:pPr>
                        <a:lnSpc>
                          <a:spcPct val="150000"/>
                        </a:lnSpc>
                        <a:spcAft>
                          <a:spcPts val="0"/>
                        </a:spcAft>
                      </a:pPr>
                      <a:r>
                        <a:rPr lang="es-CO" sz="1200" dirty="0">
                          <a:solidFill>
                            <a:srgbClr val="FFFF00"/>
                          </a:solidFill>
                          <a:effectLst/>
                          <a:latin typeface="Times New Roman" panose="02020603050405020304" pitchFamily="18" charset="0"/>
                          <a:cs typeface="Times New Roman" panose="02020603050405020304" pitchFamily="18" charset="0"/>
                        </a:rPr>
                        <a:t>Máquina de coses para la manga</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1</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                850.000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96428">
                <a:tc>
                  <a:txBody>
                    <a:bodyPr/>
                    <a:lstStyle/>
                    <a:p>
                      <a:pPr>
                        <a:lnSpc>
                          <a:spcPct val="150000"/>
                        </a:lnSpc>
                        <a:spcAft>
                          <a:spcPts val="0"/>
                        </a:spcAft>
                      </a:pPr>
                      <a:r>
                        <a:rPr lang="es-CO" sz="1200" dirty="0">
                          <a:solidFill>
                            <a:srgbClr val="FFFF00"/>
                          </a:solidFill>
                          <a:effectLst/>
                          <a:latin typeface="Times New Roman" panose="02020603050405020304" pitchFamily="18" charset="0"/>
                          <a:cs typeface="Times New Roman" panose="02020603050405020304" pitchFamily="18" charset="0"/>
                        </a:rPr>
                        <a:t>Máquina de coses para ojal</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1</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                1.020.000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96428">
                <a:tc>
                  <a:txBody>
                    <a:bodyPr/>
                    <a:lstStyle/>
                    <a:p>
                      <a:pPr>
                        <a:lnSpc>
                          <a:spcPct val="150000"/>
                        </a:lnSpc>
                        <a:spcAft>
                          <a:spcPts val="0"/>
                        </a:spcAft>
                      </a:pPr>
                      <a:r>
                        <a:rPr lang="es-CO" sz="1200" dirty="0">
                          <a:solidFill>
                            <a:srgbClr val="FFFF00"/>
                          </a:solidFill>
                          <a:effectLst/>
                          <a:latin typeface="Times New Roman" panose="02020603050405020304" pitchFamily="18" charset="0"/>
                          <a:cs typeface="Times New Roman" panose="02020603050405020304" pitchFamily="18" charset="0"/>
                        </a:rPr>
                        <a:t>Máquina collarín </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1</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                1.250.000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96428">
                <a:tc>
                  <a:txBody>
                    <a:bodyPr/>
                    <a:lstStyle/>
                    <a:p>
                      <a:pPr>
                        <a:lnSpc>
                          <a:spcPct val="150000"/>
                        </a:lnSpc>
                        <a:spcAft>
                          <a:spcPts val="0"/>
                        </a:spcAft>
                      </a:pPr>
                      <a:r>
                        <a:rPr lang="es-CO" sz="1200" dirty="0">
                          <a:solidFill>
                            <a:srgbClr val="FFFF00"/>
                          </a:solidFill>
                          <a:effectLst/>
                          <a:latin typeface="Times New Roman" panose="02020603050405020304" pitchFamily="18" charset="0"/>
                          <a:cs typeface="Times New Roman" panose="02020603050405020304" pitchFamily="18" charset="0"/>
                        </a:rPr>
                        <a:t>Mesa de corte</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1</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                2.800.000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96428">
                <a:tc>
                  <a:txBody>
                    <a:bodyPr/>
                    <a:lstStyle/>
                    <a:p>
                      <a:pPr>
                        <a:lnSpc>
                          <a:spcPct val="150000"/>
                        </a:lnSpc>
                        <a:spcAft>
                          <a:spcPts val="0"/>
                        </a:spcAft>
                      </a:pPr>
                      <a:r>
                        <a:rPr lang="es-CO" sz="1200" dirty="0">
                          <a:solidFill>
                            <a:srgbClr val="FFFF00"/>
                          </a:solidFill>
                          <a:effectLst/>
                          <a:latin typeface="Times New Roman" panose="02020603050405020304" pitchFamily="18" charset="0"/>
                          <a:cs typeface="Times New Roman" panose="02020603050405020304" pitchFamily="18" charset="0"/>
                        </a:rPr>
                        <a:t>Plotter </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1</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                6.500.000</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96428">
                <a:tc>
                  <a:txBody>
                    <a:bodyPr/>
                    <a:lstStyle/>
                    <a:p>
                      <a:pPr>
                        <a:lnSpc>
                          <a:spcPct val="150000"/>
                        </a:lnSpc>
                        <a:spcAft>
                          <a:spcPts val="0"/>
                        </a:spcAft>
                      </a:pPr>
                      <a:r>
                        <a:rPr lang="es-CO" sz="1200" dirty="0" err="1">
                          <a:solidFill>
                            <a:srgbClr val="FFFF00"/>
                          </a:solidFill>
                          <a:effectLst/>
                          <a:latin typeface="Times New Roman" panose="02020603050405020304" pitchFamily="18" charset="0"/>
                          <a:cs typeface="Times New Roman" panose="02020603050405020304" pitchFamily="18" charset="0"/>
                        </a:rPr>
                        <a:t>Termofijadora</a:t>
                      </a:r>
                      <a:endParaRPr lang="es-CO" sz="1100" dirty="0">
                        <a:solidFill>
                          <a:srgbClr val="FFFF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50000"/>
                        </a:lnSpc>
                        <a:spcAft>
                          <a:spcPts val="0"/>
                        </a:spcAft>
                      </a:pPr>
                      <a:r>
                        <a:rPr lang="es-CO" sz="1200">
                          <a:solidFill>
                            <a:schemeClr val="tx1"/>
                          </a:solidFill>
                          <a:effectLst/>
                          <a:latin typeface="Times New Roman" panose="02020603050405020304" pitchFamily="18" charset="0"/>
                          <a:cs typeface="Times New Roman" panose="02020603050405020304" pitchFamily="18" charset="0"/>
                        </a:rPr>
                        <a:t>1</a:t>
                      </a:r>
                      <a:endParaRPr lang="es-CO"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50000"/>
                        </a:lnSpc>
                        <a:spcAft>
                          <a:spcPts val="0"/>
                        </a:spcAft>
                      </a:pPr>
                      <a:r>
                        <a:rPr lang="es-CO" sz="1200" dirty="0">
                          <a:solidFill>
                            <a:schemeClr val="tx1"/>
                          </a:solidFill>
                          <a:effectLst/>
                          <a:latin typeface="Times New Roman" panose="02020603050405020304" pitchFamily="18" charset="0"/>
                          <a:cs typeface="Times New Roman" panose="02020603050405020304" pitchFamily="18" charset="0"/>
                        </a:rPr>
                        <a:t>$                7.800.000</a:t>
                      </a:r>
                      <a:endParaRPr lang="es-CO"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bl>
          </a:graphicData>
        </a:graphic>
      </p:graphicFrame>
      <p:pic>
        <p:nvPicPr>
          <p:cNvPr id="13" name="Imagen 12" descr="Resultado de imagen para unidad de emprendimiento cu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524000" cy="959561"/>
          </a:xfrm>
          <a:prstGeom prst="rect">
            <a:avLst/>
          </a:prstGeom>
          <a:noFill/>
          <a:ln>
            <a:noFill/>
          </a:ln>
        </p:spPr>
      </p:pic>
      <p:pic>
        <p:nvPicPr>
          <p:cNvPr id="14" name="Imagen 13"/>
          <p:cNvPicPr/>
          <p:nvPr/>
        </p:nvPicPr>
        <p:blipFill>
          <a:blip r:embed="rId3">
            <a:extLst>
              <a:ext uri="{28A0092B-C50C-407E-A947-70E740481C1C}">
                <a14:useLocalDpi xmlns:a14="http://schemas.microsoft.com/office/drawing/2010/main" val="0"/>
              </a:ext>
            </a:extLst>
          </a:blip>
          <a:srcRect/>
          <a:stretch>
            <a:fillRect/>
          </a:stretch>
        </p:blipFill>
        <p:spPr bwMode="auto">
          <a:xfrm>
            <a:off x="10668000" y="0"/>
            <a:ext cx="1524000" cy="848399"/>
          </a:xfrm>
          <a:prstGeom prst="rect">
            <a:avLst/>
          </a:prstGeom>
          <a:noFill/>
          <a:ln>
            <a:noFill/>
          </a:ln>
        </p:spPr>
      </p:pic>
    </p:spTree>
    <p:extLst>
      <p:ext uri="{BB962C8B-B14F-4D97-AF65-F5344CB8AC3E}">
        <p14:creationId xmlns:p14="http://schemas.microsoft.com/office/powerpoint/2010/main" val="3167432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296214"/>
            <a:ext cx="10515600" cy="6297769"/>
          </a:xfrm>
        </p:spPr>
        <p:txBody>
          <a:bodyPr>
            <a:normAutofit/>
          </a:bodyPr>
          <a:lstStyle/>
          <a:p>
            <a:endParaRPr lang="es-CO" sz="2000" dirty="0" smtClean="0">
              <a:latin typeface="Times New Roman" panose="02020603050405020304" pitchFamily="18" charset="0"/>
              <a:cs typeface="Times New Roman" panose="02020603050405020304" pitchFamily="18" charset="0"/>
            </a:endParaRPr>
          </a:p>
          <a:p>
            <a:endParaRPr lang="es-CO" sz="2000" dirty="0">
              <a:latin typeface="Times New Roman" panose="02020603050405020304" pitchFamily="18" charset="0"/>
              <a:cs typeface="Times New Roman" panose="02020603050405020304" pitchFamily="18" charset="0"/>
            </a:endParaRPr>
          </a:p>
          <a:p>
            <a:r>
              <a:rPr lang="es-CO" sz="2000" b="1" dirty="0" smtClean="0">
                <a:solidFill>
                  <a:schemeClr val="tx1"/>
                </a:solidFill>
                <a:latin typeface="Times New Roman" panose="02020603050405020304" pitchFamily="18" charset="0"/>
                <a:cs typeface="Times New Roman" panose="02020603050405020304" pitchFamily="18" charset="0"/>
              </a:rPr>
              <a:t>Materia Prima e Insumos.</a:t>
            </a: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endParaRPr lang="es-CO" sz="2000" b="1" dirty="0">
              <a:solidFill>
                <a:schemeClr val="tx1"/>
              </a:solidFill>
              <a:latin typeface="Times New Roman" panose="02020603050405020304" pitchFamily="18" charset="0"/>
              <a:cs typeface="Times New Roman" panose="02020603050405020304" pitchFamily="18" charset="0"/>
            </a:endParaRPr>
          </a:p>
          <a:p>
            <a:endParaRPr lang="es-CO" sz="2000" b="1"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s-CO" sz="20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a 3"/>
          <p:cNvGraphicFramePr>
            <a:graphicFrameLocks noGrp="1"/>
          </p:cNvGraphicFramePr>
          <p:nvPr>
            <p:extLst>
              <p:ext uri="{D42A27DB-BD31-4B8C-83A1-F6EECF244321}">
                <p14:modId xmlns:p14="http://schemas.microsoft.com/office/powerpoint/2010/main" val="4023941750"/>
              </p:ext>
            </p:extLst>
          </p:nvPr>
        </p:nvGraphicFramePr>
        <p:xfrm>
          <a:off x="4245091" y="1070415"/>
          <a:ext cx="5873276" cy="4320734"/>
        </p:xfrm>
        <a:graphic>
          <a:graphicData uri="http://schemas.openxmlformats.org/drawingml/2006/table">
            <a:tbl>
              <a:tblPr firstRow="1" firstCol="1" bandRow="1">
                <a:tableStyleId>{EB344D84-9AFB-497E-A393-DC336BA19D2E}</a:tableStyleId>
              </a:tblPr>
              <a:tblGrid>
                <a:gridCol w="1972829"/>
                <a:gridCol w="996690"/>
                <a:gridCol w="1853637"/>
                <a:gridCol w="1050120"/>
              </a:tblGrid>
              <a:tr h="321798">
                <a:tc gridSpan="4">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RECURSO MATERIAL</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s-CO"/>
                    </a:p>
                  </a:txBody>
                  <a:tcPr/>
                </a:tc>
                <a:tc hMerge="1">
                  <a:txBody>
                    <a:bodyPr/>
                    <a:lstStyle/>
                    <a:p>
                      <a:endParaRPr lang="es-CO"/>
                    </a:p>
                  </a:txBody>
                  <a:tcPr/>
                </a:tc>
                <a:tc hMerge="1">
                  <a:txBody>
                    <a:bodyPr/>
                    <a:lstStyle/>
                    <a:p>
                      <a:endParaRPr lang="es-CO"/>
                    </a:p>
                  </a:txBody>
                  <a:tcPr/>
                </a:tc>
              </a:tr>
              <a:tr h="229579">
                <a:tc>
                  <a:txBody>
                    <a:bodyPr/>
                    <a:lstStyle/>
                    <a:p>
                      <a:pPr algn="l">
                        <a:lnSpc>
                          <a:spcPct val="107000"/>
                        </a:lnSpc>
                      </a:pPr>
                      <a:endParaRPr lang="es-CO" sz="1200" b="1" dirty="0">
                        <a:solidFill>
                          <a:schemeClr val="tx1"/>
                        </a:solidFill>
                        <a:effectLst/>
                        <a:latin typeface="Times New Roman" panose="02020603050405020304" pitchFamily="18" charset="0"/>
                        <a:cs typeface="Times New Roman" panose="02020603050405020304" pitchFamily="18" charset="0"/>
                      </a:endParaRPr>
                    </a:p>
                  </a:txBody>
                  <a:tcPr marL="44450" marR="44450" marT="0" marB="0" anchor="b"/>
                </a:tc>
                <a:tc>
                  <a:txBody>
                    <a:bodyPr/>
                    <a:lstStyle/>
                    <a:p>
                      <a:pPr algn="l">
                        <a:lnSpc>
                          <a:spcPct val="107000"/>
                        </a:lnSpc>
                      </a:pPr>
                      <a:endParaRPr lang="es-CO" sz="1200" b="0">
                        <a:effectLst/>
                        <a:latin typeface="Times New Roman" panose="02020603050405020304" pitchFamily="18" charset="0"/>
                        <a:cs typeface="Times New Roman" panose="02020603050405020304" pitchFamily="18" charset="0"/>
                      </a:endParaRPr>
                    </a:p>
                  </a:txBody>
                  <a:tcPr marL="44450" marR="44450" marT="0" marB="0" anchor="b"/>
                </a:tc>
                <a:tc>
                  <a:txBody>
                    <a:bodyPr/>
                    <a:lstStyle/>
                    <a:p>
                      <a:pPr algn="l">
                        <a:lnSpc>
                          <a:spcPct val="107000"/>
                        </a:lnSpc>
                      </a:pPr>
                      <a:endParaRPr lang="es-CO" sz="1200" b="0">
                        <a:effectLst/>
                        <a:latin typeface="Times New Roman" panose="02020603050405020304" pitchFamily="18" charset="0"/>
                        <a:cs typeface="Times New Roman" panose="02020603050405020304" pitchFamily="18" charset="0"/>
                      </a:endParaRPr>
                    </a:p>
                  </a:txBody>
                  <a:tcPr marL="44450" marR="44450" marT="0" marB="0" anchor="b"/>
                </a:tc>
                <a:tc>
                  <a:txBody>
                    <a:bodyPr/>
                    <a:lstStyle/>
                    <a:p>
                      <a:pPr algn="l">
                        <a:lnSpc>
                          <a:spcPct val="107000"/>
                        </a:lnSpc>
                      </a:pPr>
                      <a:endParaRPr lang="es-CO" sz="1200" b="0">
                        <a:effectLst/>
                        <a:latin typeface="Times New Roman" panose="02020603050405020304" pitchFamily="18" charset="0"/>
                        <a:cs typeface="Times New Roman" panose="02020603050405020304" pitchFamily="18" charset="0"/>
                      </a:endParaRPr>
                    </a:p>
                  </a:txBody>
                  <a:tcPr marL="44450" marR="44450" marT="0" marB="0" anchor="b"/>
                </a:tc>
              </a:tr>
              <a:tr h="321798">
                <a:tc gridSpan="4">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TELAS</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s-CO"/>
                    </a:p>
                  </a:txBody>
                  <a:tcPr/>
                </a:tc>
                <a:tc hMerge="1">
                  <a:txBody>
                    <a:bodyPr/>
                    <a:lstStyle/>
                    <a:p>
                      <a:endParaRPr lang="es-CO"/>
                    </a:p>
                  </a:txBody>
                  <a:tcPr/>
                </a:tc>
                <a:tc hMerge="1">
                  <a:txBody>
                    <a:bodyPr/>
                    <a:lstStyle/>
                    <a:p>
                      <a:endParaRPr lang="es-CO"/>
                    </a:p>
                  </a:txBody>
                  <a:tcPr/>
                </a:tc>
              </a:tr>
              <a:tr h="321798">
                <a:tc>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Algodón orgánico</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$ 64.400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1" dirty="0">
                          <a:effectLst/>
                          <a:latin typeface="Times New Roman" panose="02020603050405020304" pitchFamily="18" charset="0"/>
                          <a:cs typeface="Times New Roman" panose="02020603050405020304" pitchFamily="18" charset="0"/>
                        </a:rPr>
                        <a:t>Piña</a:t>
                      </a:r>
                      <a:endParaRPr lang="es-CO"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$ 21.500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321798">
                <a:tc>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Yute</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$ 18.500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1" dirty="0">
                          <a:effectLst/>
                          <a:latin typeface="Times New Roman" panose="02020603050405020304" pitchFamily="18" charset="0"/>
                          <a:cs typeface="Times New Roman" panose="02020603050405020304" pitchFamily="18" charset="0"/>
                        </a:rPr>
                        <a:t>Alpaca</a:t>
                      </a:r>
                      <a:endParaRPr lang="es-CO"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$ 27.000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321798">
                <a:tc>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Cáñamo</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dirty="0">
                          <a:effectLst/>
                          <a:latin typeface="Times New Roman" panose="02020603050405020304" pitchFamily="18" charset="0"/>
                          <a:cs typeface="Times New Roman" panose="02020603050405020304" pitchFamily="18" charset="0"/>
                        </a:rPr>
                        <a:t>$ 42.921</a:t>
                      </a:r>
                      <a:endParaRPr lang="es-CO" sz="12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1" dirty="0">
                          <a:effectLst/>
                          <a:latin typeface="Times New Roman" panose="02020603050405020304" pitchFamily="18" charset="0"/>
                          <a:cs typeface="Times New Roman" panose="02020603050405020304" pitchFamily="18" charset="0"/>
                        </a:rPr>
                        <a:t>Lino</a:t>
                      </a:r>
                      <a:endParaRPr lang="es-CO"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$ 20.000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321798">
                <a:tc>
                  <a:txBody>
                    <a:bodyPr/>
                    <a:lstStyle/>
                    <a:p>
                      <a:pPr algn="l">
                        <a:lnSpc>
                          <a:spcPct val="150000"/>
                        </a:lnSpc>
                        <a:spcAft>
                          <a:spcPts val="0"/>
                        </a:spcAft>
                      </a:pPr>
                      <a:r>
                        <a:rPr lang="es-ES" sz="1200" b="1" dirty="0" err="1">
                          <a:solidFill>
                            <a:schemeClr val="tx1"/>
                          </a:solidFill>
                          <a:effectLst/>
                          <a:latin typeface="Times New Roman" panose="02020603050405020304" pitchFamily="18" charset="0"/>
                          <a:cs typeface="Times New Roman" panose="02020603050405020304" pitchFamily="18" charset="0"/>
                        </a:rPr>
                        <a:t>Lyocell</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dirty="0">
                          <a:effectLst/>
                          <a:latin typeface="Times New Roman" panose="02020603050405020304" pitchFamily="18" charset="0"/>
                          <a:cs typeface="Times New Roman" panose="02020603050405020304" pitchFamily="18" charset="0"/>
                        </a:rPr>
                        <a:t>$ 30.000</a:t>
                      </a:r>
                      <a:endParaRPr lang="es-CO" sz="12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gridSpan="2">
                  <a:txBody>
                    <a:bodyPr/>
                    <a:lstStyle/>
                    <a:p>
                      <a:pPr algn="l">
                        <a:lnSpc>
                          <a:spcPct val="107000"/>
                        </a:lnSpc>
                        <a:spcAft>
                          <a:spcPts val="800"/>
                        </a:spcAft>
                      </a:pPr>
                      <a:r>
                        <a:rPr lang="es-CO" sz="1200" b="1" dirty="0">
                          <a:effectLst/>
                          <a:latin typeface="Times New Roman" panose="02020603050405020304" pitchFamily="18" charset="0"/>
                          <a:cs typeface="Times New Roman" panose="02020603050405020304" pitchFamily="18" charset="0"/>
                        </a:rPr>
                        <a:t> </a:t>
                      </a:r>
                      <a:endParaRPr lang="es-CO"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hMerge="1">
                  <a:txBody>
                    <a:bodyPr/>
                    <a:lstStyle/>
                    <a:p>
                      <a:endParaRPr lang="es-CO"/>
                    </a:p>
                  </a:txBody>
                  <a:tcPr/>
                </a:tc>
              </a:tr>
              <a:tr h="321798">
                <a:tc>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Soya</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dirty="0">
                          <a:effectLst/>
                          <a:latin typeface="Times New Roman" panose="02020603050405020304" pitchFamily="18" charset="0"/>
                          <a:cs typeface="Times New Roman" panose="02020603050405020304" pitchFamily="18" charset="0"/>
                        </a:rPr>
                        <a:t>$ 24.000</a:t>
                      </a:r>
                      <a:endParaRPr lang="es-CO" sz="12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gridSpan="2">
                  <a:txBody>
                    <a:bodyPr/>
                    <a:lstStyle/>
                    <a:p>
                      <a:pPr algn="l">
                        <a:lnSpc>
                          <a:spcPct val="107000"/>
                        </a:lnSpc>
                        <a:spcAft>
                          <a:spcPts val="800"/>
                        </a:spcAft>
                      </a:pPr>
                      <a:r>
                        <a:rPr lang="es-CO" sz="1200" b="1" dirty="0">
                          <a:effectLst/>
                          <a:latin typeface="Times New Roman" panose="02020603050405020304" pitchFamily="18" charset="0"/>
                          <a:cs typeface="Times New Roman" panose="02020603050405020304" pitchFamily="18" charset="0"/>
                        </a:rPr>
                        <a:t> </a:t>
                      </a:r>
                      <a:endParaRPr lang="es-CO"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hMerge="1">
                  <a:txBody>
                    <a:bodyPr/>
                    <a:lstStyle/>
                    <a:p>
                      <a:endParaRPr lang="es-CO"/>
                    </a:p>
                  </a:txBody>
                  <a:tcPr/>
                </a:tc>
              </a:tr>
              <a:tr h="229579">
                <a:tc gridSpan="4">
                  <a:txBody>
                    <a:bodyPr/>
                    <a:lstStyle/>
                    <a:p>
                      <a:pPr algn="l">
                        <a:lnSpc>
                          <a:spcPct val="107000"/>
                        </a:lnSpc>
                      </a:pPr>
                      <a:endParaRPr lang="es-CO" sz="1200" b="1" dirty="0">
                        <a:solidFill>
                          <a:schemeClr val="tx1"/>
                        </a:solidFill>
                        <a:effectLst/>
                        <a:latin typeface="Times New Roman" panose="02020603050405020304" pitchFamily="18" charset="0"/>
                        <a:cs typeface="Times New Roman" panose="02020603050405020304" pitchFamily="18" charset="0"/>
                      </a:endParaRPr>
                    </a:p>
                  </a:txBody>
                  <a:tcPr marL="44450" marR="44450" marT="0" marB="0" anchor="b"/>
                </a:tc>
                <a:tc hMerge="1">
                  <a:txBody>
                    <a:bodyPr/>
                    <a:lstStyle/>
                    <a:p>
                      <a:endParaRPr lang="es-CO"/>
                    </a:p>
                  </a:txBody>
                  <a:tcPr/>
                </a:tc>
                <a:tc hMerge="1">
                  <a:txBody>
                    <a:bodyPr/>
                    <a:lstStyle/>
                    <a:p>
                      <a:endParaRPr lang="es-CO"/>
                    </a:p>
                  </a:txBody>
                  <a:tcPr/>
                </a:tc>
                <a:tc hMerge="1">
                  <a:txBody>
                    <a:bodyPr/>
                    <a:lstStyle/>
                    <a:p>
                      <a:endParaRPr lang="es-CO"/>
                    </a:p>
                  </a:txBody>
                  <a:tcPr/>
                </a:tc>
              </a:tr>
              <a:tr h="321798">
                <a:tc gridSpan="4">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OTRAS MATERIAS PRIMAS</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s-CO"/>
                    </a:p>
                  </a:txBody>
                  <a:tcPr/>
                </a:tc>
                <a:tc hMerge="1">
                  <a:txBody>
                    <a:bodyPr/>
                    <a:lstStyle/>
                    <a:p>
                      <a:endParaRPr lang="es-CO"/>
                    </a:p>
                  </a:txBody>
                  <a:tcPr/>
                </a:tc>
                <a:tc hMerge="1">
                  <a:txBody>
                    <a:bodyPr/>
                    <a:lstStyle/>
                    <a:p>
                      <a:endParaRPr lang="es-CO"/>
                    </a:p>
                  </a:txBody>
                  <a:tcPr/>
                </a:tc>
              </a:tr>
              <a:tr h="321798">
                <a:tc>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Botones (12)</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dirty="0">
                          <a:effectLst/>
                          <a:latin typeface="Times New Roman" panose="02020603050405020304" pitchFamily="18" charset="0"/>
                          <a:cs typeface="Times New Roman" panose="02020603050405020304" pitchFamily="18" charset="0"/>
                        </a:rPr>
                        <a:t>$ 1.000</a:t>
                      </a:r>
                      <a:endParaRPr lang="es-CO" sz="12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1" dirty="0">
                          <a:effectLst/>
                          <a:latin typeface="Times New Roman" panose="02020603050405020304" pitchFamily="18" charset="0"/>
                          <a:cs typeface="Times New Roman" panose="02020603050405020304" pitchFamily="18" charset="0"/>
                        </a:rPr>
                        <a:t>Latas</a:t>
                      </a:r>
                      <a:endParaRPr lang="es-CO"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321798">
                <a:tc>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Cremalleras</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dirty="0">
                          <a:effectLst/>
                          <a:latin typeface="Times New Roman" panose="02020603050405020304" pitchFamily="18" charset="0"/>
                          <a:cs typeface="Times New Roman" panose="02020603050405020304" pitchFamily="18" charset="0"/>
                        </a:rPr>
                        <a:t>$ 600</a:t>
                      </a:r>
                      <a:endParaRPr lang="es-CO" sz="12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1" dirty="0">
                          <a:effectLst/>
                          <a:latin typeface="Times New Roman" panose="02020603050405020304" pitchFamily="18" charset="0"/>
                          <a:cs typeface="Times New Roman" panose="02020603050405020304" pitchFamily="18" charset="0"/>
                        </a:rPr>
                        <a:t>Retazos</a:t>
                      </a:r>
                      <a:endParaRPr lang="es-CO"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321798">
                <a:tc>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Cintas</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$ 2.000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1" dirty="0">
                          <a:effectLst/>
                          <a:latin typeface="Times New Roman" panose="02020603050405020304" pitchFamily="18" charset="0"/>
                          <a:cs typeface="Times New Roman" panose="02020603050405020304" pitchFamily="18" charset="0"/>
                        </a:rPr>
                        <a:t>Marquillas</a:t>
                      </a:r>
                      <a:endParaRPr lang="es-CO"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$ 50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321798">
                <a:tc>
                  <a:txBody>
                    <a:bodyPr/>
                    <a:lstStyle/>
                    <a:p>
                      <a:pPr algn="l">
                        <a:lnSpc>
                          <a:spcPct val="150000"/>
                        </a:lnSpc>
                        <a:spcAft>
                          <a:spcPts val="0"/>
                        </a:spcAft>
                      </a:pPr>
                      <a:r>
                        <a:rPr lang="es-ES" sz="1200" b="1" dirty="0">
                          <a:solidFill>
                            <a:schemeClr val="tx1"/>
                          </a:solidFill>
                          <a:effectLst/>
                          <a:latin typeface="Times New Roman" panose="02020603050405020304" pitchFamily="18" charset="0"/>
                          <a:cs typeface="Times New Roman" panose="02020603050405020304" pitchFamily="18" charset="0"/>
                        </a:rPr>
                        <a:t>Hilo</a:t>
                      </a:r>
                      <a:endParaRPr lang="es-CO"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ES" sz="1200" b="0">
                          <a:effectLst/>
                          <a:latin typeface="Times New Roman" panose="02020603050405020304" pitchFamily="18" charset="0"/>
                          <a:cs typeface="Times New Roman" panose="02020603050405020304" pitchFamily="18" charset="0"/>
                        </a:rPr>
                        <a:t>$ 3.500</a:t>
                      </a:r>
                      <a:endParaRPr lang="es-CO" sz="1200" b="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07000"/>
                        </a:lnSpc>
                      </a:pPr>
                      <a:endParaRPr lang="es-CO" sz="1200" b="1" dirty="0">
                        <a:effectLst/>
                        <a:latin typeface="Times New Roman" panose="02020603050405020304" pitchFamily="18" charset="0"/>
                        <a:cs typeface="Times New Roman" panose="02020603050405020304" pitchFamily="18" charset="0"/>
                      </a:endParaRPr>
                    </a:p>
                  </a:txBody>
                  <a:tcPr marL="44450" marR="44450" marT="0" marB="0" anchor="b"/>
                </a:tc>
                <a:tc>
                  <a:txBody>
                    <a:bodyPr/>
                    <a:lstStyle/>
                    <a:p>
                      <a:pPr algn="l">
                        <a:lnSpc>
                          <a:spcPct val="107000"/>
                        </a:lnSpc>
                      </a:pPr>
                      <a:endParaRPr lang="es-CO" sz="1200" b="0" dirty="0">
                        <a:effectLst/>
                        <a:latin typeface="Times New Roman" panose="02020603050405020304" pitchFamily="18" charset="0"/>
                        <a:cs typeface="Times New Roman" panose="02020603050405020304" pitchFamily="18" charset="0"/>
                      </a:endParaRPr>
                    </a:p>
                  </a:txBody>
                  <a:tcPr marL="44450" marR="44450" marT="0" marB="0" anchor="b"/>
                </a:tc>
              </a:tr>
            </a:tbl>
          </a:graphicData>
        </a:graphic>
      </p:graphicFrame>
      <p:pic>
        <p:nvPicPr>
          <p:cNvPr id="6" name="Imagen 5" descr="Resultado de imagen para unidad de emprendimiento cu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524000" cy="959561"/>
          </a:xfrm>
          <a:prstGeom prst="rect">
            <a:avLst/>
          </a:prstGeom>
          <a:noFill/>
          <a:ln>
            <a:noFill/>
          </a:ln>
        </p:spPr>
      </p:pic>
      <p:pic>
        <p:nvPicPr>
          <p:cNvPr id="7" name="Imagen 6"/>
          <p:cNvPicPr/>
          <p:nvPr/>
        </p:nvPicPr>
        <p:blipFill>
          <a:blip r:embed="rId3">
            <a:extLst>
              <a:ext uri="{28A0092B-C50C-407E-A947-70E740481C1C}">
                <a14:useLocalDpi xmlns:a14="http://schemas.microsoft.com/office/drawing/2010/main" val="0"/>
              </a:ext>
            </a:extLst>
          </a:blip>
          <a:srcRect/>
          <a:stretch>
            <a:fillRect/>
          </a:stretch>
        </p:blipFill>
        <p:spPr bwMode="auto">
          <a:xfrm>
            <a:off x="10668000" y="0"/>
            <a:ext cx="1524000" cy="848399"/>
          </a:xfrm>
          <a:prstGeom prst="rect">
            <a:avLst/>
          </a:prstGeom>
          <a:noFill/>
          <a:ln>
            <a:noFill/>
          </a:ln>
        </p:spPr>
      </p:pic>
    </p:spTree>
    <p:extLst>
      <p:ext uri="{BB962C8B-B14F-4D97-AF65-F5344CB8AC3E}">
        <p14:creationId xmlns:p14="http://schemas.microsoft.com/office/powerpoint/2010/main" val="21302556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CO" sz="2000" b="1" dirty="0" smtClean="0">
                <a:latin typeface="Times New Roman" pitchFamily="18" charset="0"/>
                <a:cs typeface="Times New Roman" pitchFamily="18" charset="0"/>
              </a:rPr>
              <a:t>TECNOLOGIA</a:t>
            </a:r>
            <a:r>
              <a:rPr lang="es-CO" dirty="0" smtClean="0"/>
              <a:t> </a:t>
            </a:r>
          </a:p>
          <a:p>
            <a:pPr marL="0" indent="0">
              <a:buNone/>
            </a:pPr>
            <a:endParaRPr lang="es-CO" dirty="0"/>
          </a:p>
        </p:txBody>
      </p:sp>
      <p:graphicFrame>
        <p:nvGraphicFramePr>
          <p:cNvPr id="4" name="Tabla 4"/>
          <p:cNvGraphicFramePr>
            <a:graphicFrameLocks noGrp="1"/>
          </p:cNvGraphicFramePr>
          <p:nvPr>
            <p:extLst>
              <p:ext uri="{D42A27DB-BD31-4B8C-83A1-F6EECF244321}">
                <p14:modId xmlns:p14="http://schemas.microsoft.com/office/powerpoint/2010/main" val="2141994256"/>
              </p:ext>
            </p:extLst>
          </p:nvPr>
        </p:nvGraphicFramePr>
        <p:xfrm>
          <a:off x="3219360" y="668019"/>
          <a:ext cx="4172040" cy="5760720"/>
        </p:xfrm>
        <a:graphic>
          <a:graphicData uri="http://schemas.openxmlformats.org/drawingml/2006/table">
            <a:tbl>
              <a:tblPr firstRow="1" firstCol="1" bandRow="1">
                <a:tableStyleId>{073A0DAA-6AF3-43AB-8588-CEC1D06C72B9}</a:tableStyleId>
              </a:tblPr>
              <a:tblGrid>
                <a:gridCol w="2434508"/>
                <a:gridCol w="684215"/>
                <a:gridCol w="1053317"/>
              </a:tblGrid>
              <a:tr h="0">
                <a:tc gridSpan="3">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RECURSO TECNOLOGICO</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s-CO"/>
                    </a:p>
                  </a:txBody>
                  <a:tcPr/>
                </a:tc>
                <a:tc hMerge="1">
                  <a:txBody>
                    <a:bodyPr/>
                    <a:lstStyle/>
                    <a:p>
                      <a:endParaRPr lang="es-CO"/>
                    </a:p>
                  </a:txBody>
                  <a:tcPr/>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PRODUCTO</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CANTIDAD</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PRECIO</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Computador de mesa</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3</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          1.750.000</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Caja registradora</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1</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              350.000</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Teléfono fijo</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dirty="0">
                          <a:effectLst/>
                          <a:latin typeface="Times New Roman" panose="02020603050405020304" pitchFamily="18" charset="0"/>
                          <a:cs typeface="Times New Roman" panose="02020603050405020304" pitchFamily="18" charset="0"/>
                        </a:rPr>
                        <a:t>2</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              200.000</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Celular corporativo</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dirty="0">
                          <a:effectLst/>
                          <a:latin typeface="Times New Roman" panose="02020603050405020304" pitchFamily="18" charset="0"/>
                          <a:cs typeface="Times New Roman" panose="02020603050405020304" pitchFamily="18" charset="0"/>
                        </a:rPr>
                        <a:t>2</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              350.000</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Televisores</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3</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dirty="0">
                          <a:effectLst/>
                          <a:latin typeface="Times New Roman" panose="02020603050405020304" pitchFamily="18" charset="0"/>
                          <a:cs typeface="Times New Roman" panose="02020603050405020304" pitchFamily="18" charset="0"/>
                        </a:rPr>
                        <a:t>$          1.500.000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Equipo</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1</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dirty="0">
                          <a:effectLst/>
                          <a:latin typeface="Times New Roman" panose="02020603050405020304" pitchFamily="18" charset="0"/>
                          <a:cs typeface="Times New Roman" panose="02020603050405020304" pitchFamily="18" charset="0"/>
                        </a:rPr>
                        <a:t>$              650.000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Impresora</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2</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dirty="0">
                          <a:effectLst/>
                          <a:latin typeface="Times New Roman" panose="02020603050405020304" pitchFamily="18" charset="0"/>
                          <a:cs typeface="Times New Roman" panose="02020603050405020304" pitchFamily="18" charset="0"/>
                        </a:rPr>
                        <a:t>$              300.000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Sistema antirrobo de prendas</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dirty="0">
                          <a:effectLst/>
                          <a:latin typeface="Times New Roman" panose="02020603050405020304" pitchFamily="18" charset="0"/>
                          <a:cs typeface="Times New Roman" panose="02020603050405020304" pitchFamily="18" charset="0"/>
                        </a:rPr>
                        <a:t>2</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dirty="0">
                          <a:effectLst/>
                          <a:latin typeface="Times New Roman" panose="02020603050405020304" pitchFamily="18" charset="0"/>
                          <a:cs typeface="Times New Roman" panose="02020603050405020304" pitchFamily="18" charset="0"/>
                        </a:rPr>
                        <a:t>$          1.000.000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r h="219307">
                <a:tc>
                  <a:txBody>
                    <a:bodyPr/>
                    <a:lstStyle/>
                    <a:p>
                      <a:pPr algn="l">
                        <a:lnSpc>
                          <a:spcPct val="150000"/>
                        </a:lnSpc>
                        <a:spcAft>
                          <a:spcPts val="0"/>
                        </a:spcAft>
                      </a:pPr>
                      <a:r>
                        <a:rPr lang="es-CO" sz="1200" b="1" dirty="0">
                          <a:effectLst/>
                          <a:latin typeface="Times New Roman" panose="02020603050405020304" pitchFamily="18" charset="0"/>
                          <a:cs typeface="Times New Roman" panose="02020603050405020304" pitchFamily="18" charset="0"/>
                        </a:rPr>
                        <a:t>Equipo de seguridad de cámara y alarma</a:t>
                      </a:r>
                      <a:endParaRPr lang="es-CO"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a:effectLst/>
                          <a:latin typeface="Times New Roman" panose="02020603050405020304" pitchFamily="18" charset="0"/>
                          <a:cs typeface="Times New Roman" panose="02020603050405020304" pitchFamily="18" charset="0"/>
                        </a:rPr>
                        <a:t>2</a:t>
                      </a:r>
                      <a:endParaRPr lang="es-CO"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l">
                        <a:lnSpc>
                          <a:spcPct val="150000"/>
                        </a:lnSpc>
                        <a:spcAft>
                          <a:spcPts val="0"/>
                        </a:spcAft>
                      </a:pPr>
                      <a:r>
                        <a:rPr lang="es-CO" sz="1200" dirty="0">
                          <a:effectLst/>
                          <a:latin typeface="Times New Roman" panose="02020603050405020304" pitchFamily="18" charset="0"/>
                          <a:cs typeface="Times New Roman" panose="02020603050405020304" pitchFamily="18" charset="0"/>
                        </a:rPr>
                        <a:t>$          1.400.000</a:t>
                      </a:r>
                      <a:endParaRPr lang="es-CO"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r>
            </a:tbl>
          </a:graphicData>
        </a:graphic>
      </p:graphicFrame>
    </p:spTree>
    <p:extLst>
      <p:ext uri="{BB962C8B-B14F-4D97-AF65-F5344CB8AC3E}">
        <p14:creationId xmlns:p14="http://schemas.microsoft.com/office/powerpoint/2010/main" val="2911157843"/>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132</TotalTime>
  <Words>1267</Words>
  <Application>Microsoft Office PowerPoint</Application>
  <PresentationFormat>Personalizado</PresentationFormat>
  <Paragraphs>300</Paragraphs>
  <Slides>13</Slides>
  <Notes>1</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GRACIAS POR SU ATENCIÓN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Hector Farook  Beltran Pena</dc:creator>
  <cp:lastModifiedBy>equipo6</cp:lastModifiedBy>
  <cp:revision>15</cp:revision>
  <dcterms:created xsi:type="dcterms:W3CDTF">2018-10-23T16:26:14Z</dcterms:created>
  <dcterms:modified xsi:type="dcterms:W3CDTF">2018-10-25T00:11:29Z</dcterms:modified>
</cp:coreProperties>
</file>