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4" r:id="rId5"/>
    <p:sldId id="260" r:id="rId6"/>
    <p:sldId id="265" r:id="rId7"/>
    <p:sldId id="262" r:id="rId8"/>
    <p:sldId id="270" r:id="rId9"/>
    <p:sldId id="271" r:id="rId10"/>
    <p:sldId id="268" r:id="rId11"/>
    <p:sldId id="272" r:id="rId12"/>
    <p:sldId id="269" r:id="rId13"/>
    <p:sldId id="274" r:id="rId14"/>
    <p:sldId id="263" r:id="rId1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B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>
        <p:scale>
          <a:sx n="81" d="100"/>
          <a:sy n="81" d="100"/>
        </p:scale>
        <p:origin x="-99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A15C4-1A2D-4267-9C84-A233035D14C7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1E5B3-C082-4446-9263-413B3A4E8FD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6913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806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883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028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373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9905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301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1942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700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048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983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992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F91E1-2A41-4D6E-AAE2-B642DDF63F9A}" type="datetimeFigureOut">
              <a:rPr lang="es-CO" smtClean="0"/>
              <a:t>01/11/2017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53A86-C4C9-460E-890C-C3A74EE26D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125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345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25435" y="1411187"/>
            <a:ext cx="6700837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PROTOTIPO</a:t>
            </a:r>
          </a:p>
          <a:p>
            <a:pPr algn="ctr"/>
            <a:endParaRPr lang="es-ES_tradnl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80" y="2399346"/>
            <a:ext cx="3165034" cy="2203938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311" y="2616534"/>
            <a:ext cx="3295506" cy="168032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1246" y="4296856"/>
            <a:ext cx="3817980" cy="258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82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="" xmlns:a16="http://schemas.microsoft.com/office/drawing/2014/main" id="{465A55E7-2B72-46D4-A494-DE68BF233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10" y="1100417"/>
            <a:ext cx="7886700" cy="1325563"/>
          </a:xfrm>
        </p:spPr>
        <p:txBody>
          <a:bodyPr/>
          <a:lstStyle/>
          <a:p>
            <a:pPr algn="ctr"/>
            <a:r>
              <a:rPr lang="es-CO" b="1" dirty="0">
                <a:solidFill>
                  <a:schemeClr val="accent6">
                    <a:lumMod val="50000"/>
                  </a:schemeClr>
                </a:solidFill>
              </a:rPr>
              <a:t>POSIBLES CLIENTES </a:t>
            </a:r>
          </a:p>
        </p:txBody>
      </p:sp>
      <p:graphicFrame>
        <p:nvGraphicFramePr>
          <p:cNvPr id="9" name="Marcador de contenido 8">
            <a:extLst>
              <a:ext uri="{FF2B5EF4-FFF2-40B4-BE49-F238E27FC236}">
                <a16:creationId xmlns="" xmlns:a16="http://schemas.microsoft.com/office/drawing/2014/main" id="{1DEC3D34-08E6-4EE1-9124-394392FEB6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3486559"/>
              </p:ext>
            </p:extLst>
          </p:nvPr>
        </p:nvGraphicFramePr>
        <p:xfrm>
          <a:off x="1036949" y="2341139"/>
          <a:ext cx="6645897" cy="42199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6445">
                  <a:extLst>
                    <a:ext uri="{9D8B030D-6E8A-4147-A177-3AD203B41FA5}">
                      <a16:colId xmlns="" xmlns:a16="http://schemas.microsoft.com/office/drawing/2014/main" val="1810964958"/>
                    </a:ext>
                  </a:extLst>
                </a:gridCol>
                <a:gridCol w="2496640">
                  <a:extLst>
                    <a:ext uri="{9D8B030D-6E8A-4147-A177-3AD203B41FA5}">
                      <a16:colId xmlns="" xmlns:a16="http://schemas.microsoft.com/office/drawing/2014/main" val="207561669"/>
                    </a:ext>
                  </a:extLst>
                </a:gridCol>
                <a:gridCol w="1762812">
                  <a:extLst>
                    <a:ext uri="{9D8B030D-6E8A-4147-A177-3AD203B41FA5}">
                      <a16:colId xmlns="" xmlns:a16="http://schemas.microsoft.com/office/drawing/2014/main" val="2814182786"/>
                    </a:ext>
                  </a:extLst>
                </a:gridCol>
              </a:tblGrid>
              <a:tr h="420846">
                <a:tc>
                  <a:txBody>
                    <a:bodyPr/>
                    <a:lstStyle/>
                    <a:p>
                      <a:pPr marL="6350" marR="1524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Nombre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6350" marR="1587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 dirty="0" err="1">
                          <a:effectLst/>
                        </a:rPr>
                        <a:t>Direcciòn</a:t>
                      </a:r>
                      <a:r>
                        <a:rPr lang="es-CO" sz="900" dirty="0">
                          <a:effectLst/>
                        </a:rPr>
                        <a:t> </a:t>
                      </a:r>
                      <a:endParaRPr lang="es-CO" sz="11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6350" marR="1651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Ciudad / codigo postal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4135853200"/>
                  </a:ext>
                </a:extLst>
              </a:tr>
              <a:tr h="422483"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Alexes Export (UK)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317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214 - 5 Straight Mile Rd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317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Rotherwas, Hereford HR2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517162288"/>
                  </a:ext>
                </a:extLst>
              </a:tr>
              <a:tr h="422483"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 dirty="0" err="1">
                          <a:effectLst/>
                        </a:rPr>
                        <a:t>Annual</a:t>
                      </a:r>
                      <a:r>
                        <a:rPr lang="es-CO" sz="900" dirty="0">
                          <a:effectLst/>
                        </a:rPr>
                        <a:t> </a:t>
                      </a:r>
                      <a:r>
                        <a:rPr lang="es-CO" sz="900" dirty="0" err="1">
                          <a:effectLst/>
                        </a:rPr>
                        <a:t>Crest</a:t>
                      </a:r>
                      <a:r>
                        <a:rPr lang="es-CO" sz="900" dirty="0">
                          <a:effectLst/>
                        </a:rPr>
                        <a:t> Ltd. </a:t>
                      </a:r>
                      <a:endParaRPr lang="es-CO" sz="11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63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14 - B Wilcox Road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London, SW8 2UX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2469917304"/>
                  </a:ext>
                </a:extLst>
              </a:tr>
              <a:tr h="422483"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Bell Marketing Ltd.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2540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17 Gayhurst HSE, Gayhurts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Newpt. Pagnell, Bucks MK16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2583971039"/>
                  </a:ext>
                </a:extLst>
              </a:tr>
              <a:tr h="422483"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Belmar Ltd.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333 Royal </a:t>
                      </a:r>
                      <a:r>
                        <a:rPr lang="fr-FR" sz="900" dirty="0" err="1">
                          <a:effectLst/>
                        </a:rPr>
                        <a:t>Exchg</a:t>
                      </a:r>
                      <a:r>
                        <a:rPr lang="fr-FR" sz="900" dirty="0">
                          <a:effectLst/>
                        </a:rPr>
                        <a:t>, </a:t>
                      </a:r>
                      <a:r>
                        <a:rPr lang="fr-FR" sz="900" dirty="0" err="1">
                          <a:effectLst/>
                        </a:rPr>
                        <a:t>old</a:t>
                      </a:r>
                      <a:r>
                        <a:rPr lang="fr-FR" sz="900" dirty="0">
                          <a:effectLst/>
                        </a:rPr>
                        <a:t> Bank st </a:t>
                      </a:r>
                      <a:endParaRPr lang="es-CO" sz="11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3810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Manchester M2 7DD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60333982"/>
                  </a:ext>
                </a:extLst>
              </a:tr>
              <a:tr h="422483"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Chartone Marketing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 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Leeds, W. Yorkshire LS26 8UN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1187790450"/>
                  </a:ext>
                </a:extLst>
              </a:tr>
              <a:tr h="420846"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Cheamcrest Ltd.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59, Stonard Rd, Palmers Green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2540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London N13 4DJ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1848421196"/>
                  </a:ext>
                </a:extLst>
              </a:tr>
              <a:tr h="422483"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Commodities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21 Huntingdon close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2540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Newcastle, upon Tyne NE3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682665323"/>
                  </a:ext>
                </a:extLst>
              </a:tr>
              <a:tr h="420846"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Consolidated Marketing CO. Ltd.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FL/ 10, 100 Lancaster Gate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1270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London W2 3NY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2595916070"/>
                  </a:ext>
                </a:extLst>
              </a:tr>
              <a:tr h="422483">
                <a:tc>
                  <a:txBody>
                    <a:bodyPr/>
                    <a:lstStyle/>
                    <a:p>
                      <a:pPr marL="190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Euram Commodities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2540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Kings Hse, Grange, St Peters </a:t>
                      </a:r>
                      <a:endParaRPr lang="es-CO" sz="115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tc>
                  <a:txBody>
                    <a:bodyPr/>
                    <a:lstStyle/>
                    <a:p>
                      <a:pPr marL="3175" marR="2857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Port, Guernsey, Chanel </a:t>
                      </a:r>
                      <a:endParaRPr lang="es-CO" sz="115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75" marR="25400" marT="22860" marB="0"/>
                </a:tc>
                <a:extLst>
                  <a:ext uri="{0D108BD9-81ED-4DB2-BD59-A6C34878D82A}">
                    <a16:rowId xmlns="" xmlns:a16="http://schemas.microsoft.com/office/drawing/2014/main" val="4279929738"/>
                  </a:ext>
                </a:extLst>
              </a:tr>
            </a:tbl>
          </a:graphicData>
        </a:graphic>
      </p:graphicFrame>
      <p:sp>
        <p:nvSpPr>
          <p:cNvPr id="10" name="Rectangle 1">
            <a:extLst>
              <a:ext uri="{FF2B5EF4-FFF2-40B4-BE49-F238E27FC236}">
                <a16:creationId xmlns="" xmlns:a16="http://schemas.microsoft.com/office/drawing/2014/main" id="{493434B7-AC65-4512-949A-149E5E623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74313" y="-21549"/>
            <a:ext cx="113008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9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IMPORTADORES  EN EL REINO UNIDO </a:t>
            </a:r>
            <a:endParaRPr kumimoji="0" lang="es-CO" altLang="es-CO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	 	 	 	 	 </a:t>
            </a: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317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69768" y="1005793"/>
            <a:ext cx="4743545" cy="62786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3600" b="1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ES_tradnl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s-ES_tradnl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endParaRPr lang="es-ES_tradnl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r>
              <a:rPr lang="es-CO" sz="2400" b="1" dirty="0"/>
              <a:t>Desarrollo de la caja master (EMBALAJE). </a:t>
            </a:r>
            <a:r>
              <a:rPr lang="es-CO" sz="2400" dirty="0"/>
              <a:t>Para la exportación el producto estará en una caja master de dimensiones 36cm x 28cm X 24cm de cartón corrugado, sellada doble tapa, impreso a dos tintas. </a:t>
            </a:r>
          </a:p>
          <a:p>
            <a:pPr algn="just"/>
            <a:r>
              <a:rPr lang="es-CO" sz="2400" dirty="0"/>
              <a:t>Esta caja es utilizada para empacar cualquiera de las presentaciones de la panela.	</a:t>
            </a:r>
          </a:p>
          <a:p>
            <a:pPr algn="just"/>
            <a:endParaRPr lang="es-CO" dirty="0"/>
          </a:p>
          <a:p>
            <a:pPr algn="ctr"/>
            <a:endParaRPr lang="es-ES_tradnl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62ABA60D-6D7F-4590-93C3-47CF05072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05769"/>
            <a:ext cx="7886700" cy="1325563"/>
          </a:xfrm>
        </p:spPr>
        <p:txBody>
          <a:bodyPr/>
          <a:lstStyle/>
          <a:p>
            <a:pPr algn="ctr"/>
            <a:r>
              <a:rPr lang="es-CO" b="1" dirty="0"/>
              <a:t>DISTRIBUCION FISICA INTERNACIONAL </a:t>
            </a:r>
          </a:p>
        </p:txBody>
      </p:sp>
      <p:pic>
        <p:nvPicPr>
          <p:cNvPr id="18" name="Picture 17492">
            <a:extLst>
              <a:ext uri="{FF2B5EF4-FFF2-40B4-BE49-F238E27FC236}">
                <a16:creationId xmlns="" xmlns:a16="http://schemas.microsoft.com/office/drawing/2014/main" id="{8FAC27CD-A668-4989-98A9-CBB85E20960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4749" y="3020201"/>
            <a:ext cx="2794060" cy="273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528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62ABA60D-6D7F-4590-93C3-47CF05072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05769"/>
            <a:ext cx="7886700" cy="1325563"/>
          </a:xfrm>
        </p:spPr>
        <p:txBody>
          <a:bodyPr/>
          <a:lstStyle/>
          <a:p>
            <a:pPr algn="ctr"/>
            <a:r>
              <a:rPr lang="es-CO" b="1" dirty="0" smtClean="0"/>
              <a:t>ESTIBA ARMADA</a:t>
            </a:r>
            <a:endParaRPr lang="es-CO" b="1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="" xmlns:a16="http://schemas.microsoft.com/office/drawing/2014/main" id="{933AFB7B-392B-4E3E-9BD5-458DCF662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9777" y="3024554"/>
            <a:ext cx="8414568" cy="38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393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8613" y="4486276"/>
            <a:ext cx="611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latin typeface="Aharoni" panose="02010803020104030203" pitchFamily="2" charset="-79"/>
                <a:cs typeface="Aharoni" panose="02010803020104030203" pitchFamily="2" charset="-79"/>
              </a:rPr>
              <a:t>PANELAEXPORT S.A.S AGRADECE POR SU ATENCIÓN PRESTADA </a:t>
            </a:r>
          </a:p>
        </p:txBody>
      </p:sp>
      <p:pic>
        <p:nvPicPr>
          <p:cNvPr id="3" name="3 Imagen" descr="SATAE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30" y="198699"/>
            <a:ext cx="4889402" cy="367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549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39736" y="2363089"/>
            <a:ext cx="6535507" cy="39395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PANELA EXPORT S.A.S</a:t>
            </a:r>
          </a:p>
          <a:p>
            <a:pPr algn="ctr"/>
            <a:endParaRPr lang="es-ES_tradnl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2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HILDA JOHANNA AGUDELO ARIZA </a:t>
            </a:r>
          </a:p>
          <a:p>
            <a:pPr algn="ctr"/>
            <a:r>
              <a:rPr lang="es-ES_tradnl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KATHERINE ACOSTA DIAZ</a:t>
            </a:r>
            <a:endParaRPr lang="es-ES_tradnl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2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TUTOR Y MENTOR: HENRY MARTINEZ </a:t>
            </a:r>
          </a:p>
        </p:txBody>
      </p:sp>
    </p:spTree>
    <p:extLst>
      <p:ext uri="{BB962C8B-B14F-4D97-AF65-F5344CB8AC3E}">
        <p14:creationId xmlns:p14="http://schemas.microsoft.com/office/powerpoint/2010/main" val="159591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93888" y="866109"/>
            <a:ext cx="6415791" cy="48013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s-ES_tradnl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DESCRIPCIÓN</a:t>
            </a:r>
          </a:p>
          <a:p>
            <a:pPr algn="ctr"/>
            <a:endParaRPr lang="en-US" sz="2400" dirty="0">
              <a:solidFill>
                <a:srgbClr val="000000"/>
              </a:solidFill>
              <a:latin typeface="Arial"/>
            </a:endParaRPr>
          </a:p>
          <a:p>
            <a:pPr algn="ctr"/>
            <a:endParaRPr lang="en-US" sz="2400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  <a:latin typeface="Arial"/>
              </a:rPr>
              <a:t>PANELA EXPORT S.A.S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es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una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empresa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exportadora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dedicada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a la 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comercialización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 de panela y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sus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derivados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a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diferentes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paises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 del </a:t>
            </a:r>
            <a:r>
              <a:rPr lang="en-US" sz="2400" dirty="0" err="1">
                <a:solidFill>
                  <a:srgbClr val="000000"/>
                </a:solidFill>
                <a:latin typeface="Arial"/>
              </a:rPr>
              <a:t>mundo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.</a:t>
            </a:r>
            <a:endParaRPr lang="en-US" sz="2400" dirty="0">
              <a:latin typeface="Arial"/>
            </a:endParaRPr>
          </a:p>
          <a:p>
            <a:pPr algn="ctr"/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3852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64829" cy="1325563"/>
          </a:xfrm>
        </p:spPr>
        <p:txBody>
          <a:bodyPr/>
          <a:lstStyle/>
          <a:p>
            <a:pPr algn="ctr"/>
            <a:r>
              <a:rPr lang="es-ES_tradnl" dirty="0">
                <a:solidFill>
                  <a:srgbClr val="97BE0E"/>
                </a:solidFill>
                <a:latin typeface="Myriad Pro" panose="020B0503030403020204" pitchFamily="34" charset="0"/>
              </a:rPr>
              <a:t>OBJETIVO GENERAL</a:t>
            </a: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7064829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>
                <a:latin typeface="Arial"/>
              </a:rPr>
              <a:t>Comercializar</a:t>
            </a:r>
            <a:r>
              <a:rPr lang="en-US" dirty="0">
                <a:latin typeface="Arial"/>
              </a:rPr>
              <a:t> panela y </a:t>
            </a:r>
            <a:r>
              <a:rPr lang="en-US" dirty="0" err="1">
                <a:latin typeface="Arial"/>
              </a:rPr>
              <a:t>sus</a:t>
            </a:r>
            <a:r>
              <a:rPr lang="en-US" dirty="0">
                <a:latin typeface="Arial"/>
              </a:rPr>
              <a:t> </a:t>
            </a:r>
            <a:r>
              <a:rPr lang="es-CO" dirty="0">
                <a:latin typeface="Arial"/>
              </a:rPr>
              <a:t>derivados</a:t>
            </a:r>
            <a:r>
              <a:rPr lang="en-US" dirty="0">
                <a:latin typeface="Arial"/>
              </a:rPr>
              <a:t> a </a:t>
            </a:r>
            <a:r>
              <a:rPr lang="es-CO" dirty="0">
                <a:latin typeface="Arial"/>
              </a:rPr>
              <a:t>diferentes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países</a:t>
            </a:r>
            <a:r>
              <a:rPr lang="en-US" dirty="0">
                <a:latin typeface="Arial"/>
              </a:rPr>
              <a:t> del </a:t>
            </a:r>
            <a:r>
              <a:rPr lang="en-US" dirty="0" err="1">
                <a:latin typeface="Arial"/>
              </a:rPr>
              <a:t>mundo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llegando</a:t>
            </a:r>
            <a:r>
              <a:rPr lang="en-US" dirty="0">
                <a:latin typeface="Arial"/>
              </a:rPr>
              <a:t> </a:t>
            </a:r>
            <a:r>
              <a:rPr lang="es-CO" dirty="0">
                <a:latin typeface="Arial"/>
              </a:rPr>
              <a:t>incluso</a:t>
            </a:r>
            <a:r>
              <a:rPr lang="en-US" dirty="0">
                <a:latin typeface="Arial"/>
              </a:rPr>
              <a:t> a </a:t>
            </a:r>
            <a:r>
              <a:rPr lang="en-US" dirty="0" err="1">
                <a:latin typeface="Arial"/>
              </a:rPr>
              <a:t>todos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aquellos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lugares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en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donde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aún</a:t>
            </a:r>
            <a:r>
              <a:rPr lang="en-US" dirty="0">
                <a:latin typeface="Arial"/>
              </a:rPr>
              <a:t> no </a:t>
            </a:r>
            <a:r>
              <a:rPr lang="en-US" dirty="0" err="1">
                <a:latin typeface="Arial"/>
              </a:rPr>
              <a:t>es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reconocido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este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producto</a:t>
            </a:r>
            <a:r>
              <a:rPr lang="en-US" dirty="0">
                <a:latin typeface="Arial"/>
              </a:rPr>
              <a:t> y </a:t>
            </a:r>
            <a:r>
              <a:rPr lang="en-US" dirty="0" err="1">
                <a:latin typeface="Arial"/>
              </a:rPr>
              <a:t>así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mismo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posicionarnos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en</a:t>
            </a:r>
            <a:r>
              <a:rPr lang="en-US" dirty="0">
                <a:latin typeface="Arial"/>
              </a:rPr>
              <a:t> el </a:t>
            </a:r>
            <a:r>
              <a:rPr lang="en-US" dirty="0" err="1">
                <a:latin typeface="Arial"/>
              </a:rPr>
              <a:t>mercado</a:t>
            </a:r>
            <a:r>
              <a:rPr lang="en-US" dirty="0">
                <a:latin typeface="Arial"/>
              </a:rPr>
              <a:t> con la panela </a:t>
            </a:r>
            <a:r>
              <a:rPr lang="en-US" dirty="0" err="1">
                <a:latin typeface="Arial"/>
              </a:rPr>
              <a:t>como</a:t>
            </a:r>
            <a:r>
              <a:rPr lang="en-US" dirty="0">
                <a:latin typeface="Arial"/>
              </a:rPr>
              <a:t> la </a:t>
            </a:r>
            <a:r>
              <a:rPr lang="en-US" dirty="0" err="1">
                <a:latin typeface="Arial"/>
              </a:rPr>
              <a:t>mejor</a:t>
            </a:r>
            <a:r>
              <a:rPr lang="en-US" dirty="0">
                <a:latin typeface="Arial"/>
              </a:rPr>
              <a:t> y </a:t>
            </a:r>
            <a:r>
              <a:rPr lang="en-US" dirty="0" err="1">
                <a:latin typeface="Arial"/>
              </a:rPr>
              <a:t>más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saludable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opción</a:t>
            </a:r>
            <a:r>
              <a:rPr lang="en-US" dirty="0">
                <a:latin typeface="Arial"/>
              </a:rPr>
              <a:t> al </a:t>
            </a:r>
            <a:r>
              <a:rPr lang="en-US" dirty="0" err="1">
                <a:latin typeface="Arial"/>
              </a:rPr>
              <a:t>momento</a:t>
            </a:r>
            <a:r>
              <a:rPr lang="en-US" dirty="0">
                <a:latin typeface="Arial"/>
              </a:rPr>
              <a:t> de </a:t>
            </a:r>
            <a:r>
              <a:rPr lang="en-US" dirty="0" err="1">
                <a:latin typeface="Arial"/>
              </a:rPr>
              <a:t>consumir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endulzantes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naturales</a:t>
            </a:r>
            <a:r>
              <a:rPr lang="en-US" dirty="0">
                <a:latin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3723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 rot="10800000" flipV="1">
            <a:off x="428389" y="777334"/>
            <a:ext cx="8844198" cy="45704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OBJETIVOS ESPECIFICOS</a:t>
            </a:r>
          </a:p>
          <a:p>
            <a:pPr algn="ctr"/>
            <a:endParaRPr lang="es-ES_tradnl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r>
              <a:rPr lang="es-CO" sz="1600" b="1" dirty="0">
                <a:latin typeface="Arial"/>
              </a:rPr>
              <a:t>Diseñar productos para satisfacer las expectativas de nuestros consumidores y clientes, en términos de aporte nutricional, facilidad de consumo, placer brindado y protección al medio ambiente, manteniendo una justa relación precio/valor del producto.</a:t>
            </a:r>
            <a:endParaRPr lang="en-US" sz="1600" b="1" dirty="0">
              <a:latin typeface="Arial"/>
            </a:endParaRPr>
          </a:p>
          <a:p>
            <a:pPr algn="just"/>
            <a:endParaRPr lang="en-US" sz="1600" b="1" dirty="0"/>
          </a:p>
          <a:p>
            <a:pPr algn="just"/>
            <a:r>
              <a:rPr lang="en-US" sz="1600" b="1" dirty="0" err="1">
                <a:latin typeface="Arial"/>
              </a:rPr>
              <a:t>Posicionarnos</a:t>
            </a:r>
            <a:r>
              <a:rPr lang="en-US" sz="1600" b="1" dirty="0">
                <a:latin typeface="Arial"/>
              </a:rPr>
              <a:t> </a:t>
            </a:r>
            <a:r>
              <a:rPr lang="en-US" sz="1600" b="1" dirty="0" err="1">
                <a:latin typeface="Arial"/>
              </a:rPr>
              <a:t>como</a:t>
            </a:r>
            <a:r>
              <a:rPr lang="en-US" sz="1600" b="1" dirty="0">
                <a:latin typeface="Arial"/>
              </a:rPr>
              <a:t> </a:t>
            </a:r>
            <a:r>
              <a:rPr lang="en-US" sz="1600" b="1" dirty="0" err="1">
                <a:latin typeface="Arial"/>
              </a:rPr>
              <a:t>empresa</a:t>
            </a:r>
            <a:r>
              <a:rPr lang="en-US" sz="1600" b="1" dirty="0">
                <a:latin typeface="Arial"/>
              </a:rPr>
              <a:t> </a:t>
            </a:r>
            <a:r>
              <a:rPr lang="en-US" sz="1600" b="1" dirty="0" err="1">
                <a:latin typeface="Arial"/>
              </a:rPr>
              <a:t>líder</a:t>
            </a:r>
            <a:r>
              <a:rPr lang="en-US" sz="1600" b="1" dirty="0">
                <a:latin typeface="Arial"/>
              </a:rPr>
              <a:t> </a:t>
            </a:r>
            <a:r>
              <a:rPr lang="en-US" sz="1600" b="1" dirty="0" err="1">
                <a:latin typeface="Arial"/>
              </a:rPr>
              <a:t>en</a:t>
            </a:r>
            <a:r>
              <a:rPr lang="en-US" sz="1600" b="1" dirty="0">
                <a:latin typeface="Arial"/>
              </a:rPr>
              <a:t> el </a:t>
            </a:r>
            <a:r>
              <a:rPr lang="en-US" sz="1600" b="1" dirty="0" err="1">
                <a:latin typeface="Arial"/>
              </a:rPr>
              <a:t>mercado</a:t>
            </a:r>
            <a:r>
              <a:rPr lang="en-US" sz="1600" b="1" dirty="0">
                <a:latin typeface="Arial"/>
              </a:rPr>
              <a:t> de </a:t>
            </a:r>
            <a:r>
              <a:rPr lang="en-US" sz="1600" b="1" dirty="0" err="1">
                <a:latin typeface="Arial"/>
              </a:rPr>
              <a:t>comercialización</a:t>
            </a:r>
            <a:r>
              <a:rPr lang="en-US" sz="1600" b="1" dirty="0">
                <a:latin typeface="Arial"/>
              </a:rPr>
              <a:t> de </a:t>
            </a:r>
            <a:r>
              <a:rPr lang="en-US" sz="1600" b="1" dirty="0" err="1">
                <a:latin typeface="Arial"/>
              </a:rPr>
              <a:t>derivados</a:t>
            </a:r>
            <a:r>
              <a:rPr lang="en-US" sz="1600" b="1" dirty="0">
                <a:latin typeface="Arial"/>
              </a:rPr>
              <a:t> de panela </a:t>
            </a:r>
            <a:r>
              <a:rPr lang="en-US" sz="1600" b="1" dirty="0" err="1">
                <a:latin typeface="Arial"/>
              </a:rPr>
              <a:t>orgánica</a:t>
            </a:r>
            <a:r>
              <a:rPr lang="en-US" sz="1600" b="1" dirty="0">
                <a:latin typeface="Arial"/>
              </a:rPr>
              <a:t> a </a:t>
            </a:r>
            <a:r>
              <a:rPr lang="en-US" sz="1600" b="1" dirty="0" err="1">
                <a:latin typeface="Arial"/>
              </a:rPr>
              <a:t>nivel</a:t>
            </a:r>
            <a:r>
              <a:rPr lang="en-US" sz="1600" b="1" dirty="0">
                <a:latin typeface="Arial"/>
              </a:rPr>
              <a:t>    </a:t>
            </a:r>
            <a:r>
              <a:rPr lang="en-US" sz="1600" b="1" dirty="0" err="1">
                <a:latin typeface="Arial"/>
              </a:rPr>
              <a:t>internacional</a:t>
            </a:r>
            <a:r>
              <a:rPr lang="en-US" sz="1600" b="1" dirty="0">
                <a:latin typeface="Arial"/>
              </a:rPr>
              <a:t>, con </a:t>
            </a:r>
            <a:r>
              <a:rPr lang="en-US" sz="1600" b="1" dirty="0" err="1">
                <a:latin typeface="Arial"/>
              </a:rPr>
              <a:t>compromiso</a:t>
            </a:r>
            <a:r>
              <a:rPr lang="en-US" sz="1600" b="1" dirty="0">
                <a:latin typeface="Arial"/>
              </a:rPr>
              <a:t> social y </a:t>
            </a:r>
            <a:r>
              <a:rPr lang="en-US" sz="1600" b="1" dirty="0" err="1">
                <a:latin typeface="Arial"/>
              </a:rPr>
              <a:t>ambiental</a:t>
            </a:r>
            <a:r>
              <a:rPr lang="en-US" sz="1600" b="1" dirty="0">
                <a:latin typeface="Arial"/>
              </a:rPr>
              <a:t> y </a:t>
            </a:r>
            <a:r>
              <a:rPr lang="en-US" sz="1600" b="1" dirty="0" err="1">
                <a:latin typeface="Arial"/>
              </a:rPr>
              <a:t>garantizando</a:t>
            </a:r>
            <a:r>
              <a:rPr lang="en-US" sz="1600" b="1" dirty="0">
                <a:latin typeface="Arial"/>
              </a:rPr>
              <a:t> la </a:t>
            </a:r>
            <a:r>
              <a:rPr lang="en-US" sz="1600" b="1" dirty="0" err="1">
                <a:latin typeface="Arial"/>
              </a:rPr>
              <a:t>calidad</a:t>
            </a:r>
            <a:r>
              <a:rPr lang="en-US" sz="1600" b="1" dirty="0">
                <a:latin typeface="Arial"/>
              </a:rPr>
              <a:t> y la </a:t>
            </a:r>
            <a:r>
              <a:rPr lang="en-US" sz="1600" b="1" dirty="0" err="1">
                <a:latin typeface="Arial"/>
              </a:rPr>
              <a:t>satisfacción</a:t>
            </a:r>
            <a:r>
              <a:rPr lang="en-US" sz="1600" b="1" dirty="0">
                <a:latin typeface="Arial"/>
              </a:rPr>
              <a:t> total de </a:t>
            </a:r>
            <a:r>
              <a:rPr lang="en-US" sz="1600" b="1" dirty="0" err="1">
                <a:latin typeface="Arial"/>
              </a:rPr>
              <a:t>nuestros</a:t>
            </a:r>
            <a:r>
              <a:rPr lang="en-US" sz="1600" b="1" dirty="0">
                <a:latin typeface="Arial"/>
              </a:rPr>
              <a:t> </a:t>
            </a:r>
            <a:r>
              <a:rPr lang="en-US" sz="1600" b="1" dirty="0" err="1">
                <a:latin typeface="Arial"/>
              </a:rPr>
              <a:t>clientes</a:t>
            </a:r>
            <a:r>
              <a:rPr lang="en-US" sz="1600" b="1" dirty="0">
                <a:latin typeface="Arial"/>
              </a:rPr>
              <a:t>.</a:t>
            </a:r>
          </a:p>
          <a:p>
            <a:pPr algn="just"/>
            <a:endParaRPr lang="en-US" sz="1600" b="1" dirty="0">
              <a:latin typeface="Arial"/>
            </a:endParaRPr>
          </a:p>
          <a:p>
            <a:pPr algn="just"/>
            <a:r>
              <a:rPr lang="es-CO" sz="1600" b="1" dirty="0">
                <a:latin typeface="Arial"/>
              </a:rPr>
              <a:t>Evaluar y mejorar en forma permanente la efectividad de nuestros procesos: operativo, comercial y de soporte adecuándolos a las necesidades de nuestros clientes y consumidores, enmarcados dentro de las políticas y estrategias de la empresa.</a:t>
            </a:r>
            <a:endParaRPr lang="en-US" sz="1600" b="1" dirty="0">
              <a:latin typeface="Arial"/>
            </a:endParaRPr>
          </a:p>
          <a:p>
            <a:pPr algn="just"/>
            <a:endParaRPr lang="en-US" sz="1600" dirty="0">
              <a:latin typeface="Arial"/>
            </a:endParaRPr>
          </a:p>
          <a:p>
            <a:pPr algn="ctr"/>
            <a:endParaRPr lang="es-ES_tradnl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11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333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64829" cy="1325563"/>
          </a:xfrm>
        </p:spPr>
        <p:txBody>
          <a:bodyPr/>
          <a:lstStyle/>
          <a:p>
            <a:pPr algn="ctr"/>
            <a:r>
              <a:rPr lang="es-ES_tradnl" dirty="0">
                <a:solidFill>
                  <a:srgbClr val="036837"/>
                </a:solidFill>
                <a:latin typeface="Myriad Pro" panose="020B0503030403020204" pitchFamily="34" charset="0"/>
              </a:rPr>
              <a:t>IDENTIDAD ESTRATEGICA</a:t>
            </a: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7064829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Arial"/>
              </a:rPr>
              <a:t>PANELA EXPORT S.A.S  se </a:t>
            </a:r>
            <a:r>
              <a:rPr lang="en-US" dirty="0" err="1">
                <a:latin typeface="Arial"/>
              </a:rPr>
              <a:t>dedica</a:t>
            </a:r>
            <a:r>
              <a:rPr lang="en-US" dirty="0">
                <a:latin typeface="Arial"/>
              </a:rPr>
              <a:t> a la </a:t>
            </a:r>
            <a:r>
              <a:rPr lang="en-US" dirty="0" err="1">
                <a:latin typeface="Arial"/>
              </a:rPr>
              <a:t>exportación</a:t>
            </a:r>
            <a:r>
              <a:rPr lang="en-US" dirty="0">
                <a:latin typeface="Arial"/>
              </a:rPr>
              <a:t> de panela y </a:t>
            </a:r>
            <a:r>
              <a:rPr lang="en-US" dirty="0" err="1">
                <a:latin typeface="Arial"/>
              </a:rPr>
              <a:t>sus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derivados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en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diferentes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presentaciones</a:t>
            </a:r>
            <a:r>
              <a:rPr lang="en-US" dirty="0">
                <a:latin typeface="Arial"/>
              </a:rPr>
              <a:t> a </a:t>
            </a:r>
            <a:r>
              <a:rPr lang="en-US" dirty="0" err="1">
                <a:latin typeface="Arial"/>
              </a:rPr>
              <a:t>diferentes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países</a:t>
            </a:r>
            <a:r>
              <a:rPr lang="en-US" dirty="0">
                <a:latin typeface="Arial"/>
              </a:rPr>
              <a:t> del </a:t>
            </a:r>
            <a:r>
              <a:rPr lang="en-US" dirty="0" err="1">
                <a:latin typeface="Arial"/>
              </a:rPr>
              <a:t>mundo</a:t>
            </a:r>
            <a:r>
              <a:rPr lang="en-US" dirty="0">
                <a:latin typeface="Arial"/>
              </a:rPr>
              <a:t>: </a:t>
            </a:r>
            <a:r>
              <a:rPr lang="en-US" dirty="0" err="1">
                <a:latin typeface="Arial"/>
              </a:rPr>
              <a:t>España</a:t>
            </a:r>
            <a:r>
              <a:rPr lang="en-US" dirty="0">
                <a:latin typeface="Arial"/>
              </a:rPr>
              <a:t>, </a:t>
            </a:r>
            <a:r>
              <a:rPr lang="en-US" dirty="0" err="1">
                <a:latin typeface="Arial"/>
              </a:rPr>
              <a:t>Países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Bajos</a:t>
            </a:r>
            <a:r>
              <a:rPr lang="en-US" dirty="0">
                <a:latin typeface="Arial"/>
              </a:rPr>
              <a:t> de Europa y </a:t>
            </a:r>
            <a:r>
              <a:rPr lang="en-US" dirty="0" err="1">
                <a:latin typeface="Arial"/>
              </a:rPr>
              <a:t>algunos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países</a:t>
            </a:r>
            <a:r>
              <a:rPr lang="en-US" dirty="0">
                <a:latin typeface="Arial"/>
              </a:rPr>
              <a:t> de Asia y </a:t>
            </a:r>
            <a:r>
              <a:rPr lang="en-US" dirty="0" err="1">
                <a:latin typeface="Arial"/>
              </a:rPr>
              <a:t>África</a:t>
            </a:r>
            <a:r>
              <a:rPr lang="en-US" dirty="0">
                <a:latin typeface="Arial"/>
              </a:rPr>
              <a:t>. Como factor </a:t>
            </a:r>
            <a:r>
              <a:rPr lang="en-US" dirty="0" err="1">
                <a:latin typeface="Arial"/>
              </a:rPr>
              <a:t>diferencial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ofrecemos</a:t>
            </a:r>
            <a:r>
              <a:rPr lang="en-US" dirty="0">
                <a:latin typeface="Arial"/>
              </a:rPr>
              <a:t> a </a:t>
            </a:r>
            <a:r>
              <a:rPr lang="en-US" dirty="0" err="1">
                <a:latin typeface="Arial"/>
              </a:rPr>
              <a:t>nuestros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clientes</a:t>
            </a:r>
            <a:r>
              <a:rPr lang="en-US" dirty="0">
                <a:latin typeface="Arial"/>
              </a:rPr>
              <a:t> un </a:t>
            </a:r>
            <a:r>
              <a:rPr lang="en-US" dirty="0" err="1">
                <a:latin typeface="Arial"/>
              </a:rPr>
              <a:t>producto</a:t>
            </a:r>
            <a:r>
              <a:rPr lang="en-US" dirty="0">
                <a:latin typeface="Arial"/>
              </a:rPr>
              <a:t> de </a:t>
            </a:r>
            <a:r>
              <a:rPr lang="en-US" dirty="0" err="1">
                <a:latin typeface="Arial"/>
              </a:rPr>
              <a:t>excelente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calidad</a:t>
            </a:r>
            <a:r>
              <a:rPr lang="en-US" dirty="0">
                <a:latin typeface="Arial"/>
              </a:rPr>
              <a:t> que se </a:t>
            </a:r>
            <a:r>
              <a:rPr lang="en-US" dirty="0" err="1">
                <a:latin typeface="Arial"/>
              </a:rPr>
              <a:t>adapte</a:t>
            </a:r>
            <a:r>
              <a:rPr lang="en-US" dirty="0">
                <a:latin typeface="Arial"/>
              </a:rPr>
              <a:t> a las </a:t>
            </a:r>
            <a:r>
              <a:rPr lang="en-US" dirty="0" err="1">
                <a:latin typeface="Arial"/>
              </a:rPr>
              <a:t>necesidades</a:t>
            </a:r>
            <a:r>
              <a:rPr lang="en-US" dirty="0">
                <a:latin typeface="Arial"/>
              </a:rPr>
              <a:t> de </a:t>
            </a:r>
            <a:r>
              <a:rPr lang="en-US" dirty="0" err="1">
                <a:latin typeface="Arial"/>
              </a:rPr>
              <a:t>cada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consumidor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como</a:t>
            </a:r>
            <a:r>
              <a:rPr lang="en-US" dirty="0">
                <a:latin typeface="Arial"/>
              </a:rPr>
              <a:t> la </a:t>
            </a:r>
            <a:r>
              <a:rPr lang="en-US" dirty="0" err="1">
                <a:latin typeface="Arial"/>
              </a:rPr>
              <a:t>mejor</a:t>
            </a:r>
            <a:r>
              <a:rPr lang="en-US" dirty="0">
                <a:latin typeface="Arial"/>
              </a:rPr>
              <a:t> y </a:t>
            </a:r>
            <a:r>
              <a:rPr lang="en-US" dirty="0" err="1">
                <a:latin typeface="Arial"/>
              </a:rPr>
              <a:t>más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saludable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opción</a:t>
            </a:r>
            <a:r>
              <a:rPr lang="en-US" dirty="0">
                <a:latin typeface="Arial"/>
              </a:rPr>
              <a:t> al </a:t>
            </a:r>
            <a:r>
              <a:rPr lang="en-US" dirty="0" err="1">
                <a:latin typeface="Arial"/>
              </a:rPr>
              <a:t>momento</a:t>
            </a:r>
            <a:r>
              <a:rPr lang="en-US" dirty="0">
                <a:latin typeface="Arial"/>
              </a:rPr>
              <a:t> de </a:t>
            </a:r>
            <a:r>
              <a:rPr lang="en-US" dirty="0" err="1">
                <a:latin typeface="Arial"/>
              </a:rPr>
              <a:t>consumir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endulzantes</a:t>
            </a:r>
            <a:r>
              <a:rPr lang="en-US" dirty="0">
                <a:latin typeface="Arial"/>
              </a:rPr>
              <a:t> </a:t>
            </a:r>
            <a:r>
              <a:rPr lang="en-US" dirty="0" err="1">
                <a:latin typeface="Arial"/>
              </a:rPr>
              <a:t>naturales</a:t>
            </a:r>
            <a:r>
              <a:rPr lang="en-US" dirty="0">
                <a:latin typeface="Arial"/>
              </a:rPr>
              <a:t>.</a:t>
            </a:r>
          </a:p>
          <a:p>
            <a:pPr marL="0" indent="0">
              <a:buNone/>
            </a:pPr>
            <a:endParaRPr lang="es-CO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933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28762" y="2203554"/>
            <a:ext cx="6700837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FUTURO PREFERIDO</a:t>
            </a:r>
          </a:p>
          <a:p>
            <a:pPr algn="ctr"/>
            <a:endParaRPr lang="es-ES_tradnl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r>
              <a:rPr lang="en-US" sz="2000" dirty="0" err="1">
                <a:latin typeface="Arial"/>
              </a:rPr>
              <a:t>En</a:t>
            </a:r>
            <a:r>
              <a:rPr lang="en-US" sz="2000" dirty="0">
                <a:latin typeface="Arial"/>
              </a:rPr>
              <a:t>  2022 PANELA EXPORT S.A.S </a:t>
            </a:r>
            <a:r>
              <a:rPr lang="en-US" sz="2000" dirty="0" err="1">
                <a:latin typeface="Arial"/>
              </a:rPr>
              <a:t>será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latin typeface="Arial"/>
              </a:rPr>
              <a:t>una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latin typeface="Arial"/>
              </a:rPr>
              <a:t>empresa</a:t>
            </a:r>
            <a:r>
              <a:rPr lang="en-US" sz="2000" dirty="0">
                <a:latin typeface="Arial"/>
              </a:rPr>
              <a:t> de </a:t>
            </a:r>
            <a:r>
              <a:rPr lang="en-US" sz="2000" dirty="0" err="1">
                <a:latin typeface="Arial"/>
              </a:rPr>
              <a:t>alta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latin typeface="Arial"/>
              </a:rPr>
              <a:t>calidad</a:t>
            </a:r>
            <a:r>
              <a:rPr lang="en-US" sz="2000" dirty="0">
                <a:latin typeface="Arial"/>
              </a:rPr>
              <a:t> y </a:t>
            </a:r>
            <a:r>
              <a:rPr lang="en-US" sz="2000" dirty="0" err="1">
                <a:latin typeface="Arial"/>
              </a:rPr>
              <a:t>excelencia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latin typeface="Arial"/>
              </a:rPr>
              <a:t>en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latin typeface="Arial"/>
              </a:rPr>
              <a:t>exportación</a:t>
            </a:r>
            <a:r>
              <a:rPr lang="en-US" sz="2000" dirty="0">
                <a:latin typeface="Arial"/>
              </a:rPr>
              <a:t> de panela, con un </a:t>
            </a:r>
            <a:r>
              <a:rPr lang="en-US" sz="2000" dirty="0" err="1">
                <a:latin typeface="Arial"/>
              </a:rPr>
              <a:t>grupo</a:t>
            </a:r>
            <a:r>
              <a:rPr lang="en-US" sz="2000" dirty="0">
                <a:latin typeface="Arial"/>
              </a:rPr>
              <a:t> de </a:t>
            </a:r>
            <a:r>
              <a:rPr lang="en-US" sz="2000" dirty="0" err="1">
                <a:latin typeface="Arial"/>
              </a:rPr>
              <a:t>trabajo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latin typeface="Arial"/>
              </a:rPr>
              <a:t>sólido</a:t>
            </a:r>
            <a:r>
              <a:rPr lang="en-US" sz="2000" dirty="0">
                <a:latin typeface="Arial"/>
              </a:rPr>
              <a:t>, </a:t>
            </a:r>
            <a:r>
              <a:rPr lang="en-US" sz="2000" dirty="0" err="1">
                <a:latin typeface="Arial"/>
              </a:rPr>
              <a:t>dinámico</a:t>
            </a:r>
            <a:r>
              <a:rPr lang="en-US" sz="2000" dirty="0">
                <a:latin typeface="Arial"/>
              </a:rPr>
              <a:t>, </a:t>
            </a:r>
            <a:r>
              <a:rPr lang="en-US" sz="2000" dirty="0" err="1">
                <a:latin typeface="Arial"/>
              </a:rPr>
              <a:t>profesional</a:t>
            </a:r>
            <a:r>
              <a:rPr lang="en-US" sz="2000" dirty="0">
                <a:latin typeface="Arial"/>
              </a:rPr>
              <a:t>, con </a:t>
            </a:r>
            <a:r>
              <a:rPr lang="en-US" sz="2000" dirty="0" err="1">
                <a:latin typeface="Arial"/>
              </a:rPr>
              <a:t>alta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latin typeface="Arial"/>
              </a:rPr>
              <a:t>calidad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latin typeface="Arial"/>
              </a:rPr>
              <a:t>humana</a:t>
            </a:r>
            <a:r>
              <a:rPr lang="en-US" sz="2000" dirty="0">
                <a:latin typeface="Arial"/>
              </a:rPr>
              <a:t> y </a:t>
            </a:r>
            <a:r>
              <a:rPr lang="en-US" sz="2000" dirty="0" err="1">
                <a:latin typeface="Arial"/>
              </a:rPr>
              <a:t>principios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latin typeface="Arial"/>
              </a:rPr>
              <a:t>éticos</a:t>
            </a:r>
            <a:r>
              <a:rPr lang="en-US" sz="2000" dirty="0">
                <a:latin typeface="Arial"/>
              </a:rPr>
              <a:t>.</a:t>
            </a:r>
          </a:p>
          <a:p>
            <a:pPr algn="ctr"/>
            <a:endParaRPr lang="es-ES_tradnl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6176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14462" y="2160692"/>
            <a:ext cx="670083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/>
              <a:t>ESTUDIO DE MERCADO</a:t>
            </a:r>
            <a:endParaRPr lang="es-ES_tradnl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6273801" y="9605738"/>
            <a:ext cx="0" cy="9257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0B4AAB4A-28D3-4919-8FE4-853AF4C639C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64" y="2960016"/>
            <a:ext cx="8455843" cy="3497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3076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01341" y="1302853"/>
            <a:ext cx="6700837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3600" b="1" dirty="0"/>
              <a:t>NUESTRA EMPRESA</a:t>
            </a:r>
          </a:p>
          <a:p>
            <a:pPr algn="ctr"/>
            <a:endParaRPr lang="es-CO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s-ES_tradnl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3 Imagen" descr="SATAE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058" y="2122984"/>
            <a:ext cx="4889402" cy="367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2982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173</TotalTime>
  <Words>505</Words>
  <Application>Microsoft Office PowerPoint</Application>
  <PresentationFormat>Presentación en pantalla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Presentación de PowerPoint</vt:lpstr>
      <vt:lpstr>Presentación de PowerPoint</vt:lpstr>
      <vt:lpstr>OBJETIVO GENERAL</vt:lpstr>
      <vt:lpstr>Presentación de PowerPoint</vt:lpstr>
      <vt:lpstr>IDENTIDAD ESTRATEGICA</vt:lpstr>
      <vt:lpstr>Presentación de PowerPoint</vt:lpstr>
      <vt:lpstr>Presentación de PowerPoint</vt:lpstr>
      <vt:lpstr>Presentación de PowerPoint</vt:lpstr>
      <vt:lpstr>Presentación de PowerPoint</vt:lpstr>
      <vt:lpstr>POSIBLES CLIENTES </vt:lpstr>
      <vt:lpstr>DISTRIBUCION FISICA INTERNACIONAL </vt:lpstr>
      <vt:lpstr>ESTIBA ARMADA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docente_n</dc:creator>
  <cp:lastModifiedBy>equipo5</cp:lastModifiedBy>
  <cp:revision>21</cp:revision>
  <dcterms:created xsi:type="dcterms:W3CDTF">2016-04-07T19:41:15Z</dcterms:created>
  <dcterms:modified xsi:type="dcterms:W3CDTF">2017-11-01T20:26:42Z</dcterms:modified>
</cp:coreProperties>
</file>