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Override5.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Override PartName="/ppt/charts/chart17.xml" ContentType="application/vnd.openxmlformats-officedocument.drawingml.char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charts/chart9.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Default Extension="gif" ContentType="image/gif"/>
  <Override PartName="/ppt/charts/chart6.xml" ContentType="application/vnd.openxmlformats-officedocument.drawingml.chart+xml"/>
  <Override PartName="/ppt/charts/chart7.xml" ContentType="application/vnd.openxmlformats-officedocument.drawingml.chart+xml"/>
  <Override PartName="/ppt/charts/chart10.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charts/chart18.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theme/themeOverride4.xml" ContentType="application/vnd.openxmlformats-officedocument.themeOverride+xml"/>
  <Override PartName="/ppt/charts/chart16.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91" r:id="rId3"/>
    <p:sldId id="292" r:id="rId4"/>
    <p:sldId id="293" r:id="rId5"/>
    <p:sldId id="294" r:id="rId6"/>
    <p:sldId id="295" r:id="rId7"/>
    <p:sldId id="296" r:id="rId8"/>
    <p:sldId id="297" r:id="rId9"/>
    <p:sldId id="290" r:id="rId10"/>
    <p:sldId id="279" r:id="rId11"/>
    <p:sldId id="280" r:id="rId12"/>
    <p:sldId id="283" r:id="rId13"/>
    <p:sldId id="284" r:id="rId14"/>
    <p:sldId id="285" r:id="rId15"/>
    <p:sldId id="286" r:id="rId16"/>
    <p:sldId id="287" r:id="rId17"/>
    <p:sldId id="288" r:id="rId18"/>
    <p:sldId id="289" r:id="rId19"/>
    <p:sldId id="266" r:id="rId20"/>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6" autoAdjust="0"/>
    <p:restoredTop sz="94629" autoAdjust="0"/>
  </p:normalViewPr>
  <p:slideViewPr>
    <p:cSldViewPr>
      <p:cViewPr varScale="1">
        <p:scale>
          <a:sx n="88" d="100"/>
          <a:sy n="88" d="100"/>
        </p:scale>
        <p:origin x="-1114" y="-8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Libro1"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1" Type="http://schemas.openxmlformats.org/officeDocument/2006/relationships/oleObject" Target="file:///G:\OPCION%203\MiniPlan%20de%20Negocio_taxi(1).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G:\OPCION%203\MiniPlan%20de%20Negocio_taxi(1).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G:\OPCION%203\MiniPlan%20de%20Negocio_taxi(1).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G:\OPCION%203\MiniPlan%20de%20Negocio_taxi(1).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G:\OPCION%203\MiniPlan%20de%20Negocio_taxi(1).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G:\OPCION%203\MiniPlan%20de%20Negocio_taxi(1).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G:\OPCION%203\MiniPlan%20de%20Negocio_taxi(1).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G:\OPCION%203\MiniPlan%20de%20Negocio_taxi(1).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G:\OPCION%203\MiniPlan%20de%20Negocio_taxi(1).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Libro1"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Libro1"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Libro1"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Libro1"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1" Type="http://schemas.openxmlformats.org/officeDocument/2006/relationships/oleObject" Target="file:///G:\OPCION%203\MiniPlan%20de%20Negocio_taxi(1).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G:\OPCION%203\MiniPlan%20de%20Negocio_taxi(1).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G:\OPCION%203\MiniPlan%20de%20Negocio_taxi(1).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G:\OPCION%203\MiniPlan%20de%20Negocio_taxi(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title>
      <c:layout/>
      <c:txPr>
        <a:bodyPr/>
        <a:lstStyle/>
        <a:p>
          <a:pPr>
            <a:defRPr lang="es-CO" sz="1200"/>
          </a:pPr>
          <a:endParaRPr lang="es-ES"/>
        </a:p>
      </c:txPr>
    </c:title>
    <c:plotArea>
      <c:layout>
        <c:manualLayout>
          <c:layoutTarget val="inner"/>
          <c:xMode val="edge"/>
          <c:yMode val="edge"/>
          <c:x val="0.17496307109033124"/>
          <c:y val="0.30161232166523738"/>
          <c:w val="0.34188199189432367"/>
          <c:h val="0.66874317845170506"/>
        </c:manualLayout>
      </c:layout>
      <c:pieChart>
        <c:varyColors val="1"/>
        <c:ser>
          <c:idx val="0"/>
          <c:order val="0"/>
          <c:tx>
            <c:strRef>
              <c:f>Hoja1!$A$1</c:f>
              <c:strCache>
                <c:ptCount val="1"/>
                <c:pt idx="0">
                  <c:v>¿Qué modo de transporte utiliza con frecuencia?</c:v>
                </c:pt>
              </c:strCache>
            </c:strRef>
          </c:tx>
          <c:spPr>
            <a:effectLst/>
            <a:scene3d>
              <a:camera prst="orthographicFront"/>
              <a:lightRig rig="threePt" dir="t"/>
            </a:scene3d>
            <a:sp3d>
              <a:bevelT/>
            </a:sp3d>
          </c:spPr>
          <c:explosion val="25"/>
          <c:dLbls>
            <c:spPr>
              <a:ln cmpd="dbl"/>
            </c:spPr>
            <c:txPr>
              <a:bodyPr/>
              <a:lstStyle/>
              <a:p>
                <a:pPr>
                  <a:defRPr lang="es-CO"/>
                </a:pPr>
                <a:endParaRPr lang="es-ES"/>
              </a:p>
            </c:txPr>
            <c:showPercent val="1"/>
            <c:showLeaderLines val="1"/>
          </c:dLbls>
          <c:cat>
            <c:strRef>
              <c:f>Hoja1!$A$2:$A$6</c:f>
              <c:strCache>
                <c:ptCount val="5"/>
                <c:pt idx="0">
                  <c:v>Autobús</c:v>
                </c:pt>
                <c:pt idx="1">
                  <c:v>Tren</c:v>
                </c:pt>
                <c:pt idx="2">
                  <c:v>Automóvil Particular</c:v>
                </c:pt>
                <c:pt idx="3">
                  <c:v>Taxi</c:v>
                </c:pt>
                <c:pt idx="4">
                  <c:v>Metro</c:v>
                </c:pt>
              </c:strCache>
            </c:strRef>
          </c:cat>
          <c:val>
            <c:numRef>
              <c:f>Hoja1!$B$2:$B$6</c:f>
              <c:numCache>
                <c:formatCode>General</c:formatCode>
                <c:ptCount val="5"/>
                <c:pt idx="0">
                  <c:v>31</c:v>
                </c:pt>
                <c:pt idx="1">
                  <c:v>17</c:v>
                </c:pt>
                <c:pt idx="2">
                  <c:v>8</c:v>
                </c:pt>
                <c:pt idx="3">
                  <c:v>16</c:v>
                </c:pt>
                <c:pt idx="4">
                  <c:v>28</c:v>
                </c:pt>
              </c:numCache>
            </c:numRef>
          </c:val>
        </c:ser>
        <c:firstSliceAng val="0"/>
      </c:pieChart>
    </c:plotArea>
    <c:legend>
      <c:legendPos val="r"/>
      <c:layout>
        <c:manualLayout>
          <c:xMode val="edge"/>
          <c:yMode val="edge"/>
          <c:x val="0.64642133904991217"/>
          <c:y val="0.23815523017628343"/>
          <c:w val="0.20966432430919121"/>
          <c:h val="0.7506509140793417"/>
        </c:manualLayout>
      </c:layout>
      <c:txPr>
        <a:bodyPr/>
        <a:lstStyle/>
        <a:p>
          <a:pPr>
            <a:defRPr lang="es-CO" sz="800" b="1"/>
          </a:pPr>
          <a:endParaRPr lang="es-ES"/>
        </a:p>
      </c:txPr>
    </c:legend>
    <c:plotVisOnly val="1"/>
    <c:dispBlanksAs val="zero"/>
  </c:chart>
  <c:spPr>
    <a:ln>
      <a:solidFill>
        <a:sysClr val="windowText" lastClr="000000"/>
      </a:solidFill>
    </a:ln>
  </c:spPr>
  <c:externalData r:id="rId2"/>
</c:chartSpace>
</file>

<file path=ppt/charts/chart10.xml><?xml version="1.0" encoding="utf-8"?>
<c:chartSpace xmlns:c="http://schemas.openxmlformats.org/drawingml/2006/chart" xmlns:a="http://schemas.openxmlformats.org/drawingml/2006/main" xmlns:r="http://schemas.openxmlformats.org/officeDocument/2006/relationships">
  <c:lang val="es-ES"/>
  <c:chart>
    <c:title>
      <c:tx>
        <c:rich>
          <a:bodyPr/>
          <a:lstStyle/>
          <a:p>
            <a:pPr>
              <a:defRPr lang="es-CO" sz="1000">
                <a:solidFill>
                  <a:schemeClr val="bg1">
                    <a:lumMod val="50000"/>
                  </a:schemeClr>
                </a:solidFill>
                <a:latin typeface="Segoe UI" pitchFamily="34" charset="0"/>
                <a:cs typeface="Segoe UI" pitchFamily="34" charset="0"/>
              </a:defRPr>
            </a:pPr>
            <a:r>
              <a:rPr lang="en-US" sz="1000"/>
              <a:t>% VARIACIÓN GASTOS</a:t>
            </a:r>
          </a:p>
        </c:rich>
      </c:tx>
      <c:layout>
        <c:manualLayout>
          <c:xMode val="edge"/>
          <c:yMode val="edge"/>
          <c:x val="0.27136092417513552"/>
          <c:y val="6.2523401388985711E-2"/>
        </c:manualLayout>
      </c:layout>
    </c:title>
    <c:plotArea>
      <c:layout>
        <c:manualLayout>
          <c:layoutTarget val="inner"/>
          <c:xMode val="edge"/>
          <c:yMode val="edge"/>
          <c:x val="0.19319873943092791"/>
          <c:y val="0.18243791819479829"/>
          <c:w val="0.59940377525339072"/>
          <c:h val="0.59543473594818819"/>
        </c:manualLayout>
      </c:layout>
      <c:barChart>
        <c:barDir val="col"/>
        <c:grouping val="clustered"/>
        <c:ser>
          <c:idx val="0"/>
          <c:order val="0"/>
          <c:tx>
            <c:strRef>
              <c:f>Calculos!$E$37</c:f>
              <c:strCache>
                <c:ptCount val="1"/>
                <c:pt idx="0">
                  <c:v>variación gastos</c:v>
                </c:pt>
              </c:strCache>
            </c:strRef>
          </c:tx>
          <c:spPr>
            <a:solidFill>
              <a:schemeClr val="bg2">
                <a:lumMod val="25000"/>
              </a:schemeClr>
            </a:solidFill>
            <a:ln>
              <a:solidFill>
                <a:schemeClr val="bg2">
                  <a:lumMod val="50000"/>
                </a:schemeClr>
              </a:solidFill>
            </a:ln>
          </c:spPr>
          <c:cat>
            <c:numRef>
              <c:f>Calculos!$G$4:$K$4</c:f>
              <c:numCache>
                <c:formatCode>General</c:formatCode>
                <c:ptCount val="5"/>
                <c:pt idx="0">
                  <c:v>2018</c:v>
                </c:pt>
                <c:pt idx="1">
                  <c:v>2019</c:v>
                </c:pt>
                <c:pt idx="2">
                  <c:v>2020</c:v>
                </c:pt>
                <c:pt idx="3">
                  <c:v>2021</c:v>
                </c:pt>
                <c:pt idx="4">
                  <c:v>2022</c:v>
                </c:pt>
              </c:numCache>
            </c:numRef>
          </c:cat>
          <c:val>
            <c:numRef>
              <c:f>Calculos!$G$37:$K$37</c:f>
              <c:numCache>
                <c:formatCode>0.00%</c:formatCode>
                <c:ptCount val="5"/>
                <c:pt idx="1">
                  <c:v>3.417537236048962E-2</c:v>
                </c:pt>
                <c:pt idx="2">
                  <c:v>3.4312870983801202E-2</c:v>
                </c:pt>
                <c:pt idx="3">
                  <c:v>3.4446921938499742E-2</c:v>
                </c:pt>
                <c:pt idx="4">
                  <c:v>3.4580338714266246E-2</c:v>
                </c:pt>
              </c:numCache>
            </c:numRef>
          </c:val>
        </c:ser>
        <c:gapWidth val="55"/>
        <c:axId val="135567616"/>
        <c:axId val="135910912"/>
      </c:barChart>
      <c:catAx>
        <c:axId val="135567616"/>
        <c:scaling>
          <c:orientation val="minMax"/>
        </c:scaling>
        <c:axPos val="b"/>
        <c:numFmt formatCode="General" sourceLinked="1"/>
        <c:tickLblPos val="low"/>
        <c:spPr>
          <a:ln>
            <a:solidFill>
              <a:schemeClr val="bg2">
                <a:lumMod val="50000"/>
              </a:schemeClr>
            </a:solidFill>
          </a:ln>
        </c:spPr>
        <c:txPr>
          <a:bodyPr/>
          <a:lstStyle/>
          <a:p>
            <a:pPr>
              <a:defRPr lang="es-CO" sz="800">
                <a:solidFill>
                  <a:schemeClr val="bg1">
                    <a:lumMod val="50000"/>
                  </a:schemeClr>
                </a:solidFill>
                <a:latin typeface="Segoe UI" pitchFamily="34" charset="0"/>
                <a:cs typeface="Segoe UI" pitchFamily="34" charset="0"/>
              </a:defRPr>
            </a:pPr>
            <a:endParaRPr lang="es-ES"/>
          </a:p>
        </c:txPr>
        <c:crossAx val="135910912"/>
        <c:crosses val="autoZero"/>
        <c:auto val="1"/>
        <c:lblAlgn val="ctr"/>
        <c:lblOffset val="100"/>
      </c:catAx>
      <c:valAx>
        <c:axId val="135910912"/>
        <c:scaling>
          <c:orientation val="minMax"/>
        </c:scaling>
        <c:axPos val="l"/>
        <c:majorGridlines>
          <c:spPr>
            <a:ln>
              <a:solidFill>
                <a:schemeClr val="bg1">
                  <a:lumMod val="85000"/>
                </a:schemeClr>
              </a:solidFill>
            </a:ln>
          </c:spPr>
        </c:majorGridlines>
        <c:numFmt formatCode="0%" sourceLinked="0"/>
        <c:majorTickMark val="none"/>
        <c:tickLblPos val="low"/>
        <c:spPr>
          <a:ln>
            <a:solidFill>
              <a:schemeClr val="bg1">
                <a:lumMod val="75000"/>
              </a:schemeClr>
            </a:solidFill>
          </a:ln>
        </c:spPr>
        <c:txPr>
          <a:bodyPr/>
          <a:lstStyle/>
          <a:p>
            <a:pPr>
              <a:defRPr lang="es-CO" sz="800">
                <a:solidFill>
                  <a:schemeClr val="bg1">
                    <a:lumMod val="50000"/>
                  </a:schemeClr>
                </a:solidFill>
                <a:latin typeface="Segoe UI" pitchFamily="34" charset="0"/>
                <a:cs typeface="Segoe UI" pitchFamily="34" charset="0"/>
              </a:defRPr>
            </a:pPr>
            <a:endParaRPr lang="es-ES"/>
          </a:p>
        </c:txPr>
        <c:crossAx val="135567616"/>
        <c:crosses val="autoZero"/>
        <c:crossBetween val="between"/>
      </c:valAx>
      <c:spPr>
        <a:noFill/>
        <a:ln>
          <a:solidFill>
            <a:schemeClr val="bg1">
              <a:lumMod val="75000"/>
            </a:schemeClr>
          </a:solidFill>
        </a:ln>
      </c:spPr>
    </c:plotArea>
    <c:plotVisOnly val="1"/>
    <c:dispBlanksAs val="gap"/>
  </c:chart>
  <c:spPr>
    <a:noFill/>
    <a:ln>
      <a:noFill/>
    </a:ln>
  </c:sp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lang val="es-ES"/>
  <c:chart>
    <c:plotArea>
      <c:layout>
        <c:manualLayout>
          <c:layoutTarget val="inner"/>
          <c:xMode val="edge"/>
          <c:yMode val="edge"/>
          <c:x val="0.14029457636899589"/>
          <c:y val="0.11345441819772338"/>
          <c:w val="0.65593234192335326"/>
          <c:h val="0.73599860017498786"/>
        </c:manualLayout>
      </c:layout>
      <c:barChart>
        <c:barDir val="col"/>
        <c:grouping val="clustered"/>
        <c:ser>
          <c:idx val="0"/>
          <c:order val="0"/>
          <c:tx>
            <c:strRef>
              <c:f>'4'!$D$25</c:f>
              <c:strCache>
                <c:ptCount val="1"/>
                <c:pt idx="0">
                  <c:v>TOTAL VENTAS</c:v>
                </c:pt>
              </c:strCache>
            </c:strRef>
          </c:tx>
          <c:spPr>
            <a:solidFill>
              <a:schemeClr val="accent3">
                <a:lumMod val="75000"/>
              </a:schemeClr>
            </a:solidFill>
            <a:ln>
              <a:solidFill>
                <a:schemeClr val="accent3">
                  <a:lumMod val="50000"/>
                </a:schemeClr>
              </a:solidFill>
            </a:ln>
          </c:spPr>
          <c:cat>
            <c:numRef>
              <c:f>'4'!$J$9:$N$9</c:f>
              <c:numCache>
                <c:formatCode>General</c:formatCode>
                <c:ptCount val="5"/>
                <c:pt idx="0">
                  <c:v>2018</c:v>
                </c:pt>
                <c:pt idx="1">
                  <c:v>2019</c:v>
                </c:pt>
                <c:pt idx="2">
                  <c:v>2020</c:v>
                </c:pt>
                <c:pt idx="3">
                  <c:v>2021</c:v>
                </c:pt>
                <c:pt idx="4">
                  <c:v>2022</c:v>
                </c:pt>
              </c:numCache>
            </c:numRef>
          </c:cat>
          <c:val>
            <c:numRef>
              <c:f>'4'!$J$25:$N$25</c:f>
              <c:numCache>
                <c:formatCode>#,##0_ ;[Red]\-#,##0\ </c:formatCode>
                <c:ptCount val="5"/>
                <c:pt idx="0">
                  <c:v>3000000000</c:v>
                </c:pt>
                <c:pt idx="1">
                  <c:v>3132000000</c:v>
                </c:pt>
                <c:pt idx="2">
                  <c:v>3269808000</c:v>
                </c:pt>
                <c:pt idx="3">
                  <c:v>3413679552</c:v>
                </c:pt>
                <c:pt idx="4">
                  <c:v>3563881452.2880001</c:v>
                </c:pt>
              </c:numCache>
            </c:numRef>
          </c:val>
        </c:ser>
        <c:ser>
          <c:idx val="1"/>
          <c:order val="1"/>
          <c:tx>
            <c:strRef>
              <c:f>'4'!$D$27</c:f>
              <c:strCache>
                <c:ptCount val="1"/>
                <c:pt idx="0">
                  <c:v>MARGEN BRUTO</c:v>
                </c:pt>
              </c:strCache>
            </c:strRef>
          </c:tx>
          <c:spPr>
            <a:ln>
              <a:solidFill>
                <a:schemeClr val="accent2">
                  <a:lumMod val="50000"/>
                </a:schemeClr>
              </a:solidFill>
            </a:ln>
          </c:spPr>
          <c:cat>
            <c:numRef>
              <c:f>'4'!$J$9:$N$9</c:f>
              <c:numCache>
                <c:formatCode>General</c:formatCode>
                <c:ptCount val="5"/>
                <c:pt idx="0">
                  <c:v>2018</c:v>
                </c:pt>
                <c:pt idx="1">
                  <c:v>2019</c:v>
                </c:pt>
                <c:pt idx="2">
                  <c:v>2020</c:v>
                </c:pt>
                <c:pt idx="3">
                  <c:v>2021</c:v>
                </c:pt>
                <c:pt idx="4">
                  <c:v>2022</c:v>
                </c:pt>
              </c:numCache>
            </c:numRef>
          </c:cat>
          <c:val>
            <c:numRef>
              <c:f>'4'!$J$27:$N$27</c:f>
              <c:numCache>
                <c:formatCode>#,##0_ ;[Red]\-#,##0\ </c:formatCode>
                <c:ptCount val="5"/>
                <c:pt idx="0">
                  <c:v>3000000000</c:v>
                </c:pt>
                <c:pt idx="1">
                  <c:v>3132000000</c:v>
                </c:pt>
                <c:pt idx="2">
                  <c:v>3269808000</c:v>
                </c:pt>
                <c:pt idx="3">
                  <c:v>3413679552</c:v>
                </c:pt>
                <c:pt idx="4">
                  <c:v>3563881452.2880001</c:v>
                </c:pt>
              </c:numCache>
            </c:numRef>
          </c:val>
        </c:ser>
        <c:ser>
          <c:idx val="2"/>
          <c:order val="2"/>
          <c:tx>
            <c:strRef>
              <c:f>'4'!$D$30</c:f>
              <c:strCache>
                <c:ptCount val="1"/>
                <c:pt idx="0">
                  <c:v>COSTE de VENTAS</c:v>
                </c:pt>
              </c:strCache>
            </c:strRef>
          </c:tx>
          <c:spPr>
            <a:solidFill>
              <a:schemeClr val="bg1">
                <a:lumMod val="65000"/>
              </a:schemeClr>
            </a:solidFill>
            <a:ln>
              <a:solidFill>
                <a:schemeClr val="tx1">
                  <a:lumMod val="50000"/>
                  <a:lumOff val="50000"/>
                </a:schemeClr>
              </a:solidFill>
            </a:ln>
          </c:spPr>
          <c:cat>
            <c:numRef>
              <c:f>'4'!$J$9:$N$9</c:f>
              <c:numCache>
                <c:formatCode>General</c:formatCode>
                <c:ptCount val="5"/>
                <c:pt idx="0">
                  <c:v>2018</c:v>
                </c:pt>
                <c:pt idx="1">
                  <c:v>2019</c:v>
                </c:pt>
                <c:pt idx="2">
                  <c:v>2020</c:v>
                </c:pt>
                <c:pt idx="3">
                  <c:v>2021</c:v>
                </c:pt>
                <c:pt idx="4">
                  <c:v>2022</c:v>
                </c:pt>
              </c:numCache>
            </c:numRef>
          </c:cat>
          <c:val>
            <c:numRef>
              <c:f>'4'!$J$30:$N$30</c:f>
              <c:numCache>
                <c:formatCode>#,##0_ ;[Red]\-#,##0\ </c:formatCode>
                <c:ptCount val="5"/>
                <c:pt idx="0">
                  <c:v>0</c:v>
                </c:pt>
                <c:pt idx="1">
                  <c:v>0</c:v>
                </c:pt>
                <c:pt idx="2">
                  <c:v>0</c:v>
                </c:pt>
                <c:pt idx="3">
                  <c:v>0</c:v>
                </c:pt>
                <c:pt idx="4">
                  <c:v>0</c:v>
                </c:pt>
              </c:numCache>
            </c:numRef>
          </c:val>
        </c:ser>
        <c:gapWidth val="75"/>
        <c:overlap val="14"/>
        <c:axId val="172948480"/>
        <c:axId val="172987136"/>
      </c:barChart>
      <c:catAx>
        <c:axId val="172948480"/>
        <c:scaling>
          <c:orientation val="minMax"/>
        </c:scaling>
        <c:axPos val="b"/>
        <c:minorGridlines>
          <c:spPr>
            <a:ln>
              <a:solidFill>
                <a:schemeClr val="bg1">
                  <a:lumMod val="85000"/>
                </a:schemeClr>
              </a:solidFill>
            </a:ln>
          </c:spPr>
        </c:minorGridlines>
        <c:numFmt formatCode="General" sourceLinked="1"/>
        <c:tickLblPos val="low"/>
        <c:spPr>
          <a:ln>
            <a:solidFill>
              <a:schemeClr val="bg2">
                <a:lumMod val="50000"/>
              </a:schemeClr>
            </a:solidFill>
          </a:ln>
        </c:spPr>
        <c:txPr>
          <a:bodyPr/>
          <a:lstStyle/>
          <a:p>
            <a:pPr>
              <a:defRPr lang="es-CO" sz="800">
                <a:solidFill>
                  <a:schemeClr val="bg1">
                    <a:lumMod val="50000"/>
                  </a:schemeClr>
                </a:solidFill>
                <a:latin typeface="Segoe UI" pitchFamily="34" charset="0"/>
                <a:cs typeface="Segoe UI" pitchFamily="34" charset="0"/>
              </a:defRPr>
            </a:pPr>
            <a:endParaRPr lang="es-ES"/>
          </a:p>
        </c:txPr>
        <c:crossAx val="172987136"/>
        <c:crosses val="autoZero"/>
        <c:auto val="1"/>
        <c:lblAlgn val="ctr"/>
        <c:lblOffset val="100"/>
      </c:catAx>
      <c:valAx>
        <c:axId val="172987136"/>
        <c:scaling>
          <c:orientation val="minMax"/>
        </c:scaling>
        <c:axPos val="l"/>
        <c:majorGridlines>
          <c:spPr>
            <a:ln>
              <a:solidFill>
                <a:schemeClr val="bg1">
                  <a:lumMod val="85000"/>
                </a:schemeClr>
              </a:solidFill>
            </a:ln>
          </c:spPr>
        </c:majorGridlines>
        <c:numFmt formatCode="#,##0_ ;[Red]\-#,##0\ " sourceLinked="0"/>
        <c:tickLblPos val="nextTo"/>
        <c:spPr>
          <a:noFill/>
          <a:ln>
            <a:solidFill>
              <a:schemeClr val="bg1">
                <a:lumMod val="75000"/>
              </a:schemeClr>
            </a:solidFill>
          </a:ln>
        </c:spPr>
        <c:txPr>
          <a:bodyPr/>
          <a:lstStyle/>
          <a:p>
            <a:pPr>
              <a:defRPr lang="es-CO" sz="800">
                <a:solidFill>
                  <a:schemeClr val="bg1">
                    <a:lumMod val="50000"/>
                  </a:schemeClr>
                </a:solidFill>
                <a:latin typeface="Segoe UI" pitchFamily="34" charset="0"/>
                <a:cs typeface="Segoe UI" pitchFamily="34" charset="0"/>
              </a:defRPr>
            </a:pPr>
            <a:endParaRPr lang="es-ES"/>
          </a:p>
        </c:txPr>
        <c:crossAx val="172948480"/>
        <c:crosses val="autoZero"/>
        <c:crossBetween val="between"/>
        <c:dispUnits>
          <c:builtInUnit val="thousands"/>
          <c:dispUnitsLbl>
            <c:layout/>
            <c:txPr>
              <a:bodyPr/>
              <a:lstStyle/>
              <a:p>
                <a:pPr>
                  <a:defRPr lang="es-CO" sz="900" b="0">
                    <a:solidFill>
                      <a:schemeClr val="bg1">
                        <a:lumMod val="50000"/>
                      </a:schemeClr>
                    </a:solidFill>
                    <a:latin typeface="Segoe UI" pitchFamily="34" charset="0"/>
                    <a:cs typeface="Segoe UI" pitchFamily="34" charset="0"/>
                  </a:defRPr>
                </a:pPr>
                <a:endParaRPr lang="es-ES"/>
              </a:p>
            </c:txPr>
          </c:dispUnitsLbl>
        </c:dispUnits>
      </c:valAx>
      <c:spPr>
        <a:solidFill>
          <a:srgbClr val="FFFF99"/>
        </a:solidFill>
        <a:ln>
          <a:solidFill>
            <a:schemeClr val="bg1">
              <a:lumMod val="75000"/>
            </a:schemeClr>
          </a:solidFill>
        </a:ln>
      </c:spPr>
    </c:plotArea>
    <c:legend>
      <c:legendPos val="r"/>
      <c:layout>
        <c:manualLayout>
          <c:xMode val="edge"/>
          <c:yMode val="edge"/>
          <c:x val="0.81527446855660002"/>
          <c:y val="0.12289903762029747"/>
          <c:w val="0.15463656384173191"/>
          <c:h val="0.21941837270341458"/>
        </c:manualLayout>
      </c:layout>
      <c:txPr>
        <a:bodyPr/>
        <a:lstStyle/>
        <a:p>
          <a:pPr>
            <a:defRPr lang="es-CO" sz="700">
              <a:solidFill>
                <a:schemeClr val="bg1">
                  <a:lumMod val="50000"/>
                </a:schemeClr>
              </a:solidFill>
              <a:latin typeface="Segoe UI" pitchFamily="34" charset="0"/>
              <a:cs typeface="Segoe UI" pitchFamily="34" charset="0"/>
            </a:defRPr>
          </a:pPr>
          <a:endParaRPr lang="es-ES"/>
        </a:p>
      </c:txPr>
    </c:legend>
    <c:plotVisOnly val="1"/>
    <c:dispBlanksAs val="gap"/>
  </c:chart>
  <c:spPr>
    <a:noFill/>
    <a:ln>
      <a:noFill/>
    </a:ln>
  </c:sp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lang val="es-ES"/>
  <c:chart>
    <c:title>
      <c:tx>
        <c:rich>
          <a:bodyPr/>
          <a:lstStyle/>
          <a:p>
            <a:pPr>
              <a:defRPr lang="es-CO" sz="1000">
                <a:solidFill>
                  <a:schemeClr val="bg1">
                    <a:lumMod val="50000"/>
                  </a:schemeClr>
                </a:solidFill>
                <a:latin typeface="Segoe UI" pitchFamily="34" charset="0"/>
                <a:cs typeface="Segoe UI" pitchFamily="34" charset="0"/>
              </a:defRPr>
            </a:pPr>
            <a:r>
              <a:rPr lang="en-US" sz="1000"/>
              <a:t>% VARIACIÓN VENTAS</a:t>
            </a:r>
          </a:p>
        </c:rich>
      </c:tx>
      <c:layout>
        <c:manualLayout>
          <c:xMode val="edge"/>
          <c:yMode val="edge"/>
          <c:x val="0.33595146627433237"/>
          <c:y val="3.8924581329988217E-2"/>
        </c:manualLayout>
      </c:layout>
    </c:title>
    <c:plotArea>
      <c:layout>
        <c:manualLayout>
          <c:layoutTarget val="inner"/>
          <c:xMode val="edge"/>
          <c:yMode val="edge"/>
          <c:x val="0.21626679018064143"/>
          <c:y val="0.18833763036257781"/>
          <c:w val="0.69900407777747564"/>
          <c:h val="0.62904094952732681"/>
        </c:manualLayout>
      </c:layout>
      <c:barChart>
        <c:barDir val="col"/>
        <c:grouping val="clustered"/>
        <c:ser>
          <c:idx val="0"/>
          <c:order val="0"/>
          <c:tx>
            <c:strRef>
              <c:f>Calculos!$E$35</c:f>
              <c:strCache>
                <c:ptCount val="1"/>
                <c:pt idx="0">
                  <c:v>VARIACIÓN VENTAS</c:v>
                </c:pt>
              </c:strCache>
            </c:strRef>
          </c:tx>
          <c:spPr>
            <a:solidFill>
              <a:schemeClr val="bg2">
                <a:lumMod val="75000"/>
              </a:schemeClr>
            </a:solidFill>
            <a:ln>
              <a:solidFill>
                <a:srgbClr val="9BBB59">
                  <a:lumMod val="50000"/>
                </a:srgbClr>
              </a:solidFill>
            </a:ln>
          </c:spPr>
          <c:cat>
            <c:numRef>
              <c:f>Calculos!$G$4:$K$4</c:f>
              <c:numCache>
                <c:formatCode>General</c:formatCode>
                <c:ptCount val="5"/>
                <c:pt idx="0">
                  <c:v>2018</c:v>
                </c:pt>
                <c:pt idx="1">
                  <c:v>2019</c:v>
                </c:pt>
                <c:pt idx="2">
                  <c:v>2020</c:v>
                </c:pt>
                <c:pt idx="3">
                  <c:v>2021</c:v>
                </c:pt>
                <c:pt idx="4">
                  <c:v>2022</c:v>
                </c:pt>
              </c:numCache>
            </c:numRef>
          </c:cat>
          <c:val>
            <c:numRef>
              <c:f>Calculos!$G$35:$K$35</c:f>
              <c:numCache>
                <c:formatCode>0.00%</c:formatCode>
                <c:ptCount val="5"/>
                <c:pt idx="1">
                  <c:v>4.4000000000000039E-2</c:v>
                </c:pt>
                <c:pt idx="2">
                  <c:v>4.4000000000000039E-2</c:v>
                </c:pt>
                <c:pt idx="3">
                  <c:v>4.4000000000000039E-2</c:v>
                </c:pt>
                <c:pt idx="4">
                  <c:v>4.4000000000000039E-2</c:v>
                </c:pt>
              </c:numCache>
            </c:numRef>
          </c:val>
        </c:ser>
        <c:gapWidth val="56"/>
        <c:axId val="175174016"/>
        <c:axId val="175175936"/>
      </c:barChart>
      <c:catAx>
        <c:axId val="175174016"/>
        <c:scaling>
          <c:orientation val="minMax"/>
        </c:scaling>
        <c:axPos val="b"/>
        <c:numFmt formatCode="General" sourceLinked="1"/>
        <c:tickLblPos val="low"/>
        <c:spPr>
          <a:ln>
            <a:solidFill>
              <a:schemeClr val="bg2">
                <a:lumMod val="50000"/>
              </a:schemeClr>
            </a:solidFill>
          </a:ln>
        </c:spPr>
        <c:txPr>
          <a:bodyPr/>
          <a:lstStyle/>
          <a:p>
            <a:pPr>
              <a:defRPr lang="es-CO">
                <a:solidFill>
                  <a:schemeClr val="bg1">
                    <a:lumMod val="50000"/>
                  </a:schemeClr>
                </a:solidFill>
              </a:defRPr>
            </a:pPr>
            <a:endParaRPr lang="es-ES"/>
          </a:p>
        </c:txPr>
        <c:crossAx val="175175936"/>
        <c:crosses val="autoZero"/>
        <c:auto val="1"/>
        <c:lblAlgn val="ctr"/>
        <c:lblOffset val="100"/>
      </c:catAx>
      <c:valAx>
        <c:axId val="175175936"/>
        <c:scaling>
          <c:orientation val="minMax"/>
        </c:scaling>
        <c:axPos val="l"/>
        <c:majorGridlines>
          <c:spPr>
            <a:ln>
              <a:solidFill>
                <a:schemeClr val="bg1">
                  <a:lumMod val="85000"/>
                </a:schemeClr>
              </a:solidFill>
            </a:ln>
          </c:spPr>
        </c:majorGridlines>
        <c:numFmt formatCode="0%" sourceLinked="0"/>
        <c:majorTickMark val="none"/>
        <c:tickLblPos val="low"/>
        <c:spPr>
          <a:ln>
            <a:solidFill>
              <a:schemeClr val="bg1">
                <a:lumMod val="75000"/>
              </a:schemeClr>
            </a:solidFill>
          </a:ln>
        </c:spPr>
        <c:txPr>
          <a:bodyPr/>
          <a:lstStyle/>
          <a:p>
            <a:pPr>
              <a:defRPr lang="es-CO" sz="800">
                <a:solidFill>
                  <a:schemeClr val="bg1">
                    <a:lumMod val="50000"/>
                  </a:schemeClr>
                </a:solidFill>
                <a:latin typeface="Segoe UI" pitchFamily="34" charset="0"/>
                <a:cs typeface="Segoe UI" pitchFamily="34" charset="0"/>
              </a:defRPr>
            </a:pPr>
            <a:endParaRPr lang="es-ES"/>
          </a:p>
        </c:txPr>
        <c:crossAx val="175174016"/>
        <c:crosses val="autoZero"/>
        <c:crossBetween val="between"/>
      </c:valAx>
      <c:spPr>
        <a:noFill/>
        <a:ln>
          <a:solidFill>
            <a:schemeClr val="bg1">
              <a:lumMod val="75000"/>
            </a:schemeClr>
          </a:solidFill>
        </a:ln>
      </c:spPr>
    </c:plotArea>
    <c:plotVisOnly val="1"/>
    <c:dispBlanksAs val="gap"/>
  </c:chart>
  <c:spPr>
    <a:noFill/>
    <a:ln>
      <a:noFill/>
    </a:ln>
  </c:sp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es-ES"/>
  <c:chart>
    <c:autoTitleDeleted val="1"/>
    <c:plotArea>
      <c:layout>
        <c:manualLayout>
          <c:layoutTarget val="inner"/>
          <c:xMode val="edge"/>
          <c:yMode val="edge"/>
          <c:x val="0.12206971128608972"/>
          <c:y val="7.7327934644375734E-2"/>
          <c:w val="0.85111811023622053"/>
          <c:h val="0.79628217989842043"/>
        </c:manualLayout>
      </c:layout>
      <c:barChart>
        <c:barDir val="col"/>
        <c:grouping val="clustered"/>
        <c:ser>
          <c:idx val="0"/>
          <c:order val="0"/>
          <c:spPr>
            <a:solidFill>
              <a:schemeClr val="accent6">
                <a:lumMod val="75000"/>
              </a:schemeClr>
            </a:solidFill>
          </c:spPr>
          <c:dLbls>
            <c:numFmt formatCode="#,##0_ ;[Red]\-#,##0\ " sourceLinked="0"/>
            <c:spPr>
              <a:noFill/>
              <a:ln>
                <a:noFill/>
              </a:ln>
              <a:effectLst/>
            </c:spPr>
            <c:txPr>
              <a:bodyPr/>
              <a:lstStyle/>
              <a:p>
                <a:pPr>
                  <a:defRPr lang="es-CO" sz="800">
                    <a:solidFill>
                      <a:srgbClr val="C00000"/>
                    </a:solidFill>
                  </a:defRPr>
                </a:pPr>
                <a:endParaRPr lang="es-ES"/>
              </a:p>
            </c:txPr>
            <c:showVal val="1"/>
            <c:extLst>
              <c:ext xmlns:c15="http://schemas.microsoft.com/office/drawing/2012/chart" uri="{CE6537A1-D6FC-4f65-9D91-7224C49458BB}">
                <c15:showLeaderLines val="0"/>
              </c:ext>
            </c:extLst>
          </c:dLbls>
          <c:trendline>
            <c:spPr>
              <a:ln w="15875">
                <a:solidFill>
                  <a:srgbClr val="C00000"/>
                </a:solidFill>
              </a:ln>
              <a:effectLst>
                <a:outerShdw blurRad="50800" dist="38100" dir="5400000" algn="t" rotWithShape="0">
                  <a:prstClr val="black">
                    <a:alpha val="40000"/>
                  </a:prstClr>
                </a:outerShdw>
              </a:effectLst>
            </c:spPr>
            <c:trendlineType val="linear"/>
          </c:trendline>
          <c:cat>
            <c:numRef>
              <c:f>'P&amp;G'!$G$4:$K$4</c:f>
              <c:numCache>
                <c:formatCode>General</c:formatCode>
                <c:ptCount val="5"/>
                <c:pt idx="0">
                  <c:v>2018</c:v>
                </c:pt>
                <c:pt idx="1">
                  <c:v>2019</c:v>
                </c:pt>
                <c:pt idx="2">
                  <c:v>2020</c:v>
                </c:pt>
                <c:pt idx="3">
                  <c:v>2021</c:v>
                </c:pt>
                <c:pt idx="4">
                  <c:v>2022</c:v>
                </c:pt>
              </c:numCache>
            </c:numRef>
          </c:cat>
          <c:val>
            <c:numRef>
              <c:f>'P&amp;G'!$G$22:$K$22</c:f>
              <c:numCache>
                <c:formatCode>#,##0_ ;[Red]\-#,##0\ </c:formatCode>
                <c:ptCount val="5"/>
                <c:pt idx="0">
                  <c:v>1704504429.8699999</c:v>
                </c:pt>
                <c:pt idx="1">
                  <c:v>1784926534.5</c:v>
                </c:pt>
                <c:pt idx="2">
                  <c:v>1868961340.8000002</c:v>
                </c:pt>
                <c:pt idx="3">
                  <c:v>1956768854.5151997</c:v>
                </c:pt>
                <c:pt idx="4">
                  <c:v>2048551363.1282687</c:v>
                </c:pt>
              </c:numCache>
            </c:numRef>
          </c:val>
        </c:ser>
        <c:gapWidth val="91"/>
        <c:axId val="138824704"/>
        <c:axId val="146399232"/>
      </c:barChart>
      <c:catAx>
        <c:axId val="138824704"/>
        <c:scaling>
          <c:orientation val="minMax"/>
        </c:scaling>
        <c:axPos val="b"/>
        <c:numFmt formatCode="General" sourceLinked="0"/>
        <c:tickLblPos val="low"/>
        <c:spPr>
          <a:ln w="15875">
            <a:solidFill>
              <a:srgbClr val="C00000"/>
            </a:solidFill>
          </a:ln>
        </c:spPr>
        <c:txPr>
          <a:bodyPr/>
          <a:lstStyle/>
          <a:p>
            <a:pPr>
              <a:defRPr lang="es-CO" sz="800" b="0">
                <a:solidFill>
                  <a:schemeClr val="bg1">
                    <a:lumMod val="50000"/>
                  </a:schemeClr>
                </a:solidFill>
              </a:defRPr>
            </a:pPr>
            <a:endParaRPr lang="es-ES"/>
          </a:p>
        </c:txPr>
        <c:crossAx val="146399232"/>
        <c:crosses val="autoZero"/>
        <c:auto val="1"/>
        <c:lblAlgn val="ctr"/>
        <c:lblOffset val="100"/>
      </c:catAx>
      <c:valAx>
        <c:axId val="146399232"/>
        <c:scaling>
          <c:orientation val="minMax"/>
        </c:scaling>
        <c:axPos val="l"/>
        <c:majorGridlines>
          <c:spPr>
            <a:ln cmpd="sng">
              <a:solidFill>
                <a:schemeClr val="bg1">
                  <a:lumMod val="85000"/>
                </a:schemeClr>
              </a:solidFill>
              <a:prstDash val="solid"/>
            </a:ln>
          </c:spPr>
        </c:majorGridlines>
        <c:numFmt formatCode="#,##0" sourceLinked="0"/>
        <c:tickLblPos val="nextTo"/>
        <c:spPr>
          <a:ln>
            <a:solidFill>
              <a:schemeClr val="bg1">
                <a:lumMod val="85000"/>
              </a:schemeClr>
            </a:solidFill>
          </a:ln>
        </c:spPr>
        <c:txPr>
          <a:bodyPr/>
          <a:lstStyle/>
          <a:p>
            <a:pPr>
              <a:defRPr lang="es-CO" sz="800"/>
            </a:pPr>
            <a:endParaRPr lang="es-ES"/>
          </a:p>
        </c:txPr>
        <c:crossAx val="138824704"/>
        <c:crosses val="autoZero"/>
        <c:crossBetween val="between"/>
        <c:dispUnits>
          <c:builtInUnit val="thousands"/>
          <c:dispUnitsLbl>
            <c:layout/>
            <c:txPr>
              <a:bodyPr/>
              <a:lstStyle/>
              <a:p>
                <a:pPr>
                  <a:defRPr lang="es-CO" sz="800" b="0"/>
                </a:pPr>
                <a:endParaRPr lang="es-ES"/>
              </a:p>
            </c:txPr>
          </c:dispUnitsLbl>
        </c:dispUnits>
      </c:valAx>
      <c:spPr>
        <a:noFill/>
        <a:ln>
          <a:solidFill>
            <a:schemeClr val="bg1">
              <a:lumMod val="85000"/>
            </a:schemeClr>
          </a:solidFill>
        </a:ln>
      </c:spPr>
    </c:plotArea>
    <c:plotVisOnly val="1"/>
    <c:dispBlanksAs val="gap"/>
  </c:chart>
  <c:spPr>
    <a:noFill/>
    <a:ln>
      <a:noFill/>
    </a:ln>
  </c:spPr>
  <c:txPr>
    <a:bodyPr/>
    <a:lstStyle/>
    <a:p>
      <a:pPr>
        <a:defRPr>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defRPr>
      </a:pPr>
      <a:endParaRPr lang="es-ES"/>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lang val="es-ES"/>
  <c:chart>
    <c:title>
      <c:tx>
        <c:rich>
          <a:bodyPr/>
          <a:lstStyle/>
          <a:p>
            <a:pPr>
              <a:defRPr lang="es-CO" sz="1000">
                <a:solidFill>
                  <a:schemeClr val="bg1">
                    <a:lumMod val="50000"/>
                  </a:schemeClr>
                </a:solidFill>
                <a:latin typeface="Segoe UI" pitchFamily="34" charset="0"/>
                <a:cs typeface="Segoe UI" pitchFamily="34" charset="0"/>
              </a:defRPr>
            </a:pPr>
            <a:r>
              <a:rPr lang="en-US" sz="1000"/>
              <a:t>% VARIACIÓN RESULTADOS</a:t>
            </a:r>
          </a:p>
        </c:rich>
      </c:tx>
      <c:layout>
        <c:manualLayout>
          <c:xMode val="edge"/>
          <c:yMode val="edge"/>
          <c:x val="0.28705085120384183"/>
          <c:y val="5.2802196776692142E-3"/>
        </c:manualLayout>
      </c:layout>
    </c:title>
    <c:plotArea>
      <c:layout>
        <c:manualLayout>
          <c:layoutTarget val="inner"/>
          <c:xMode val="edge"/>
          <c:yMode val="edge"/>
          <c:x val="0.19164221493589897"/>
          <c:y val="0.18984599527798945"/>
          <c:w val="0.77226080782455464"/>
          <c:h val="0.62144416879396858"/>
        </c:manualLayout>
      </c:layout>
      <c:barChart>
        <c:barDir val="col"/>
        <c:grouping val="clustered"/>
        <c:ser>
          <c:idx val="0"/>
          <c:order val="0"/>
          <c:tx>
            <c:strRef>
              <c:f>Calculos!$E$41</c:f>
              <c:strCache>
                <c:ptCount val="1"/>
                <c:pt idx="0">
                  <c:v>variacion resultado</c:v>
                </c:pt>
              </c:strCache>
            </c:strRef>
          </c:tx>
          <c:spPr>
            <a:solidFill>
              <a:srgbClr val="C00000"/>
            </a:solidFill>
          </c:spPr>
          <c:cat>
            <c:numRef>
              <c:f>'P&amp;G'!$G$4:$K$4</c:f>
              <c:numCache>
                <c:formatCode>General</c:formatCode>
                <c:ptCount val="5"/>
                <c:pt idx="0">
                  <c:v>2018</c:v>
                </c:pt>
                <c:pt idx="1">
                  <c:v>2019</c:v>
                </c:pt>
                <c:pt idx="2">
                  <c:v>2020</c:v>
                </c:pt>
                <c:pt idx="3">
                  <c:v>2021</c:v>
                </c:pt>
                <c:pt idx="4">
                  <c:v>2022</c:v>
                </c:pt>
              </c:numCache>
            </c:numRef>
          </c:cat>
          <c:val>
            <c:numRef>
              <c:f>Calculos!$H$41:$K$41</c:f>
              <c:numCache>
                <c:formatCode>0.00%</c:formatCode>
                <c:ptCount val="4"/>
                <c:pt idx="0">
                  <c:v>4.7182103619486604E-2</c:v>
                </c:pt>
                <c:pt idx="1">
                  <c:v>4.7080260546151997E-2</c:v>
                </c:pt>
                <c:pt idx="2">
                  <c:v>4.6981985019344474E-2</c:v>
                </c:pt>
                <c:pt idx="3">
                  <c:v>4.690513567879151E-2</c:v>
                </c:pt>
              </c:numCache>
            </c:numRef>
          </c:val>
        </c:ser>
        <c:gapWidth val="100"/>
        <c:axId val="170603648"/>
        <c:axId val="172415616"/>
      </c:barChart>
      <c:catAx>
        <c:axId val="170603648"/>
        <c:scaling>
          <c:orientation val="minMax"/>
        </c:scaling>
        <c:axPos val="b"/>
        <c:numFmt formatCode="General" sourceLinked="1"/>
        <c:tickLblPos val="nextTo"/>
        <c:spPr>
          <a:ln>
            <a:solidFill>
              <a:schemeClr val="bg1">
                <a:lumMod val="75000"/>
              </a:schemeClr>
            </a:solidFill>
          </a:ln>
        </c:spPr>
        <c:txPr>
          <a:bodyPr/>
          <a:lstStyle/>
          <a:p>
            <a:pPr>
              <a:defRPr lang="es-CO" sz="800">
                <a:solidFill>
                  <a:schemeClr val="bg1">
                    <a:lumMod val="50000"/>
                  </a:schemeClr>
                </a:solidFill>
                <a:latin typeface="Segoe UI" pitchFamily="34" charset="0"/>
                <a:cs typeface="Segoe UI" pitchFamily="34" charset="0"/>
              </a:defRPr>
            </a:pPr>
            <a:endParaRPr lang="es-ES"/>
          </a:p>
        </c:txPr>
        <c:crossAx val="172415616"/>
        <c:crosses val="autoZero"/>
        <c:auto val="1"/>
        <c:lblAlgn val="ctr"/>
        <c:lblOffset val="100"/>
      </c:catAx>
      <c:valAx>
        <c:axId val="172415616"/>
        <c:scaling>
          <c:orientation val="minMax"/>
          <c:min val="0"/>
        </c:scaling>
        <c:axPos val="l"/>
        <c:majorGridlines>
          <c:spPr>
            <a:ln>
              <a:solidFill>
                <a:schemeClr val="bg1">
                  <a:lumMod val="85000"/>
                </a:schemeClr>
              </a:solidFill>
            </a:ln>
          </c:spPr>
        </c:majorGridlines>
        <c:numFmt formatCode="0%" sourceLinked="0"/>
        <c:majorTickMark val="none"/>
        <c:tickLblPos val="nextTo"/>
        <c:spPr>
          <a:ln>
            <a:solidFill>
              <a:schemeClr val="bg1">
                <a:lumMod val="85000"/>
              </a:schemeClr>
            </a:solidFill>
          </a:ln>
        </c:spPr>
        <c:txPr>
          <a:bodyPr/>
          <a:lstStyle/>
          <a:p>
            <a:pPr>
              <a:defRPr lang="es-CO" sz="800">
                <a:solidFill>
                  <a:schemeClr val="bg1">
                    <a:lumMod val="50000"/>
                  </a:schemeClr>
                </a:solidFill>
                <a:latin typeface="Segoe UI" pitchFamily="34" charset="0"/>
                <a:cs typeface="Segoe UI" pitchFamily="34" charset="0"/>
              </a:defRPr>
            </a:pPr>
            <a:endParaRPr lang="es-ES"/>
          </a:p>
        </c:txPr>
        <c:crossAx val="170603648"/>
        <c:crosses val="autoZero"/>
        <c:crossBetween val="between"/>
      </c:valAx>
      <c:spPr>
        <a:noFill/>
        <a:ln>
          <a:solidFill>
            <a:schemeClr val="bg1">
              <a:lumMod val="85000"/>
            </a:schemeClr>
          </a:solidFill>
        </a:ln>
      </c:spPr>
    </c:plotArea>
    <c:plotVisOnly val="1"/>
    <c:dispBlanksAs val="gap"/>
  </c:chart>
  <c:spPr>
    <a:noFill/>
    <a:ln>
      <a:noFill/>
    </a:ln>
  </c:sp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lang val="es-ES"/>
  <c:chart>
    <c:autoTitleDeleted val="1"/>
    <c:plotArea>
      <c:layout>
        <c:manualLayout>
          <c:layoutTarget val="inner"/>
          <c:xMode val="edge"/>
          <c:yMode val="edge"/>
          <c:x val="0.16160875357436141"/>
          <c:y val="8.3979275114272806E-2"/>
          <c:w val="0.81432245970047612"/>
          <c:h val="0.76389140339056805"/>
        </c:manualLayout>
      </c:layout>
      <c:barChart>
        <c:barDir val="col"/>
        <c:grouping val="clustered"/>
        <c:ser>
          <c:idx val="0"/>
          <c:order val="0"/>
          <c:tx>
            <c:v>AÑOS</c:v>
          </c:tx>
          <c:spPr>
            <a:solidFill>
              <a:schemeClr val="accent6">
                <a:lumMod val="75000"/>
              </a:schemeClr>
            </a:solidFill>
          </c:spPr>
          <c:dLbls>
            <c:numFmt formatCode="#,##0_ ;[Red]\-#,##0\ " sourceLinked="0"/>
            <c:spPr>
              <a:noFill/>
              <a:ln>
                <a:noFill/>
              </a:ln>
              <a:effectLst/>
            </c:spPr>
            <c:txPr>
              <a:bodyPr/>
              <a:lstStyle/>
              <a:p>
                <a:pPr>
                  <a:defRPr lang="es-CO" sz="800">
                    <a:solidFill>
                      <a:srgbClr val="C00000"/>
                    </a:solidFill>
                  </a:defRPr>
                </a:pPr>
                <a:endParaRPr lang="es-ES"/>
              </a:p>
            </c:txPr>
            <c:showVal val="1"/>
            <c:extLst>
              <c:ext xmlns:c15="http://schemas.microsoft.com/office/drawing/2012/chart" uri="{CE6537A1-D6FC-4f65-9D91-7224C49458BB}">
                <c15:showLeaderLines val="0"/>
              </c:ext>
            </c:extLst>
          </c:dLbls>
          <c:trendline>
            <c:spPr>
              <a:ln w="15875">
                <a:solidFill>
                  <a:srgbClr val="C00000"/>
                </a:solidFill>
              </a:ln>
              <a:effectLst>
                <a:outerShdw blurRad="63500" sx="102000" sy="102000" algn="ctr" rotWithShape="0">
                  <a:prstClr val="black">
                    <a:alpha val="40000"/>
                  </a:prstClr>
                </a:outerShdw>
              </a:effectLst>
            </c:spPr>
            <c:trendlineType val="linear"/>
          </c:trendline>
          <c:cat>
            <c:numRef>
              <c:f>CashFlow!$G$8:$K$8</c:f>
              <c:numCache>
                <c:formatCode>General</c:formatCode>
                <c:ptCount val="5"/>
                <c:pt idx="0">
                  <c:v>2018</c:v>
                </c:pt>
                <c:pt idx="1">
                  <c:v>2019</c:v>
                </c:pt>
                <c:pt idx="2">
                  <c:v>2020</c:v>
                </c:pt>
                <c:pt idx="3">
                  <c:v>2021</c:v>
                </c:pt>
                <c:pt idx="4">
                  <c:v>2022</c:v>
                </c:pt>
              </c:numCache>
            </c:numRef>
          </c:cat>
          <c:val>
            <c:numRef>
              <c:f>CashFlow!$G$26:$K$26</c:f>
              <c:numCache>
                <c:formatCode>#,##0_ ;[Red]\-#,##0\ </c:formatCode>
                <c:ptCount val="5"/>
                <c:pt idx="0">
                  <c:v>454497073.51173973</c:v>
                </c:pt>
                <c:pt idx="1">
                  <c:v>1669567702.4562604</c:v>
                </c:pt>
                <c:pt idx="2">
                  <c:v>2943860586.2217398</c:v>
                </c:pt>
                <c:pt idx="3">
                  <c:v>4278123607.1768999</c:v>
                </c:pt>
                <c:pt idx="4">
                  <c:v>5675073476.3641672</c:v>
                </c:pt>
              </c:numCache>
            </c:numRef>
          </c:val>
        </c:ser>
        <c:gapWidth val="91"/>
        <c:axId val="158099712"/>
        <c:axId val="158110080"/>
      </c:barChart>
      <c:catAx>
        <c:axId val="158099712"/>
        <c:scaling>
          <c:orientation val="minMax"/>
        </c:scaling>
        <c:axPos val="b"/>
        <c:numFmt formatCode="General" sourceLinked="0"/>
        <c:tickLblPos val="low"/>
        <c:spPr>
          <a:ln w="15875">
            <a:solidFill>
              <a:srgbClr val="C00000"/>
            </a:solidFill>
          </a:ln>
        </c:spPr>
        <c:txPr>
          <a:bodyPr/>
          <a:lstStyle/>
          <a:p>
            <a:pPr>
              <a:defRPr lang="es-CO" sz="800" b="0">
                <a:solidFill>
                  <a:schemeClr val="bg1">
                    <a:lumMod val="50000"/>
                  </a:schemeClr>
                </a:solidFill>
              </a:defRPr>
            </a:pPr>
            <a:endParaRPr lang="es-ES"/>
          </a:p>
        </c:txPr>
        <c:crossAx val="158110080"/>
        <c:crosses val="autoZero"/>
        <c:auto val="1"/>
        <c:lblAlgn val="ctr"/>
        <c:lblOffset val="100"/>
      </c:catAx>
      <c:valAx>
        <c:axId val="158110080"/>
        <c:scaling>
          <c:orientation val="minMax"/>
        </c:scaling>
        <c:axPos val="l"/>
        <c:majorGridlines>
          <c:spPr>
            <a:ln cmpd="sng">
              <a:solidFill>
                <a:schemeClr val="bg1">
                  <a:lumMod val="85000"/>
                </a:schemeClr>
              </a:solidFill>
              <a:prstDash val="solid"/>
            </a:ln>
          </c:spPr>
        </c:majorGridlines>
        <c:numFmt formatCode="#,##0" sourceLinked="0"/>
        <c:tickLblPos val="nextTo"/>
        <c:spPr>
          <a:ln>
            <a:solidFill>
              <a:schemeClr val="bg1">
                <a:lumMod val="85000"/>
              </a:schemeClr>
            </a:solidFill>
          </a:ln>
        </c:spPr>
        <c:txPr>
          <a:bodyPr/>
          <a:lstStyle/>
          <a:p>
            <a:pPr>
              <a:defRPr lang="es-CO" sz="800"/>
            </a:pPr>
            <a:endParaRPr lang="es-ES"/>
          </a:p>
        </c:txPr>
        <c:crossAx val="158099712"/>
        <c:crosses val="autoZero"/>
        <c:crossBetween val="between"/>
        <c:dispUnits>
          <c:builtInUnit val="thousands"/>
          <c:dispUnitsLbl>
            <c:layout/>
            <c:txPr>
              <a:bodyPr/>
              <a:lstStyle/>
              <a:p>
                <a:pPr>
                  <a:defRPr lang="es-CO" sz="800" b="0"/>
                </a:pPr>
                <a:endParaRPr lang="es-ES"/>
              </a:p>
            </c:txPr>
          </c:dispUnitsLbl>
        </c:dispUnits>
      </c:valAx>
      <c:spPr>
        <a:solidFill>
          <a:srgbClr val="FFFF99"/>
        </a:solidFill>
        <a:ln>
          <a:solidFill>
            <a:schemeClr val="bg1">
              <a:lumMod val="85000"/>
            </a:schemeClr>
          </a:solidFill>
        </a:ln>
      </c:spPr>
    </c:plotArea>
    <c:plotVisOnly val="1"/>
    <c:dispBlanksAs val="gap"/>
  </c:chart>
  <c:spPr>
    <a:solidFill>
      <a:srgbClr val="FFFF99"/>
    </a:solidFill>
    <a:ln>
      <a:noFill/>
    </a:ln>
  </c:spPr>
  <c:txPr>
    <a:bodyPr/>
    <a:lstStyle/>
    <a:p>
      <a:pPr>
        <a:defRPr>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defRPr>
      </a:pPr>
      <a:endParaRPr lang="es-ES"/>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lang val="es-ES"/>
  <c:chart>
    <c:title>
      <c:tx>
        <c:rich>
          <a:bodyPr/>
          <a:lstStyle/>
          <a:p>
            <a:pPr>
              <a:defRPr lang="es-CO" sz="1000">
                <a:solidFill>
                  <a:schemeClr val="bg1">
                    <a:lumMod val="50000"/>
                  </a:schemeClr>
                </a:solidFill>
                <a:latin typeface="Segoe UI" pitchFamily="34" charset="0"/>
                <a:cs typeface="Segoe UI" pitchFamily="34" charset="0"/>
              </a:defRPr>
            </a:pPr>
            <a:r>
              <a:rPr lang="en-US" sz="1000"/>
              <a:t>% VARIACIÓN CASHFLOW</a:t>
            </a:r>
          </a:p>
        </c:rich>
      </c:tx>
      <c:layout>
        <c:manualLayout>
          <c:xMode val="edge"/>
          <c:yMode val="edge"/>
          <c:x val="0.26213370387525087"/>
          <c:y val="1.5325670498084401E-2"/>
        </c:manualLayout>
      </c:layout>
    </c:title>
    <c:plotArea>
      <c:layout>
        <c:manualLayout>
          <c:layoutTarget val="inner"/>
          <c:xMode val="edge"/>
          <c:yMode val="edge"/>
          <c:x val="0.21606222346062751"/>
          <c:y val="0.15331651036733357"/>
          <c:w val="0.7652125006113365"/>
          <c:h val="0.64397099582855055"/>
        </c:manualLayout>
      </c:layout>
      <c:barChart>
        <c:barDir val="col"/>
        <c:grouping val="clustered"/>
        <c:ser>
          <c:idx val="0"/>
          <c:order val="0"/>
          <c:tx>
            <c:strRef>
              <c:f>Calculos!$E$39</c:f>
              <c:strCache>
                <c:ptCount val="1"/>
                <c:pt idx="0">
                  <c:v>variacion tesoreria</c:v>
                </c:pt>
              </c:strCache>
            </c:strRef>
          </c:tx>
          <c:spPr>
            <a:solidFill>
              <a:srgbClr val="C00000"/>
            </a:solidFill>
          </c:spPr>
          <c:cat>
            <c:numRef>
              <c:f>Calculos!$G$4:$K$4</c:f>
              <c:numCache>
                <c:formatCode>General</c:formatCode>
                <c:ptCount val="5"/>
                <c:pt idx="0">
                  <c:v>2018</c:v>
                </c:pt>
                <c:pt idx="1">
                  <c:v>2019</c:v>
                </c:pt>
                <c:pt idx="2">
                  <c:v>2020</c:v>
                </c:pt>
                <c:pt idx="3">
                  <c:v>2021</c:v>
                </c:pt>
                <c:pt idx="4">
                  <c:v>2022</c:v>
                </c:pt>
              </c:numCache>
            </c:numRef>
          </c:cat>
          <c:val>
            <c:numRef>
              <c:f>Calculos!$G$39:$K$39</c:f>
              <c:numCache>
                <c:formatCode>0.00%</c:formatCode>
                <c:ptCount val="5"/>
                <c:pt idx="1">
                  <c:v>1.6734399400112645</c:v>
                </c:pt>
                <c:pt idx="2">
                  <c:v>4.8739763278125459E-2</c:v>
                </c:pt>
                <c:pt idx="3">
                  <c:v>4.7061502072013317E-2</c:v>
                </c:pt>
                <c:pt idx="4">
                  <c:v>4.6982376973343287E-2</c:v>
                </c:pt>
              </c:numCache>
            </c:numRef>
          </c:val>
        </c:ser>
        <c:gapWidth val="55"/>
        <c:axId val="158176384"/>
        <c:axId val="158177920"/>
      </c:barChart>
      <c:catAx>
        <c:axId val="158176384"/>
        <c:scaling>
          <c:orientation val="minMax"/>
        </c:scaling>
        <c:axPos val="b"/>
        <c:numFmt formatCode="General" sourceLinked="1"/>
        <c:tickLblPos val="nextTo"/>
        <c:spPr>
          <a:ln>
            <a:solidFill>
              <a:schemeClr val="bg1">
                <a:lumMod val="75000"/>
              </a:schemeClr>
            </a:solidFill>
          </a:ln>
        </c:spPr>
        <c:txPr>
          <a:bodyPr/>
          <a:lstStyle/>
          <a:p>
            <a:pPr>
              <a:defRPr lang="es-CO">
                <a:solidFill>
                  <a:schemeClr val="bg1">
                    <a:lumMod val="50000"/>
                  </a:schemeClr>
                </a:solidFill>
              </a:defRPr>
            </a:pPr>
            <a:endParaRPr lang="es-ES"/>
          </a:p>
        </c:txPr>
        <c:crossAx val="158177920"/>
        <c:crosses val="autoZero"/>
        <c:auto val="1"/>
        <c:lblAlgn val="ctr"/>
        <c:lblOffset val="100"/>
      </c:catAx>
      <c:valAx>
        <c:axId val="158177920"/>
        <c:scaling>
          <c:orientation val="minMax"/>
          <c:min val="0"/>
        </c:scaling>
        <c:axPos val="l"/>
        <c:majorGridlines>
          <c:spPr>
            <a:ln>
              <a:solidFill>
                <a:schemeClr val="bg1">
                  <a:lumMod val="85000"/>
                </a:schemeClr>
              </a:solidFill>
            </a:ln>
          </c:spPr>
        </c:majorGridlines>
        <c:numFmt formatCode="0%" sourceLinked="0"/>
        <c:majorTickMark val="none"/>
        <c:tickLblPos val="nextTo"/>
        <c:spPr>
          <a:ln>
            <a:solidFill>
              <a:schemeClr val="bg1">
                <a:lumMod val="85000"/>
              </a:schemeClr>
            </a:solidFill>
          </a:ln>
        </c:spPr>
        <c:txPr>
          <a:bodyPr/>
          <a:lstStyle/>
          <a:p>
            <a:pPr>
              <a:defRPr lang="es-CO" sz="800">
                <a:solidFill>
                  <a:schemeClr val="bg1">
                    <a:lumMod val="50000"/>
                  </a:schemeClr>
                </a:solidFill>
                <a:latin typeface="Segoe UI" pitchFamily="34" charset="0"/>
                <a:cs typeface="Segoe UI" pitchFamily="34" charset="0"/>
              </a:defRPr>
            </a:pPr>
            <a:endParaRPr lang="es-ES"/>
          </a:p>
        </c:txPr>
        <c:crossAx val="158176384"/>
        <c:crosses val="autoZero"/>
        <c:crossBetween val="between"/>
      </c:valAx>
      <c:spPr>
        <a:noFill/>
        <a:ln>
          <a:solidFill>
            <a:schemeClr val="bg1">
              <a:lumMod val="85000"/>
            </a:schemeClr>
          </a:solidFill>
        </a:ln>
      </c:spPr>
    </c:plotArea>
    <c:plotVisOnly val="1"/>
    <c:dispBlanksAs val="gap"/>
  </c:chart>
  <c:spPr>
    <a:noFill/>
    <a:ln>
      <a:noFill/>
    </a:ln>
  </c:sp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lang val="es-ES"/>
  <c:chart>
    <c:plotArea>
      <c:layout>
        <c:manualLayout>
          <c:layoutTarget val="inner"/>
          <c:xMode val="edge"/>
          <c:yMode val="edge"/>
          <c:x val="0.13011540224138649"/>
          <c:y val="0.17799706229381879"/>
          <c:w val="0.83323751197766727"/>
          <c:h val="0.6993628548724985"/>
        </c:manualLayout>
      </c:layout>
      <c:barChart>
        <c:barDir val="col"/>
        <c:grouping val="clustered"/>
        <c:ser>
          <c:idx val="0"/>
          <c:order val="0"/>
          <c:tx>
            <c:strRef>
              <c:f>Balances!$D$9</c:f>
              <c:strCache>
                <c:ptCount val="1"/>
                <c:pt idx="0">
                  <c:v>ACTIVO CORRIENTE</c:v>
                </c:pt>
              </c:strCache>
            </c:strRef>
          </c:tx>
          <c:spPr>
            <a:solidFill>
              <a:schemeClr val="accent3">
                <a:lumMod val="75000"/>
              </a:schemeClr>
            </a:solidFill>
          </c:spPr>
          <c:cat>
            <c:numRef>
              <c:f>Balances!$F$4:$J$4</c:f>
              <c:numCache>
                <c:formatCode>General</c:formatCode>
                <c:ptCount val="5"/>
                <c:pt idx="0">
                  <c:v>2018</c:v>
                </c:pt>
                <c:pt idx="1">
                  <c:v>2019</c:v>
                </c:pt>
                <c:pt idx="2">
                  <c:v>2020</c:v>
                </c:pt>
                <c:pt idx="3">
                  <c:v>2021</c:v>
                </c:pt>
                <c:pt idx="4">
                  <c:v>2022</c:v>
                </c:pt>
              </c:numCache>
            </c:numRef>
          </c:cat>
          <c:val>
            <c:numRef>
              <c:f>Balances!$F$9:$J$9</c:f>
              <c:numCache>
                <c:formatCode>#,##0_ ;[Red]\-#,##0\ </c:formatCode>
                <c:ptCount val="5"/>
                <c:pt idx="0">
                  <c:v>1194823100.9089999</c:v>
                </c:pt>
                <c:pt idx="1">
                  <c:v>2442441675.059</c:v>
                </c:pt>
                <c:pt idx="2">
                  <c:v>3750714613.619</c:v>
                </c:pt>
                <c:pt idx="3">
                  <c:v>5120452811.7796392</c:v>
                </c:pt>
                <c:pt idx="4">
                  <c:v>6554438765.9694271</c:v>
                </c:pt>
              </c:numCache>
            </c:numRef>
          </c:val>
        </c:ser>
        <c:ser>
          <c:idx val="1"/>
          <c:order val="1"/>
          <c:tx>
            <c:strRef>
              <c:f>Balances!$D$24</c:f>
              <c:strCache>
                <c:ptCount val="1"/>
                <c:pt idx="0">
                  <c:v>PASIVO CORRIENTE</c:v>
                </c:pt>
              </c:strCache>
            </c:strRef>
          </c:tx>
          <c:spPr>
            <a:solidFill>
              <a:schemeClr val="bg2">
                <a:lumMod val="25000"/>
              </a:schemeClr>
            </a:solidFill>
          </c:spPr>
          <c:cat>
            <c:numRef>
              <c:f>Balances!$F$4:$J$4</c:f>
              <c:numCache>
                <c:formatCode>General</c:formatCode>
                <c:ptCount val="5"/>
                <c:pt idx="0">
                  <c:v>2018</c:v>
                </c:pt>
                <c:pt idx="1">
                  <c:v>2019</c:v>
                </c:pt>
                <c:pt idx="2">
                  <c:v>2020</c:v>
                </c:pt>
                <c:pt idx="3">
                  <c:v>2021</c:v>
                </c:pt>
                <c:pt idx="4">
                  <c:v>2022</c:v>
                </c:pt>
              </c:numCache>
            </c:numRef>
          </c:cat>
          <c:val>
            <c:numRef>
              <c:f>Balances!$F$24:$J$24</c:f>
              <c:numCache>
                <c:formatCode>#,##0_ ;[Red]\-#,##0\ </c:formatCode>
                <c:ptCount val="5"/>
                <c:pt idx="0">
                  <c:v>0</c:v>
                </c:pt>
                <c:pt idx="1">
                  <c:v>0</c:v>
                </c:pt>
                <c:pt idx="2">
                  <c:v>0</c:v>
                </c:pt>
                <c:pt idx="3">
                  <c:v>0</c:v>
                </c:pt>
                <c:pt idx="4">
                  <c:v>0</c:v>
                </c:pt>
              </c:numCache>
            </c:numRef>
          </c:val>
        </c:ser>
        <c:gapWidth val="72"/>
        <c:overlap val="19"/>
        <c:axId val="172590208"/>
        <c:axId val="172591744"/>
      </c:barChart>
      <c:catAx>
        <c:axId val="172590208"/>
        <c:scaling>
          <c:orientation val="minMax"/>
        </c:scaling>
        <c:axPos val="b"/>
        <c:numFmt formatCode="General" sourceLinked="1"/>
        <c:tickLblPos val="nextTo"/>
        <c:spPr>
          <a:ln>
            <a:solidFill>
              <a:schemeClr val="bg1">
                <a:lumMod val="50000"/>
              </a:schemeClr>
            </a:solidFill>
          </a:ln>
        </c:spPr>
        <c:txPr>
          <a:bodyPr/>
          <a:lstStyle/>
          <a:p>
            <a:pPr>
              <a:defRPr lang="es-CO" sz="800">
                <a:solidFill>
                  <a:schemeClr val="bg1">
                    <a:lumMod val="50000"/>
                  </a:schemeClr>
                </a:solidFill>
                <a:latin typeface="Segoe UI" pitchFamily="34" charset="0"/>
                <a:cs typeface="Segoe UI" pitchFamily="34" charset="0"/>
              </a:defRPr>
            </a:pPr>
            <a:endParaRPr lang="es-ES"/>
          </a:p>
        </c:txPr>
        <c:crossAx val="172591744"/>
        <c:crosses val="autoZero"/>
        <c:auto val="1"/>
        <c:lblAlgn val="ctr"/>
        <c:lblOffset val="100"/>
      </c:catAx>
      <c:valAx>
        <c:axId val="172591744"/>
        <c:scaling>
          <c:orientation val="minMax"/>
        </c:scaling>
        <c:axPos val="l"/>
        <c:majorGridlines>
          <c:spPr>
            <a:ln>
              <a:solidFill>
                <a:schemeClr val="bg1">
                  <a:lumMod val="85000"/>
                </a:schemeClr>
              </a:solidFill>
            </a:ln>
          </c:spPr>
        </c:majorGridlines>
        <c:numFmt formatCode="#,##0_ ;[Red]\-#,##0\ " sourceLinked="1"/>
        <c:tickLblPos val="nextTo"/>
        <c:spPr>
          <a:ln>
            <a:solidFill>
              <a:schemeClr val="bg1">
                <a:lumMod val="85000"/>
              </a:schemeClr>
            </a:solidFill>
          </a:ln>
        </c:spPr>
        <c:txPr>
          <a:bodyPr/>
          <a:lstStyle/>
          <a:p>
            <a:pPr>
              <a:defRPr lang="es-CO" sz="800">
                <a:solidFill>
                  <a:schemeClr val="bg1">
                    <a:lumMod val="50000"/>
                  </a:schemeClr>
                </a:solidFill>
                <a:latin typeface="Segoe UI" pitchFamily="34" charset="0"/>
                <a:cs typeface="Segoe UI" pitchFamily="34" charset="0"/>
              </a:defRPr>
            </a:pPr>
            <a:endParaRPr lang="es-ES"/>
          </a:p>
        </c:txPr>
        <c:crossAx val="172590208"/>
        <c:crosses val="autoZero"/>
        <c:crossBetween val="between"/>
        <c:dispUnits>
          <c:builtInUnit val="thousands"/>
          <c:dispUnitsLbl>
            <c:layout/>
            <c:txPr>
              <a:bodyPr/>
              <a:lstStyle/>
              <a:p>
                <a:pPr>
                  <a:defRPr lang="es-CO" sz="900" b="0">
                    <a:solidFill>
                      <a:schemeClr val="bg1">
                        <a:lumMod val="50000"/>
                      </a:schemeClr>
                    </a:solidFill>
                  </a:defRPr>
                </a:pPr>
                <a:endParaRPr lang="es-ES"/>
              </a:p>
            </c:txPr>
          </c:dispUnitsLbl>
        </c:dispUnits>
      </c:valAx>
      <c:spPr>
        <a:solidFill>
          <a:srgbClr val="FFFF99"/>
        </a:solidFill>
        <a:ln>
          <a:solidFill>
            <a:schemeClr val="bg1">
              <a:lumMod val="85000"/>
            </a:schemeClr>
          </a:solidFill>
        </a:ln>
      </c:spPr>
    </c:plotArea>
    <c:legend>
      <c:legendPos val="r"/>
      <c:layout>
        <c:manualLayout>
          <c:xMode val="edge"/>
          <c:yMode val="edge"/>
          <c:x val="0.30940342247428881"/>
          <c:y val="3.3841412025331842E-2"/>
          <c:w val="0.52528531835618464"/>
          <c:h val="7.6048062799489266E-2"/>
        </c:manualLayout>
      </c:layout>
      <c:txPr>
        <a:bodyPr/>
        <a:lstStyle/>
        <a:p>
          <a:pPr>
            <a:defRPr lang="es-CO" sz="800">
              <a:solidFill>
                <a:schemeClr val="bg1">
                  <a:lumMod val="50000"/>
                </a:schemeClr>
              </a:solidFill>
              <a:latin typeface="Segoe UI" pitchFamily="34" charset="0"/>
              <a:cs typeface="Segoe UI" pitchFamily="34" charset="0"/>
            </a:defRPr>
          </a:pPr>
          <a:endParaRPr lang="es-ES"/>
        </a:p>
      </c:txPr>
    </c:legend>
    <c:plotVisOnly val="1"/>
    <c:dispBlanksAs val="gap"/>
  </c:chart>
  <c:spPr>
    <a:solidFill>
      <a:srgbClr val="FFFF99"/>
    </a:solidFill>
    <a:ln>
      <a:noFill/>
    </a:ln>
  </c:spPr>
  <c:externalData r:id="rId1"/>
</c:chartSpace>
</file>

<file path=ppt/charts/chart18.xml><?xml version="1.0" encoding="utf-8"?>
<c:chartSpace xmlns:c="http://schemas.openxmlformats.org/drawingml/2006/chart" xmlns:a="http://schemas.openxmlformats.org/drawingml/2006/main" xmlns:r="http://schemas.openxmlformats.org/officeDocument/2006/relationships">
  <c:lang val="es-ES"/>
  <c:chart>
    <c:title>
      <c:tx>
        <c:rich>
          <a:bodyPr/>
          <a:lstStyle/>
          <a:p>
            <a:pPr>
              <a:defRPr lang="es-CO" sz="1000"/>
            </a:pPr>
            <a:r>
              <a:rPr lang="es-ES" sz="1000"/>
              <a:t>FONDO</a:t>
            </a:r>
            <a:r>
              <a:rPr lang="es-ES" sz="1000" baseline="0"/>
              <a:t> MANIOBRA</a:t>
            </a:r>
            <a:endParaRPr lang="es-ES" sz="1000"/>
          </a:p>
        </c:rich>
      </c:tx>
      <c:layout>
        <c:manualLayout>
          <c:xMode val="edge"/>
          <c:yMode val="edge"/>
          <c:x val="0.37148424243579731"/>
          <c:y val="6.0606060606060623E-3"/>
        </c:manualLayout>
      </c:layout>
      <c:overlay val="1"/>
    </c:title>
    <c:plotArea>
      <c:layout>
        <c:manualLayout>
          <c:layoutTarget val="inner"/>
          <c:xMode val="edge"/>
          <c:yMode val="edge"/>
          <c:x val="0.16704505157194552"/>
          <c:y val="0.13797518492006691"/>
          <c:w val="0.77821001188410865"/>
          <c:h val="0.72198950131233597"/>
        </c:manualLayout>
      </c:layout>
      <c:barChart>
        <c:barDir val="col"/>
        <c:grouping val="clustered"/>
        <c:ser>
          <c:idx val="0"/>
          <c:order val="0"/>
          <c:tx>
            <c:v>AÑOS</c:v>
          </c:tx>
          <c:spPr>
            <a:solidFill>
              <a:schemeClr val="accent6">
                <a:lumMod val="75000"/>
              </a:schemeClr>
            </a:solidFill>
          </c:spPr>
          <c:dLbls>
            <c:numFmt formatCode="#,##0_ ;[Red]\-#,##0\ " sourceLinked="0"/>
            <c:spPr>
              <a:noFill/>
              <a:ln>
                <a:noFill/>
              </a:ln>
              <a:effectLst/>
            </c:spPr>
            <c:txPr>
              <a:bodyPr/>
              <a:lstStyle/>
              <a:p>
                <a:pPr>
                  <a:defRPr lang="es-CO" sz="800">
                    <a:solidFill>
                      <a:srgbClr val="C00000"/>
                    </a:solidFill>
                  </a:defRPr>
                </a:pPr>
                <a:endParaRPr lang="es-ES"/>
              </a:p>
            </c:txPr>
            <c:showVal val="1"/>
            <c:extLst>
              <c:ext xmlns:c15="http://schemas.microsoft.com/office/drawing/2012/chart" uri="{CE6537A1-D6FC-4f65-9D91-7224C49458BB}">
                <c15:showLeaderLines val="0"/>
              </c:ext>
            </c:extLst>
          </c:dLbls>
          <c:trendline>
            <c:spPr>
              <a:ln w="19050">
                <a:solidFill>
                  <a:srgbClr val="C00000"/>
                </a:solidFill>
              </a:ln>
            </c:spPr>
            <c:trendlineType val="linear"/>
          </c:trendline>
          <c:cat>
            <c:numRef>
              <c:f>CashFlow!$G$8:$K$8</c:f>
              <c:numCache>
                <c:formatCode>General</c:formatCode>
                <c:ptCount val="5"/>
                <c:pt idx="0">
                  <c:v>2018</c:v>
                </c:pt>
                <c:pt idx="1">
                  <c:v>2019</c:v>
                </c:pt>
                <c:pt idx="2">
                  <c:v>2020</c:v>
                </c:pt>
                <c:pt idx="3">
                  <c:v>2021</c:v>
                </c:pt>
                <c:pt idx="4">
                  <c:v>2022</c:v>
                </c:pt>
              </c:numCache>
            </c:numRef>
          </c:cat>
          <c:val>
            <c:numRef>
              <c:f>CashFlow!$G$26:$K$26</c:f>
              <c:numCache>
                <c:formatCode>#,##0_ ;[Red]\-#,##0\ </c:formatCode>
                <c:ptCount val="5"/>
                <c:pt idx="0">
                  <c:v>454497073.51173973</c:v>
                </c:pt>
                <c:pt idx="1">
                  <c:v>1669567702.4562604</c:v>
                </c:pt>
                <c:pt idx="2">
                  <c:v>2943860586.2217398</c:v>
                </c:pt>
                <c:pt idx="3">
                  <c:v>4278123607.1768999</c:v>
                </c:pt>
                <c:pt idx="4">
                  <c:v>5675073476.3641672</c:v>
                </c:pt>
              </c:numCache>
            </c:numRef>
          </c:val>
        </c:ser>
        <c:gapWidth val="91"/>
        <c:axId val="186038144"/>
        <c:axId val="186625024"/>
      </c:barChart>
      <c:catAx>
        <c:axId val="186038144"/>
        <c:scaling>
          <c:orientation val="minMax"/>
        </c:scaling>
        <c:axPos val="b"/>
        <c:numFmt formatCode="General" sourceLinked="0"/>
        <c:tickLblPos val="low"/>
        <c:spPr>
          <a:ln>
            <a:solidFill>
              <a:schemeClr val="accent6">
                <a:lumMod val="75000"/>
              </a:schemeClr>
            </a:solidFill>
          </a:ln>
        </c:spPr>
        <c:txPr>
          <a:bodyPr/>
          <a:lstStyle/>
          <a:p>
            <a:pPr>
              <a:defRPr lang="es-CO" sz="800" b="0">
                <a:solidFill>
                  <a:schemeClr val="bg1">
                    <a:lumMod val="50000"/>
                  </a:schemeClr>
                </a:solidFill>
              </a:defRPr>
            </a:pPr>
            <a:endParaRPr lang="es-ES"/>
          </a:p>
        </c:txPr>
        <c:crossAx val="186625024"/>
        <c:crosses val="autoZero"/>
        <c:auto val="1"/>
        <c:lblAlgn val="ctr"/>
        <c:lblOffset val="100"/>
      </c:catAx>
      <c:valAx>
        <c:axId val="186625024"/>
        <c:scaling>
          <c:orientation val="minMax"/>
        </c:scaling>
        <c:axPos val="l"/>
        <c:majorGridlines>
          <c:spPr>
            <a:ln cmpd="sng">
              <a:solidFill>
                <a:schemeClr val="bg1">
                  <a:lumMod val="85000"/>
                </a:schemeClr>
              </a:solidFill>
              <a:prstDash val="solid"/>
            </a:ln>
          </c:spPr>
        </c:majorGridlines>
        <c:numFmt formatCode="#,##0" sourceLinked="0"/>
        <c:tickLblPos val="nextTo"/>
        <c:spPr>
          <a:ln>
            <a:solidFill>
              <a:schemeClr val="bg1">
                <a:lumMod val="85000"/>
              </a:schemeClr>
            </a:solidFill>
          </a:ln>
        </c:spPr>
        <c:txPr>
          <a:bodyPr/>
          <a:lstStyle/>
          <a:p>
            <a:pPr>
              <a:defRPr lang="es-CO" sz="800"/>
            </a:pPr>
            <a:endParaRPr lang="es-ES"/>
          </a:p>
        </c:txPr>
        <c:crossAx val="186038144"/>
        <c:crosses val="autoZero"/>
        <c:crossBetween val="between"/>
        <c:dispUnits>
          <c:builtInUnit val="thousands"/>
          <c:dispUnitsLbl>
            <c:layout/>
            <c:txPr>
              <a:bodyPr/>
              <a:lstStyle/>
              <a:p>
                <a:pPr>
                  <a:defRPr lang="es-CO" sz="800" b="0"/>
                </a:pPr>
                <a:endParaRPr lang="es-ES"/>
              </a:p>
            </c:txPr>
          </c:dispUnitsLbl>
        </c:dispUnits>
      </c:valAx>
      <c:spPr>
        <a:solidFill>
          <a:srgbClr val="FFFF99"/>
        </a:solidFill>
        <a:ln>
          <a:solidFill>
            <a:schemeClr val="bg1">
              <a:lumMod val="85000"/>
            </a:schemeClr>
          </a:solidFill>
        </a:ln>
      </c:spPr>
    </c:plotArea>
    <c:plotVisOnly val="1"/>
    <c:dispBlanksAs val="gap"/>
  </c:chart>
  <c:spPr>
    <a:solidFill>
      <a:srgbClr val="FFFF99"/>
    </a:solidFill>
    <a:ln>
      <a:noFill/>
    </a:ln>
  </c:spPr>
  <c:txPr>
    <a:bodyPr/>
    <a:lstStyle/>
    <a:p>
      <a:pPr>
        <a:defRPr>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defRPr>
      </a:pPr>
      <a:endParaRPr lang="es-E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title>
      <c:layout/>
      <c:txPr>
        <a:bodyPr/>
        <a:lstStyle/>
        <a:p>
          <a:pPr>
            <a:defRPr lang="es-CO" sz="1200"/>
          </a:pPr>
          <a:endParaRPr lang="es-ES"/>
        </a:p>
      </c:txPr>
    </c:title>
    <c:plotArea>
      <c:layout>
        <c:manualLayout>
          <c:layoutTarget val="inner"/>
          <c:xMode val="edge"/>
          <c:yMode val="edge"/>
          <c:x val="0.18163495014787218"/>
          <c:y val="0.27887855448199977"/>
          <c:w val="0.39609793229095264"/>
          <c:h val="0.68214463776089318"/>
        </c:manualLayout>
      </c:layout>
      <c:pieChart>
        <c:varyColors val="1"/>
        <c:ser>
          <c:idx val="0"/>
          <c:order val="0"/>
          <c:tx>
            <c:strRef>
              <c:f>Hoja2!$A$1</c:f>
              <c:strCache>
                <c:ptCount val="1"/>
                <c:pt idx="0">
                  <c:v>¿Con que frecuencia a la semana usa el servicio de Taxi?</c:v>
                </c:pt>
              </c:strCache>
            </c:strRef>
          </c:tx>
          <c:spPr>
            <a:scene3d>
              <a:camera prst="orthographicFront"/>
              <a:lightRig rig="threePt" dir="t"/>
            </a:scene3d>
            <a:sp3d>
              <a:bevelT/>
            </a:sp3d>
          </c:spPr>
          <c:explosion val="8"/>
          <c:dLbls>
            <c:txPr>
              <a:bodyPr/>
              <a:lstStyle/>
              <a:p>
                <a:pPr>
                  <a:defRPr lang="es-CO"/>
                </a:pPr>
                <a:endParaRPr lang="es-ES"/>
              </a:p>
            </c:txPr>
            <c:showPercent val="1"/>
            <c:showLeaderLines val="1"/>
          </c:dLbls>
          <c:cat>
            <c:strRef>
              <c:f>Hoja2!$A$2:$A$6</c:f>
              <c:strCache>
                <c:ptCount val="5"/>
                <c:pt idx="0">
                  <c:v>Solo 1 vez</c:v>
                </c:pt>
                <c:pt idx="1">
                  <c:v>De 1 a 2 veces</c:v>
                </c:pt>
                <c:pt idx="2">
                  <c:v>De 3 a 4 veces</c:v>
                </c:pt>
                <c:pt idx="3">
                  <c:v>De 5 a 6 veces</c:v>
                </c:pt>
                <c:pt idx="4">
                  <c:v>Más de 6 veces</c:v>
                </c:pt>
              </c:strCache>
            </c:strRef>
          </c:cat>
          <c:val>
            <c:numRef>
              <c:f>Hoja2!$B$2:$B$6</c:f>
              <c:numCache>
                <c:formatCode>General</c:formatCode>
                <c:ptCount val="5"/>
                <c:pt idx="0">
                  <c:v>29</c:v>
                </c:pt>
                <c:pt idx="1">
                  <c:v>17</c:v>
                </c:pt>
                <c:pt idx="2">
                  <c:v>18</c:v>
                </c:pt>
                <c:pt idx="3">
                  <c:v>11</c:v>
                </c:pt>
                <c:pt idx="4">
                  <c:v>5</c:v>
                </c:pt>
              </c:numCache>
            </c:numRef>
          </c:val>
        </c:ser>
        <c:firstSliceAng val="0"/>
      </c:pieChart>
    </c:plotArea>
    <c:legend>
      <c:legendPos val="r"/>
      <c:layout/>
      <c:txPr>
        <a:bodyPr/>
        <a:lstStyle/>
        <a:p>
          <a:pPr rtl="0">
            <a:defRPr lang="es-CO" b="1"/>
          </a:pPr>
          <a:endParaRPr lang="es-ES"/>
        </a:p>
      </c:txPr>
    </c:legend>
    <c:plotVisOnly val="1"/>
    <c:dispBlanksAs val="zero"/>
  </c:chart>
  <c:spPr>
    <a:noFill/>
    <a:ln>
      <a:solidFill>
        <a:sysClr val="windowText" lastClr="000000"/>
      </a:solidFill>
    </a:ln>
  </c:sp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title>
      <c:tx>
        <c:rich>
          <a:bodyPr/>
          <a:lstStyle/>
          <a:p>
            <a:pPr>
              <a:defRPr lang="es-CO" sz="1200" b="1"/>
            </a:pPr>
            <a:r>
              <a:rPr lang="es-CO" sz="1200" b="1" dirty="0"/>
              <a:t>¿Cree que con un nuevo sistema de pago hacia los taxis, se disminuirían excesos en el cobro?</a:t>
            </a:r>
          </a:p>
        </c:rich>
      </c:tx>
      <c:layout>
        <c:manualLayout>
          <c:xMode val="edge"/>
          <c:yMode val="edge"/>
          <c:x val="0.1348085008791377"/>
          <c:y val="1.1757092007334589E-4"/>
        </c:manualLayout>
      </c:layout>
    </c:title>
    <c:plotArea>
      <c:layout>
        <c:manualLayout>
          <c:layoutTarget val="inner"/>
          <c:xMode val="edge"/>
          <c:yMode val="edge"/>
          <c:x val="0.30928856822833517"/>
          <c:y val="0.37657248726262343"/>
          <c:w val="0.34592331497257894"/>
          <c:h val="0.55873398178168776"/>
        </c:manualLayout>
      </c:layout>
      <c:pieChart>
        <c:varyColors val="1"/>
        <c:ser>
          <c:idx val="0"/>
          <c:order val="0"/>
          <c:tx>
            <c:strRef>
              <c:f>Hoja3!$A$1</c:f>
              <c:strCache>
                <c:ptCount val="1"/>
                <c:pt idx="0">
                  <c:v>¿Cree que con un nuevo sistema de pago hacia los taxis, se disminuirían las estafas?</c:v>
                </c:pt>
              </c:strCache>
            </c:strRef>
          </c:tx>
          <c:spPr>
            <a:scene3d>
              <a:camera prst="orthographicFront"/>
              <a:lightRig rig="threePt" dir="t"/>
            </a:scene3d>
            <a:sp3d>
              <a:bevelT/>
            </a:sp3d>
          </c:spPr>
          <c:explosion val="27"/>
          <c:dLbls>
            <c:txPr>
              <a:bodyPr/>
              <a:lstStyle/>
              <a:p>
                <a:pPr>
                  <a:defRPr lang="es-CO"/>
                </a:pPr>
                <a:endParaRPr lang="es-ES"/>
              </a:p>
            </c:txPr>
            <c:showPercent val="1"/>
            <c:showLeaderLines val="1"/>
          </c:dLbls>
          <c:cat>
            <c:strRef>
              <c:f>Hoja3!$A$2:$A$3</c:f>
              <c:strCache>
                <c:ptCount val="2"/>
                <c:pt idx="0">
                  <c:v>Si</c:v>
                </c:pt>
                <c:pt idx="1">
                  <c:v>No</c:v>
                </c:pt>
              </c:strCache>
            </c:strRef>
          </c:cat>
          <c:val>
            <c:numRef>
              <c:f>Hoja3!$B$2:$B$3</c:f>
              <c:numCache>
                <c:formatCode>General</c:formatCode>
                <c:ptCount val="2"/>
                <c:pt idx="0">
                  <c:v>59</c:v>
                </c:pt>
                <c:pt idx="1">
                  <c:v>21</c:v>
                </c:pt>
              </c:numCache>
            </c:numRef>
          </c:val>
        </c:ser>
        <c:firstSliceAng val="0"/>
      </c:pieChart>
    </c:plotArea>
    <c:legend>
      <c:legendPos val="r"/>
      <c:layout>
        <c:manualLayout>
          <c:xMode val="edge"/>
          <c:yMode val="edge"/>
          <c:x val="0.80359791141433567"/>
          <c:y val="0.59499807009418093"/>
          <c:w val="0.17819268039143107"/>
          <c:h val="0.17728346456692981"/>
        </c:manualLayout>
      </c:layout>
      <c:txPr>
        <a:bodyPr/>
        <a:lstStyle/>
        <a:p>
          <a:pPr>
            <a:defRPr lang="es-CO" b="1"/>
          </a:pPr>
          <a:endParaRPr lang="es-ES"/>
        </a:p>
      </c:txPr>
    </c:legend>
    <c:plotVisOnly val="1"/>
    <c:dispBlanksAs val="zero"/>
  </c:chart>
  <c:spPr>
    <a:ln>
      <a:solidFill>
        <a:sysClr val="windowText" lastClr="000000"/>
      </a:solidFill>
    </a:ln>
  </c:spPr>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title>
      <c:layout>
        <c:manualLayout>
          <c:xMode val="edge"/>
          <c:yMode val="edge"/>
          <c:x val="0.11316017517109672"/>
          <c:y val="3.8924836753219089E-2"/>
        </c:manualLayout>
      </c:layout>
      <c:txPr>
        <a:bodyPr/>
        <a:lstStyle/>
        <a:p>
          <a:pPr>
            <a:defRPr lang="es-CO" sz="1200"/>
          </a:pPr>
          <a:endParaRPr lang="es-ES"/>
        </a:p>
      </c:txPr>
    </c:title>
    <c:plotArea>
      <c:layout>
        <c:manualLayout>
          <c:layoutTarget val="inner"/>
          <c:xMode val="edge"/>
          <c:yMode val="edge"/>
          <c:x val="0.28941209703047327"/>
          <c:y val="0.33953097306563756"/>
          <c:w val="0.35923861773029786"/>
          <c:h val="0.55459947119156261"/>
        </c:manualLayout>
      </c:layout>
      <c:pieChart>
        <c:varyColors val="1"/>
        <c:ser>
          <c:idx val="0"/>
          <c:order val="0"/>
          <c:tx>
            <c:strRef>
              <c:f>Hoja4!$A$1</c:f>
              <c:strCache>
                <c:ptCount val="1"/>
                <c:pt idx="0">
                  <c:v>¿L e gustaría cancelar su servicio de Taxi con una tarjeta recargable?</c:v>
                </c:pt>
              </c:strCache>
            </c:strRef>
          </c:tx>
          <c:spPr>
            <a:scene3d>
              <a:camera prst="orthographicFront"/>
              <a:lightRig rig="threePt" dir="t"/>
            </a:scene3d>
            <a:sp3d>
              <a:bevelT/>
            </a:sp3d>
          </c:spPr>
          <c:dPt>
            <c:idx val="0"/>
            <c:explosion val="44"/>
          </c:dPt>
          <c:dLbls>
            <c:txPr>
              <a:bodyPr/>
              <a:lstStyle/>
              <a:p>
                <a:pPr>
                  <a:defRPr lang="es-CO"/>
                </a:pPr>
                <a:endParaRPr lang="es-ES"/>
              </a:p>
            </c:txPr>
            <c:showPercent val="1"/>
            <c:showLeaderLines val="1"/>
          </c:dLbls>
          <c:cat>
            <c:strRef>
              <c:f>Hoja4!$A$2:$A$3</c:f>
              <c:strCache>
                <c:ptCount val="2"/>
                <c:pt idx="0">
                  <c:v>Si</c:v>
                </c:pt>
                <c:pt idx="1">
                  <c:v>No</c:v>
                </c:pt>
              </c:strCache>
            </c:strRef>
          </c:cat>
          <c:val>
            <c:numRef>
              <c:f>Hoja4!$B$2:$B$3</c:f>
              <c:numCache>
                <c:formatCode>General</c:formatCode>
                <c:ptCount val="2"/>
                <c:pt idx="0">
                  <c:v>63</c:v>
                </c:pt>
                <c:pt idx="1">
                  <c:v>17</c:v>
                </c:pt>
              </c:numCache>
            </c:numRef>
          </c:val>
        </c:ser>
        <c:firstSliceAng val="0"/>
      </c:pieChart>
    </c:plotArea>
    <c:legend>
      <c:legendPos val="r"/>
      <c:layout>
        <c:manualLayout>
          <c:xMode val="edge"/>
          <c:yMode val="edge"/>
          <c:x val="0.71751301050483562"/>
          <c:y val="0.54332125112589846"/>
          <c:w val="0.26456041135903402"/>
          <c:h val="0.16220399802423224"/>
        </c:manualLayout>
      </c:layout>
      <c:txPr>
        <a:bodyPr/>
        <a:lstStyle/>
        <a:p>
          <a:pPr>
            <a:defRPr lang="es-CO" b="1"/>
          </a:pPr>
          <a:endParaRPr lang="es-ES"/>
        </a:p>
      </c:txPr>
    </c:legend>
    <c:plotVisOnly val="1"/>
    <c:dispBlanksAs val="zero"/>
  </c:chart>
  <c:spPr>
    <a:ln>
      <a:solidFill>
        <a:sysClr val="windowText" lastClr="000000"/>
      </a:solidFill>
    </a:ln>
  </c:sp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title>
      <c:layout>
        <c:manualLayout>
          <c:xMode val="edge"/>
          <c:yMode val="edge"/>
          <c:x val="0.12379671150971608"/>
          <c:y val="2.702702702702706E-2"/>
        </c:manualLayout>
      </c:layout>
      <c:txPr>
        <a:bodyPr/>
        <a:lstStyle/>
        <a:p>
          <a:pPr>
            <a:defRPr lang="es-CO" sz="1200"/>
          </a:pPr>
          <a:endParaRPr lang="es-ES"/>
        </a:p>
      </c:txPr>
    </c:title>
    <c:plotArea>
      <c:layout>
        <c:manualLayout>
          <c:layoutTarget val="inner"/>
          <c:xMode val="edge"/>
          <c:yMode val="edge"/>
          <c:x val="0.15741641637903864"/>
          <c:y val="0.23867986096332552"/>
          <c:w val="0.52113895039072433"/>
          <c:h val="0.67681149939339436"/>
        </c:manualLayout>
      </c:layout>
      <c:pieChart>
        <c:varyColors val="1"/>
        <c:ser>
          <c:idx val="0"/>
          <c:order val="0"/>
          <c:tx>
            <c:strRef>
              <c:f>Hoja5!$A$1</c:f>
              <c:strCache>
                <c:ptCount val="1"/>
                <c:pt idx="0">
                  <c:v>¿En qué lugar le gustaría recargar su Tarjeta?</c:v>
                </c:pt>
              </c:strCache>
            </c:strRef>
          </c:tx>
          <c:spPr>
            <a:scene3d>
              <a:camera prst="orthographicFront"/>
              <a:lightRig rig="threePt" dir="t"/>
            </a:scene3d>
            <a:sp3d>
              <a:bevelT/>
            </a:sp3d>
          </c:spPr>
          <c:explosion val="22"/>
          <c:dLbls>
            <c:txPr>
              <a:bodyPr/>
              <a:lstStyle/>
              <a:p>
                <a:pPr>
                  <a:defRPr lang="es-CO">
                    <a:solidFill>
                      <a:schemeClr val="tx1"/>
                    </a:solidFill>
                  </a:defRPr>
                </a:pPr>
                <a:endParaRPr lang="es-ES"/>
              </a:p>
            </c:txPr>
            <c:showPercent val="1"/>
            <c:showLeaderLines val="1"/>
          </c:dLbls>
          <c:cat>
            <c:strRef>
              <c:f>Hoja5!$A$2:$A$7</c:f>
              <c:strCache>
                <c:ptCount val="6"/>
                <c:pt idx="0">
                  <c:v>Estaciones de Autobus</c:v>
                </c:pt>
                <c:pt idx="1">
                  <c:v>Estacoines de Tren</c:v>
                </c:pt>
                <c:pt idx="2">
                  <c:v>Estaciones de Metro</c:v>
                </c:pt>
                <c:pt idx="3">
                  <c:v>Centros Comerciales</c:v>
                </c:pt>
                <c:pt idx="4">
                  <c:v>Puntos estrategicos de flujo vehicular</c:v>
                </c:pt>
                <c:pt idx="5">
                  <c:v>Puntos cercanos a Universidades</c:v>
                </c:pt>
              </c:strCache>
            </c:strRef>
          </c:cat>
          <c:val>
            <c:numRef>
              <c:f>Hoja5!$B$2:$B$7</c:f>
              <c:numCache>
                <c:formatCode>General</c:formatCode>
                <c:ptCount val="6"/>
                <c:pt idx="0">
                  <c:v>12</c:v>
                </c:pt>
                <c:pt idx="1">
                  <c:v>9</c:v>
                </c:pt>
                <c:pt idx="2">
                  <c:v>6</c:v>
                </c:pt>
                <c:pt idx="3">
                  <c:v>31</c:v>
                </c:pt>
                <c:pt idx="4">
                  <c:v>19</c:v>
                </c:pt>
                <c:pt idx="5">
                  <c:v>3</c:v>
                </c:pt>
              </c:numCache>
            </c:numRef>
          </c:val>
        </c:ser>
        <c:firstSliceAng val="0"/>
      </c:pieChart>
    </c:plotArea>
    <c:legend>
      <c:legendPos val="r"/>
      <c:layout/>
      <c:txPr>
        <a:bodyPr/>
        <a:lstStyle/>
        <a:p>
          <a:pPr>
            <a:defRPr lang="es-CO" sz="1000" b="1"/>
          </a:pPr>
          <a:endParaRPr lang="es-ES"/>
        </a:p>
      </c:txPr>
    </c:legend>
    <c:plotVisOnly val="1"/>
    <c:dispBlanksAs val="zero"/>
  </c:chart>
  <c:spPr>
    <a:ln>
      <a:solidFill>
        <a:sysClr val="windowText" lastClr="000000"/>
      </a:solidFill>
    </a:ln>
  </c:spPr>
  <c:externalData r:id="rId2"/>
</c:chartSpace>
</file>

<file path=ppt/charts/chart6.xml><?xml version="1.0" encoding="utf-8"?>
<c:chartSpace xmlns:c="http://schemas.openxmlformats.org/drawingml/2006/chart" xmlns:a="http://schemas.openxmlformats.org/drawingml/2006/main" xmlns:r="http://schemas.openxmlformats.org/officeDocument/2006/relationships">
  <c:lang val="es-ES"/>
  <c:chart>
    <c:autoTitleDeleted val="1"/>
    <c:view3D>
      <c:rotX val="30"/>
      <c:perspective val="30"/>
    </c:view3D>
    <c:plotArea>
      <c:layout>
        <c:manualLayout>
          <c:layoutTarget val="inner"/>
          <c:xMode val="edge"/>
          <c:yMode val="edge"/>
          <c:x val="1.3888888888889096E-2"/>
          <c:y val="9.8159509202454226E-2"/>
          <c:w val="0.85024936714171861"/>
          <c:h val="0.8936605316973415"/>
        </c:manualLayout>
      </c:layout>
      <c:pie3DChart>
        <c:varyColors val="1"/>
        <c:ser>
          <c:idx val="0"/>
          <c:order val="0"/>
          <c:tx>
            <c:strRef>
              <c:f>Calculos!$E$23:$E$25</c:f>
              <c:strCache>
                <c:ptCount val="1"/>
                <c:pt idx="0">
                  <c:v>ACTIVOS STOCK OTROS</c:v>
                </c:pt>
              </c:strCache>
            </c:strRef>
          </c:tx>
          <c:explosion val="25"/>
          <c:dPt>
            <c:idx val="0"/>
            <c:spPr>
              <a:solidFill>
                <a:schemeClr val="accent2">
                  <a:lumMod val="60000"/>
                  <a:lumOff val="40000"/>
                </a:schemeClr>
              </a:solidFill>
            </c:spPr>
          </c:dPt>
          <c:cat>
            <c:strRef>
              <c:f>Calculos!$E$23:$E$25</c:f>
              <c:strCache>
                <c:ptCount val="3"/>
                <c:pt idx="0">
                  <c:v>ACTIVOS</c:v>
                </c:pt>
                <c:pt idx="1">
                  <c:v>STOCK</c:v>
                </c:pt>
                <c:pt idx="2">
                  <c:v>OTROS</c:v>
                </c:pt>
              </c:strCache>
            </c:strRef>
          </c:cat>
          <c:val>
            <c:numRef>
              <c:f>Calculos!$G$23:$G$25</c:f>
              <c:numCache>
                <c:formatCode>General</c:formatCode>
                <c:ptCount val="3"/>
                <c:pt idx="0">
                  <c:v>41460000</c:v>
                </c:pt>
                <c:pt idx="1">
                  <c:v>600000</c:v>
                </c:pt>
                <c:pt idx="2">
                  <c:v>6340000</c:v>
                </c:pt>
              </c:numCache>
            </c:numRef>
          </c:val>
        </c:ser>
      </c:pie3DChart>
    </c:plotArea>
    <c:legend>
      <c:legendPos val="r"/>
      <c:layout>
        <c:manualLayout>
          <c:xMode val="edge"/>
          <c:yMode val="edge"/>
          <c:x val="0.82974773255856149"/>
          <c:y val="0.36145299517118684"/>
          <c:w val="0.15626629877448769"/>
          <c:h val="0.32129290468525995"/>
        </c:manualLayout>
      </c:layout>
      <c:txPr>
        <a:bodyPr/>
        <a:lstStyle/>
        <a:p>
          <a:pPr rtl="0">
            <a:defRPr lang="es-CO" sz="700">
              <a:solidFill>
                <a:sysClr val="windowText" lastClr="000000"/>
              </a:solidFill>
            </a:defRPr>
          </a:pPr>
          <a:endParaRPr lang="es-ES"/>
        </a:p>
      </c:txPr>
    </c:legend>
    <c:plotVisOnly val="1"/>
    <c:dispBlanksAs val="zero"/>
  </c:chart>
  <c:spPr>
    <a:solidFill>
      <a:srgbClr val="FFFF99"/>
    </a:solidFill>
    <a:ln>
      <a:noFill/>
    </a:ln>
  </c:spPr>
  <c:txPr>
    <a:bodyPr/>
    <a:lstStyle/>
    <a:p>
      <a:pPr>
        <a:defRPr>
          <a:solidFill>
            <a:srgbClr val="FFFFCC"/>
          </a:solidFill>
        </a:defRPr>
      </a:pPr>
      <a:endParaRPr lang="es-E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s-ES"/>
  <c:chart>
    <c:plotArea>
      <c:layout>
        <c:manualLayout>
          <c:layoutTarget val="inner"/>
          <c:xMode val="edge"/>
          <c:yMode val="edge"/>
          <c:x val="0.14562686095410132"/>
          <c:y val="0.119056505601998"/>
          <c:w val="0.79739957924995208"/>
          <c:h val="0.69832090371963418"/>
        </c:manualLayout>
      </c:layout>
      <c:barChart>
        <c:barDir val="col"/>
        <c:grouping val="clustered"/>
        <c:ser>
          <c:idx val="0"/>
          <c:order val="0"/>
          <c:tx>
            <c:v>INVERSION</c:v>
          </c:tx>
          <c:cat>
            <c:strRef>
              <c:f>'[MiniPlan de Negocio_taxi(1).xlsx]2'!$F$4,'[MiniPlan de Negocio_taxi(1).xlsx]2'!$H$4,'[MiniPlan de Negocio_taxi(1).xlsx]2'!$I$4,'[MiniPlan de Negocio_taxi(1).xlsx]2'!$J$4,'[MiniPlan de Negocio_taxi(1).xlsx]2'!$K$4,'[MiniPlan de Negocio_taxi(1).xlsx]2'!$L$4,'[MiniPlan de Negocio_taxi(1).xlsx]2'!$M$4</c:f>
              <c:strCache>
                <c:ptCount val="7"/>
                <c:pt idx="0">
                  <c:v>inicial</c:v>
                </c:pt>
                <c:pt idx="1">
                  <c:v>2018</c:v>
                </c:pt>
                <c:pt idx="2">
                  <c:v>2019</c:v>
                </c:pt>
                <c:pt idx="3">
                  <c:v>2020</c:v>
                </c:pt>
                <c:pt idx="4">
                  <c:v>2021</c:v>
                </c:pt>
                <c:pt idx="5">
                  <c:v>2022</c:v>
                </c:pt>
                <c:pt idx="6">
                  <c:v>TOTAL</c:v>
                </c:pt>
              </c:strCache>
            </c:strRef>
          </c:cat>
          <c:val>
            <c:numRef>
              <c:f>'[MiniPlan de Negocio_taxi(1).xlsx]2'!$F$5,'[MiniPlan de Negocio_taxi(1).xlsx]2'!$H$5,'[MiniPlan de Negocio_taxi(1).xlsx]2'!$I$5,'[MiniPlan de Negocio_taxi(1).xlsx]2'!$J$5,'[MiniPlan de Negocio_taxi(1).xlsx]2'!$K$5,'[MiniPlan de Negocio_taxi(1).xlsx]2'!$L$5,'[MiniPlan de Negocio_taxi(1).xlsx]2'!$M$5</c:f>
              <c:numCache>
                <c:formatCode>#,##0.00_ ;[Red]\-#,##0.00\ </c:formatCode>
                <c:ptCount val="7"/>
                <c:pt idx="0">
                  <c:v>17270000</c:v>
                </c:pt>
                <c:pt idx="1">
                  <c:v>7830000</c:v>
                </c:pt>
                <c:pt idx="2">
                  <c:v>3800000</c:v>
                </c:pt>
                <c:pt idx="3">
                  <c:v>4100000</c:v>
                </c:pt>
                <c:pt idx="4">
                  <c:v>4400000</c:v>
                </c:pt>
                <c:pt idx="5">
                  <c:v>11000000</c:v>
                </c:pt>
                <c:pt idx="6">
                  <c:v>48400000</c:v>
                </c:pt>
              </c:numCache>
            </c:numRef>
          </c:val>
        </c:ser>
        <c:ser>
          <c:idx val="1"/>
          <c:order val="1"/>
          <c:tx>
            <c:v>FINANCIACION</c:v>
          </c:tx>
          <c:cat>
            <c:strRef>
              <c:f>'[MiniPlan de Negocio_taxi(1).xlsx]2'!$F$4,'[MiniPlan de Negocio_taxi(1).xlsx]2'!$H$4,'[MiniPlan de Negocio_taxi(1).xlsx]2'!$I$4,'[MiniPlan de Negocio_taxi(1).xlsx]2'!$J$4,'[MiniPlan de Negocio_taxi(1).xlsx]2'!$K$4,'[MiniPlan de Negocio_taxi(1).xlsx]2'!$L$4,'[MiniPlan de Negocio_taxi(1).xlsx]2'!$M$4</c:f>
              <c:strCache>
                <c:ptCount val="7"/>
                <c:pt idx="0">
                  <c:v>inicial</c:v>
                </c:pt>
                <c:pt idx="1">
                  <c:v>2018</c:v>
                </c:pt>
                <c:pt idx="2">
                  <c:v>2019</c:v>
                </c:pt>
                <c:pt idx="3">
                  <c:v>2020</c:v>
                </c:pt>
                <c:pt idx="4">
                  <c:v>2021</c:v>
                </c:pt>
                <c:pt idx="5">
                  <c:v>2022</c:v>
                </c:pt>
                <c:pt idx="6">
                  <c:v>TOTAL</c:v>
                </c:pt>
              </c:strCache>
            </c:strRef>
          </c:cat>
          <c:val>
            <c:numRef>
              <c:f>'[MiniPlan de Negocio_taxi(1).xlsx]2'!$F$6,'[MiniPlan de Negocio_taxi(1).xlsx]2'!$H$6,'[MiniPlan de Negocio_taxi(1).xlsx]2'!$I$6,'[MiniPlan de Negocio_taxi(1).xlsx]2'!$J$6,'[MiniPlan de Negocio_taxi(1).xlsx]2'!$K$6,'[MiniPlan de Negocio_taxi(1).xlsx]2'!$L$6,'[MiniPlan de Negocio_taxi(1).xlsx]2'!$M$6</c:f>
              <c:numCache>
                <c:formatCode>#,##0.00_ ;[Red]\-#,##0.00\ </c:formatCode>
                <c:ptCount val="7"/>
                <c:pt idx="0">
                  <c:v>17270000</c:v>
                </c:pt>
                <c:pt idx="1">
                  <c:v>7830000</c:v>
                </c:pt>
                <c:pt idx="2">
                  <c:v>3800000</c:v>
                </c:pt>
                <c:pt idx="3">
                  <c:v>4100000</c:v>
                </c:pt>
                <c:pt idx="4">
                  <c:v>4400000</c:v>
                </c:pt>
                <c:pt idx="5">
                  <c:v>11000000</c:v>
                </c:pt>
                <c:pt idx="6">
                  <c:v>48400000</c:v>
                </c:pt>
              </c:numCache>
            </c:numRef>
          </c:val>
        </c:ser>
        <c:gapWidth val="99"/>
        <c:overlap val="20"/>
        <c:axId val="129623168"/>
        <c:axId val="129873792"/>
      </c:barChart>
      <c:catAx>
        <c:axId val="129623168"/>
        <c:scaling>
          <c:orientation val="minMax"/>
        </c:scaling>
        <c:axPos val="b"/>
        <c:numFmt formatCode="General" sourceLinked="0"/>
        <c:tickLblPos val="low"/>
        <c:spPr>
          <a:ln>
            <a:solidFill>
              <a:schemeClr val="bg1">
                <a:lumMod val="75000"/>
              </a:schemeClr>
            </a:solidFill>
          </a:ln>
        </c:spPr>
        <c:txPr>
          <a:bodyPr/>
          <a:lstStyle/>
          <a:p>
            <a:pPr>
              <a:defRPr lang="es-CO">
                <a:solidFill>
                  <a:schemeClr val="bg1">
                    <a:lumMod val="50000"/>
                  </a:schemeClr>
                </a:solidFill>
              </a:defRPr>
            </a:pPr>
            <a:endParaRPr lang="es-ES"/>
          </a:p>
        </c:txPr>
        <c:crossAx val="129873792"/>
        <c:crosses val="autoZero"/>
        <c:auto val="1"/>
        <c:lblAlgn val="ctr"/>
        <c:lblOffset val="100"/>
      </c:catAx>
      <c:valAx>
        <c:axId val="129873792"/>
        <c:scaling>
          <c:orientation val="minMax"/>
        </c:scaling>
        <c:axPos val="l"/>
        <c:majorGridlines>
          <c:spPr>
            <a:ln>
              <a:solidFill>
                <a:schemeClr val="bg1">
                  <a:lumMod val="75000"/>
                </a:schemeClr>
              </a:solidFill>
            </a:ln>
          </c:spPr>
        </c:majorGridlines>
        <c:numFmt formatCode="#,##0_ ;[Red]\-#,##0\ " sourceLinked="0"/>
        <c:majorTickMark val="cross"/>
        <c:tickLblPos val="nextTo"/>
        <c:spPr>
          <a:ln>
            <a:solidFill>
              <a:schemeClr val="bg1">
                <a:lumMod val="75000"/>
              </a:schemeClr>
            </a:solidFill>
          </a:ln>
        </c:spPr>
        <c:txPr>
          <a:bodyPr/>
          <a:lstStyle/>
          <a:p>
            <a:pPr>
              <a:defRPr lang="es-CO" sz="800">
                <a:solidFill>
                  <a:schemeClr val="bg1">
                    <a:lumMod val="50000"/>
                  </a:schemeClr>
                </a:solidFill>
                <a:latin typeface="Segoe UI" pitchFamily="34" charset="0"/>
                <a:cs typeface="Segoe UI" pitchFamily="34" charset="0"/>
              </a:defRPr>
            </a:pPr>
            <a:endParaRPr lang="es-ES"/>
          </a:p>
        </c:txPr>
        <c:crossAx val="129623168"/>
        <c:crosses val="autoZero"/>
        <c:crossBetween val="between"/>
        <c:dispUnits>
          <c:builtInUnit val="thousands"/>
          <c:dispUnitsLbl>
            <c:layout/>
            <c:txPr>
              <a:bodyPr/>
              <a:lstStyle/>
              <a:p>
                <a:pPr>
                  <a:defRPr lang="es-CO" sz="900" b="0">
                    <a:solidFill>
                      <a:schemeClr val="bg1">
                        <a:lumMod val="50000"/>
                      </a:schemeClr>
                    </a:solidFill>
                  </a:defRPr>
                </a:pPr>
                <a:endParaRPr lang="es-ES"/>
              </a:p>
            </c:txPr>
          </c:dispUnitsLbl>
        </c:dispUnits>
      </c:valAx>
      <c:spPr>
        <a:noFill/>
        <a:ln>
          <a:solidFill>
            <a:schemeClr val="bg1">
              <a:lumMod val="75000"/>
            </a:schemeClr>
          </a:solidFill>
        </a:ln>
      </c:spPr>
    </c:plotArea>
    <c:plotVisOnly val="1"/>
    <c:dispBlanksAs val="gap"/>
  </c:chart>
  <c:spPr>
    <a:noFill/>
    <a:ln>
      <a:noFill/>
    </a:ln>
  </c:sp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es-ES"/>
  <c:chart>
    <c:view3D>
      <c:rotX val="40"/>
      <c:rotY val="10"/>
      <c:depthPercent val="100"/>
      <c:perspective val="20"/>
    </c:view3D>
    <c:plotArea>
      <c:layout>
        <c:manualLayout>
          <c:layoutTarget val="inner"/>
          <c:xMode val="edge"/>
          <c:yMode val="edge"/>
          <c:x val="7.7071290944123613E-2"/>
          <c:y val="1.601846644169479E-2"/>
          <c:w val="0.62369274649917728"/>
          <c:h val="0.98398153355830564"/>
        </c:manualLayout>
      </c:layout>
      <c:pie3DChart>
        <c:varyColors val="1"/>
        <c:ser>
          <c:idx val="0"/>
          <c:order val="0"/>
          <c:explosion val="25"/>
          <c:dPt>
            <c:idx val="0"/>
            <c:explosion val="11"/>
          </c:dPt>
          <c:dPt>
            <c:idx val="1"/>
            <c:explosion val="13"/>
          </c:dPt>
          <c:cat>
            <c:strRef>
              <c:f>Calculos!$E$32:$E$34</c:f>
              <c:strCache>
                <c:ptCount val="3"/>
                <c:pt idx="0">
                  <c:v>Recursos Propios</c:v>
                </c:pt>
                <c:pt idx="1">
                  <c:v>Prestamos</c:v>
                </c:pt>
                <c:pt idx="2">
                  <c:v>No cubierta</c:v>
                </c:pt>
              </c:strCache>
            </c:strRef>
          </c:cat>
          <c:val>
            <c:numRef>
              <c:f>Calculos!$H$32:$H$34</c:f>
              <c:numCache>
                <c:formatCode>0.00%</c:formatCode>
                <c:ptCount val="3"/>
                <c:pt idx="0">
                  <c:v>0.81198347107438018</c:v>
                </c:pt>
                <c:pt idx="1">
                  <c:v>0.18801652892561985</c:v>
                </c:pt>
                <c:pt idx="2">
                  <c:v>0</c:v>
                </c:pt>
              </c:numCache>
            </c:numRef>
          </c:val>
        </c:ser>
      </c:pie3DChart>
    </c:plotArea>
    <c:legend>
      <c:legendPos val="r"/>
      <c:layout>
        <c:manualLayout>
          <c:xMode val="edge"/>
          <c:yMode val="edge"/>
          <c:x val="0.6843912430021396"/>
          <c:y val="0.71899700037495362"/>
          <c:w val="0.29634093426183272"/>
          <c:h val="0.23507686539182604"/>
        </c:manualLayout>
      </c:layout>
      <c:txPr>
        <a:bodyPr/>
        <a:lstStyle/>
        <a:p>
          <a:pPr rtl="0">
            <a:defRPr lang="es-CO" sz="700">
              <a:solidFill>
                <a:schemeClr val="tx1">
                  <a:lumMod val="65000"/>
                  <a:lumOff val="35000"/>
                </a:schemeClr>
              </a:solidFill>
              <a:latin typeface="Segoe UI" pitchFamily="34" charset="0"/>
              <a:cs typeface="Segoe UI" pitchFamily="34" charset="0"/>
            </a:defRPr>
          </a:pPr>
          <a:endParaRPr lang="es-ES"/>
        </a:p>
      </c:txPr>
    </c:legend>
    <c:plotVisOnly val="1"/>
    <c:dispBlanksAs val="zero"/>
  </c:chart>
  <c:spPr>
    <a:solidFill>
      <a:srgbClr val="FFFF99"/>
    </a:solidFill>
    <a:ln>
      <a:noFill/>
    </a:ln>
  </c:sp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es-ES"/>
  <c:chart>
    <c:plotArea>
      <c:layout>
        <c:manualLayout>
          <c:layoutTarget val="inner"/>
          <c:xMode val="edge"/>
          <c:yMode val="edge"/>
          <c:x val="0.14428271708754853"/>
          <c:y val="8.0923696197168202E-2"/>
          <c:w val="0.65142861996619583"/>
          <c:h val="0.77347927921565862"/>
        </c:manualLayout>
      </c:layout>
      <c:barChart>
        <c:barDir val="col"/>
        <c:grouping val="stacked"/>
        <c:ser>
          <c:idx val="0"/>
          <c:order val="0"/>
          <c:tx>
            <c:strRef>
              <c:f>'3'!$D$7</c:f>
              <c:strCache>
                <c:ptCount val="1"/>
                <c:pt idx="0">
                  <c:v>GASTOS CORRIENTES</c:v>
                </c:pt>
              </c:strCache>
            </c:strRef>
          </c:tx>
          <c:spPr>
            <a:solidFill>
              <a:schemeClr val="bg2">
                <a:lumMod val="25000"/>
              </a:schemeClr>
            </a:solidFill>
            <a:ln>
              <a:solidFill>
                <a:schemeClr val="accent3">
                  <a:lumMod val="50000"/>
                </a:schemeClr>
              </a:solidFill>
            </a:ln>
          </c:spPr>
          <c:cat>
            <c:numRef>
              <c:f>'3'!$I$4:$M$4</c:f>
              <c:numCache>
                <c:formatCode>General</c:formatCode>
                <c:ptCount val="5"/>
                <c:pt idx="0">
                  <c:v>2018</c:v>
                </c:pt>
                <c:pt idx="1">
                  <c:v>2019</c:v>
                </c:pt>
                <c:pt idx="2">
                  <c:v>2020</c:v>
                </c:pt>
                <c:pt idx="3">
                  <c:v>2021</c:v>
                </c:pt>
                <c:pt idx="4">
                  <c:v>2022</c:v>
                </c:pt>
              </c:numCache>
            </c:numRef>
          </c:cat>
          <c:val>
            <c:numRef>
              <c:f>'3'!$I$22:$M$22</c:f>
              <c:numCache>
                <c:formatCode>#,##0.00_ ;[Red]\-#,##0.00\ </c:formatCode>
                <c:ptCount val="5"/>
                <c:pt idx="0">
                  <c:v>429602000.83999997</c:v>
                </c:pt>
                <c:pt idx="1">
                  <c:v>448502400</c:v>
                </c:pt>
                <c:pt idx="2">
                  <c:v>468236505.60000002</c:v>
                </c:pt>
                <c:pt idx="3">
                  <c:v>488838911.84640008</c:v>
                </c:pt>
                <c:pt idx="4">
                  <c:v>510347823.96764165</c:v>
                </c:pt>
              </c:numCache>
            </c:numRef>
          </c:val>
        </c:ser>
        <c:ser>
          <c:idx val="1"/>
          <c:order val="1"/>
          <c:tx>
            <c:strRef>
              <c:f>'3'!$D$24</c:f>
              <c:strCache>
                <c:ptCount val="1"/>
                <c:pt idx="0">
                  <c:v>GASTOS de PERSONAL</c:v>
                </c:pt>
              </c:strCache>
            </c:strRef>
          </c:tx>
          <c:spPr>
            <a:solidFill>
              <a:schemeClr val="bg2">
                <a:lumMod val="50000"/>
              </a:schemeClr>
            </a:solidFill>
            <a:ln>
              <a:solidFill>
                <a:schemeClr val="accent3">
                  <a:lumMod val="75000"/>
                </a:schemeClr>
              </a:solidFill>
            </a:ln>
          </c:spPr>
          <c:cat>
            <c:numRef>
              <c:f>'3'!$I$4:$M$4</c:f>
              <c:numCache>
                <c:formatCode>General</c:formatCode>
                <c:ptCount val="5"/>
                <c:pt idx="0">
                  <c:v>2018</c:v>
                </c:pt>
                <c:pt idx="1">
                  <c:v>2019</c:v>
                </c:pt>
                <c:pt idx="2">
                  <c:v>2020</c:v>
                </c:pt>
                <c:pt idx="3">
                  <c:v>2021</c:v>
                </c:pt>
                <c:pt idx="4">
                  <c:v>2022</c:v>
                </c:pt>
              </c:numCache>
            </c:numRef>
          </c:cat>
          <c:val>
            <c:numRef>
              <c:f>'3'!$I$30:$M$30</c:f>
              <c:numCache>
                <c:formatCode>#,##0.00_ ;[Red]\-#,##0.00\ </c:formatCode>
                <c:ptCount val="5"/>
                <c:pt idx="0">
                  <c:v>297600000</c:v>
                </c:pt>
                <c:pt idx="1">
                  <c:v>303552000</c:v>
                </c:pt>
                <c:pt idx="2">
                  <c:v>309623040</c:v>
                </c:pt>
                <c:pt idx="3">
                  <c:v>315815500.80000001</c:v>
                </c:pt>
                <c:pt idx="4">
                  <c:v>322131810.81599998</c:v>
                </c:pt>
              </c:numCache>
            </c:numRef>
          </c:val>
        </c:ser>
        <c:overlap val="100"/>
        <c:axId val="67480960"/>
        <c:axId val="68170880"/>
      </c:barChart>
      <c:catAx>
        <c:axId val="67480960"/>
        <c:scaling>
          <c:orientation val="minMax"/>
        </c:scaling>
        <c:axPos val="b"/>
        <c:numFmt formatCode="General" sourceLinked="1"/>
        <c:tickLblPos val="low"/>
        <c:spPr>
          <a:ln>
            <a:solidFill>
              <a:schemeClr val="accent3">
                <a:lumMod val="50000"/>
              </a:schemeClr>
            </a:solidFill>
          </a:ln>
        </c:spPr>
        <c:txPr>
          <a:bodyPr/>
          <a:lstStyle/>
          <a:p>
            <a:pPr>
              <a:defRPr lang="es-CO" sz="800">
                <a:solidFill>
                  <a:schemeClr val="bg1">
                    <a:lumMod val="50000"/>
                  </a:schemeClr>
                </a:solidFill>
                <a:latin typeface="Segoe UI" pitchFamily="34" charset="0"/>
                <a:cs typeface="Segoe UI" pitchFamily="34" charset="0"/>
              </a:defRPr>
            </a:pPr>
            <a:endParaRPr lang="es-ES"/>
          </a:p>
        </c:txPr>
        <c:crossAx val="68170880"/>
        <c:crosses val="autoZero"/>
        <c:auto val="1"/>
        <c:lblAlgn val="ctr"/>
        <c:lblOffset val="100"/>
      </c:catAx>
      <c:valAx>
        <c:axId val="68170880"/>
        <c:scaling>
          <c:orientation val="minMax"/>
        </c:scaling>
        <c:axPos val="l"/>
        <c:majorGridlines>
          <c:spPr>
            <a:ln>
              <a:solidFill>
                <a:schemeClr val="bg1">
                  <a:lumMod val="85000"/>
                </a:schemeClr>
              </a:solidFill>
            </a:ln>
          </c:spPr>
        </c:majorGridlines>
        <c:numFmt formatCode="#,##0_ ;[Red]\-#,##0\ " sourceLinked="0"/>
        <c:tickLblPos val="low"/>
        <c:spPr>
          <a:ln>
            <a:solidFill>
              <a:schemeClr val="bg1">
                <a:lumMod val="75000"/>
              </a:schemeClr>
            </a:solidFill>
          </a:ln>
        </c:spPr>
        <c:txPr>
          <a:bodyPr/>
          <a:lstStyle/>
          <a:p>
            <a:pPr>
              <a:defRPr lang="es-CO" sz="800">
                <a:solidFill>
                  <a:schemeClr val="bg1">
                    <a:lumMod val="50000"/>
                  </a:schemeClr>
                </a:solidFill>
                <a:latin typeface="Segoe UI" pitchFamily="34" charset="0"/>
                <a:cs typeface="Segoe UI" pitchFamily="34" charset="0"/>
              </a:defRPr>
            </a:pPr>
            <a:endParaRPr lang="es-ES"/>
          </a:p>
        </c:txPr>
        <c:crossAx val="67480960"/>
        <c:crosses val="autoZero"/>
        <c:crossBetween val="between"/>
        <c:dispUnits>
          <c:builtInUnit val="thousands"/>
          <c:dispUnitsLbl>
            <c:layout/>
            <c:txPr>
              <a:bodyPr/>
              <a:lstStyle/>
              <a:p>
                <a:pPr>
                  <a:defRPr lang="es-CO" sz="800" b="0">
                    <a:solidFill>
                      <a:schemeClr val="bg1">
                        <a:lumMod val="50000"/>
                      </a:schemeClr>
                    </a:solidFill>
                    <a:latin typeface="Segoe UI" pitchFamily="34" charset="0"/>
                    <a:cs typeface="Segoe UI" pitchFamily="34" charset="0"/>
                  </a:defRPr>
                </a:pPr>
                <a:endParaRPr lang="es-ES"/>
              </a:p>
            </c:txPr>
          </c:dispUnitsLbl>
        </c:dispUnits>
      </c:valAx>
      <c:spPr>
        <a:solidFill>
          <a:srgbClr val="FFFF99"/>
        </a:solidFill>
        <a:ln>
          <a:solidFill>
            <a:schemeClr val="bg1">
              <a:lumMod val="75000"/>
            </a:schemeClr>
          </a:solidFill>
        </a:ln>
      </c:spPr>
    </c:plotArea>
    <c:legend>
      <c:legendPos val="r"/>
      <c:layout>
        <c:manualLayout>
          <c:xMode val="edge"/>
          <c:yMode val="edge"/>
          <c:x val="0.81868562546186585"/>
          <c:y val="0.68917387568706379"/>
          <c:w val="0.1575819042037222"/>
          <c:h val="0.15323988088933263"/>
        </c:manualLayout>
      </c:layout>
      <c:txPr>
        <a:bodyPr/>
        <a:lstStyle/>
        <a:p>
          <a:pPr>
            <a:defRPr lang="es-CO" sz="600">
              <a:solidFill>
                <a:schemeClr val="bg2">
                  <a:lumMod val="10000"/>
                </a:schemeClr>
              </a:solidFill>
              <a:latin typeface="Segoe UI" pitchFamily="34" charset="0"/>
              <a:cs typeface="Segoe UI" pitchFamily="34" charset="0"/>
            </a:defRPr>
          </a:pPr>
          <a:endParaRPr lang="es-ES"/>
        </a:p>
      </c:txPr>
    </c:legend>
    <c:plotVisOnly val="1"/>
    <c:dispBlanksAs val="gap"/>
  </c:chart>
  <c:spPr>
    <a:solidFill>
      <a:srgbClr val="FFFF99"/>
    </a:solidFill>
    <a:ln>
      <a:noFill/>
    </a:ln>
  </c:sp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ABCFE61D-294C-466E-862F-AFE2A2533F2B}" type="datetimeFigureOut">
              <a:rPr lang="es-CO" smtClean="0"/>
              <a:pPr/>
              <a:t>30/10/2017</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CF32291E-B1BC-4756-B3CF-B45739B80F2B}" type="slidenum">
              <a:rPr lang="es-CO" smtClean="0"/>
              <a:pPr/>
              <a:t>‹Nº›</a:t>
            </a:fld>
            <a:endParaRPr lang="es-CO" dirty="0"/>
          </a:p>
        </p:txBody>
      </p:sp>
    </p:spTree>
    <p:extLst>
      <p:ext uri="{BB962C8B-B14F-4D97-AF65-F5344CB8AC3E}">
        <p14:creationId xmlns="" xmlns:p14="http://schemas.microsoft.com/office/powerpoint/2010/main" val="3689060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ABCFE61D-294C-466E-862F-AFE2A2533F2B}" type="datetimeFigureOut">
              <a:rPr lang="es-CO" smtClean="0"/>
              <a:pPr/>
              <a:t>30/10/2017</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CF32291E-B1BC-4756-B3CF-B45739B80F2B}" type="slidenum">
              <a:rPr lang="es-CO" smtClean="0"/>
              <a:pPr/>
              <a:t>‹Nº›</a:t>
            </a:fld>
            <a:endParaRPr lang="es-CO" dirty="0"/>
          </a:p>
        </p:txBody>
      </p:sp>
    </p:spTree>
    <p:extLst>
      <p:ext uri="{BB962C8B-B14F-4D97-AF65-F5344CB8AC3E}">
        <p14:creationId xmlns="" xmlns:p14="http://schemas.microsoft.com/office/powerpoint/2010/main" val="209283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ABCFE61D-294C-466E-862F-AFE2A2533F2B}" type="datetimeFigureOut">
              <a:rPr lang="es-CO" smtClean="0"/>
              <a:pPr/>
              <a:t>30/10/2017</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CF32291E-B1BC-4756-B3CF-B45739B80F2B}" type="slidenum">
              <a:rPr lang="es-CO" smtClean="0"/>
              <a:pPr/>
              <a:t>‹Nº›</a:t>
            </a:fld>
            <a:endParaRPr lang="es-CO" dirty="0"/>
          </a:p>
        </p:txBody>
      </p:sp>
    </p:spTree>
    <p:extLst>
      <p:ext uri="{BB962C8B-B14F-4D97-AF65-F5344CB8AC3E}">
        <p14:creationId xmlns="" xmlns:p14="http://schemas.microsoft.com/office/powerpoint/2010/main" val="1994670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ABCFE61D-294C-466E-862F-AFE2A2533F2B}" type="datetimeFigureOut">
              <a:rPr lang="es-CO" smtClean="0"/>
              <a:pPr/>
              <a:t>30/10/2017</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CF32291E-B1BC-4756-B3CF-B45739B80F2B}" type="slidenum">
              <a:rPr lang="es-CO" smtClean="0"/>
              <a:pPr/>
              <a:t>‹Nº›</a:t>
            </a:fld>
            <a:endParaRPr lang="es-CO" dirty="0"/>
          </a:p>
        </p:txBody>
      </p:sp>
    </p:spTree>
    <p:extLst>
      <p:ext uri="{BB962C8B-B14F-4D97-AF65-F5344CB8AC3E}">
        <p14:creationId xmlns="" xmlns:p14="http://schemas.microsoft.com/office/powerpoint/2010/main" val="284056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BCFE61D-294C-466E-862F-AFE2A2533F2B}" type="datetimeFigureOut">
              <a:rPr lang="es-CO" smtClean="0"/>
              <a:pPr/>
              <a:t>30/10/2017</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CF32291E-B1BC-4756-B3CF-B45739B80F2B}" type="slidenum">
              <a:rPr lang="es-CO" smtClean="0"/>
              <a:pPr/>
              <a:t>‹Nº›</a:t>
            </a:fld>
            <a:endParaRPr lang="es-CO" dirty="0"/>
          </a:p>
        </p:txBody>
      </p:sp>
    </p:spTree>
    <p:extLst>
      <p:ext uri="{BB962C8B-B14F-4D97-AF65-F5344CB8AC3E}">
        <p14:creationId xmlns="" xmlns:p14="http://schemas.microsoft.com/office/powerpoint/2010/main" val="4187171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ABCFE61D-294C-466E-862F-AFE2A2533F2B}" type="datetimeFigureOut">
              <a:rPr lang="es-CO" smtClean="0"/>
              <a:pPr/>
              <a:t>30/10/2017</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CF32291E-B1BC-4756-B3CF-B45739B80F2B}" type="slidenum">
              <a:rPr lang="es-CO" smtClean="0"/>
              <a:pPr/>
              <a:t>‹Nº›</a:t>
            </a:fld>
            <a:endParaRPr lang="es-CO" dirty="0"/>
          </a:p>
        </p:txBody>
      </p:sp>
    </p:spTree>
    <p:extLst>
      <p:ext uri="{BB962C8B-B14F-4D97-AF65-F5344CB8AC3E}">
        <p14:creationId xmlns="" xmlns:p14="http://schemas.microsoft.com/office/powerpoint/2010/main" val="2102704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ABCFE61D-294C-466E-862F-AFE2A2533F2B}" type="datetimeFigureOut">
              <a:rPr lang="es-CO" smtClean="0"/>
              <a:pPr/>
              <a:t>30/10/2017</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CF32291E-B1BC-4756-B3CF-B45739B80F2B}" type="slidenum">
              <a:rPr lang="es-CO" smtClean="0"/>
              <a:pPr/>
              <a:t>‹Nº›</a:t>
            </a:fld>
            <a:endParaRPr lang="es-CO" dirty="0"/>
          </a:p>
        </p:txBody>
      </p:sp>
    </p:spTree>
    <p:extLst>
      <p:ext uri="{BB962C8B-B14F-4D97-AF65-F5344CB8AC3E}">
        <p14:creationId xmlns="" xmlns:p14="http://schemas.microsoft.com/office/powerpoint/2010/main" val="1570809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ABCFE61D-294C-466E-862F-AFE2A2533F2B}" type="datetimeFigureOut">
              <a:rPr lang="es-CO" smtClean="0"/>
              <a:pPr/>
              <a:t>30/10/2017</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CF32291E-B1BC-4756-B3CF-B45739B80F2B}" type="slidenum">
              <a:rPr lang="es-CO" smtClean="0"/>
              <a:pPr/>
              <a:t>‹Nº›</a:t>
            </a:fld>
            <a:endParaRPr lang="es-CO" dirty="0"/>
          </a:p>
        </p:txBody>
      </p:sp>
    </p:spTree>
    <p:extLst>
      <p:ext uri="{BB962C8B-B14F-4D97-AF65-F5344CB8AC3E}">
        <p14:creationId xmlns="" xmlns:p14="http://schemas.microsoft.com/office/powerpoint/2010/main" val="39163843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BCFE61D-294C-466E-862F-AFE2A2533F2B}" type="datetimeFigureOut">
              <a:rPr lang="es-CO" smtClean="0"/>
              <a:pPr/>
              <a:t>30/10/2017</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CF32291E-B1BC-4756-B3CF-B45739B80F2B}" type="slidenum">
              <a:rPr lang="es-CO" smtClean="0"/>
              <a:pPr/>
              <a:t>‹Nº›</a:t>
            </a:fld>
            <a:endParaRPr lang="es-CO" dirty="0"/>
          </a:p>
        </p:txBody>
      </p:sp>
    </p:spTree>
    <p:extLst>
      <p:ext uri="{BB962C8B-B14F-4D97-AF65-F5344CB8AC3E}">
        <p14:creationId xmlns="" xmlns:p14="http://schemas.microsoft.com/office/powerpoint/2010/main" val="4009505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BCFE61D-294C-466E-862F-AFE2A2533F2B}" type="datetimeFigureOut">
              <a:rPr lang="es-CO" smtClean="0"/>
              <a:pPr/>
              <a:t>30/10/2017</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CF32291E-B1BC-4756-B3CF-B45739B80F2B}" type="slidenum">
              <a:rPr lang="es-CO" smtClean="0"/>
              <a:pPr/>
              <a:t>‹Nº›</a:t>
            </a:fld>
            <a:endParaRPr lang="es-CO" dirty="0"/>
          </a:p>
        </p:txBody>
      </p:sp>
    </p:spTree>
    <p:extLst>
      <p:ext uri="{BB962C8B-B14F-4D97-AF65-F5344CB8AC3E}">
        <p14:creationId xmlns="" xmlns:p14="http://schemas.microsoft.com/office/powerpoint/2010/main" val="32155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BCFE61D-294C-466E-862F-AFE2A2533F2B}" type="datetimeFigureOut">
              <a:rPr lang="es-CO" smtClean="0"/>
              <a:pPr/>
              <a:t>30/10/2017</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CF32291E-B1BC-4756-B3CF-B45739B80F2B}" type="slidenum">
              <a:rPr lang="es-CO" smtClean="0"/>
              <a:pPr/>
              <a:t>‹Nº›</a:t>
            </a:fld>
            <a:endParaRPr lang="es-CO" dirty="0"/>
          </a:p>
        </p:txBody>
      </p:sp>
    </p:spTree>
    <p:extLst>
      <p:ext uri="{BB962C8B-B14F-4D97-AF65-F5344CB8AC3E}">
        <p14:creationId xmlns="" xmlns:p14="http://schemas.microsoft.com/office/powerpoint/2010/main" val="2183848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7000"/>
            <a:lum/>
          </a:blip>
          <a:srcRect/>
          <a:stretch>
            <a:fillRect l="-16000" r="-16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CFE61D-294C-466E-862F-AFE2A2533F2B}" type="datetimeFigureOut">
              <a:rPr lang="es-CO" smtClean="0"/>
              <a:pPr/>
              <a:t>30/10/2017</a:t>
            </a:fld>
            <a:endParaRPr lang="es-CO"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32291E-B1BC-4756-B3CF-B45739B80F2B}" type="slidenum">
              <a:rPr lang="es-CO" smtClean="0"/>
              <a:pPr/>
              <a:t>‹Nº›</a:t>
            </a:fld>
            <a:endParaRPr lang="es-CO" dirty="0"/>
          </a:p>
        </p:txBody>
      </p:sp>
    </p:spTree>
    <p:extLst>
      <p:ext uri="{BB962C8B-B14F-4D97-AF65-F5344CB8AC3E}">
        <p14:creationId xmlns="" xmlns:p14="http://schemas.microsoft.com/office/powerpoint/2010/main" val="40004951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chart" Target="../charts/chart6.xml"/><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8.gif"/><Relationship Id="rId5" Type="http://schemas.openxmlformats.org/officeDocument/2006/relationships/image" Target="../media/image7.gif"/><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chart" Target="../charts/chart7.xml"/><Relationship Id="rId7" Type="http://schemas.openxmlformats.org/officeDocument/2006/relationships/image" Target="../media/image7.gif"/><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chart" Target="../charts/chart8.xml"/></Relationships>
</file>

<file path=ppt/slides/_rels/slide14.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chart" Target="../charts/chart9.xml"/><Relationship Id="rId7" Type="http://schemas.openxmlformats.org/officeDocument/2006/relationships/image" Target="../media/image7.gif"/><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chart" Target="../charts/chart10.xml"/></Relationships>
</file>

<file path=ppt/slides/_rels/slide15.xml.rels><?xml version="1.0" encoding="UTF-8" standalone="yes"?>
<Relationships xmlns="http://schemas.openxmlformats.org/package/2006/relationships"><Relationship Id="rId8" Type="http://schemas.openxmlformats.org/officeDocument/2006/relationships/chart" Target="../charts/chart12.xml"/><Relationship Id="rId3" Type="http://schemas.openxmlformats.org/officeDocument/2006/relationships/image" Target="../media/image5.png"/><Relationship Id="rId7" Type="http://schemas.openxmlformats.org/officeDocument/2006/relationships/chart" Target="../charts/chart11.xml"/><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8.gif"/><Relationship Id="rId5" Type="http://schemas.openxmlformats.org/officeDocument/2006/relationships/image" Target="../media/image7.gif"/><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chart" Target="../charts/chart13.xml"/><Relationship Id="rId7" Type="http://schemas.openxmlformats.org/officeDocument/2006/relationships/image" Target="../media/image7.gif"/><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chart" Target="../charts/chart14.xml"/></Relationships>
</file>

<file path=ppt/slides/_rels/slide17.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chart" Target="../charts/chart15.xml"/><Relationship Id="rId7" Type="http://schemas.openxmlformats.org/officeDocument/2006/relationships/image" Target="../media/image7.gif"/><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chart" Target="../charts/chart16.xml"/></Relationships>
</file>

<file path=ppt/slides/_rels/slide18.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chart" Target="../charts/chart17.xml"/><Relationship Id="rId7" Type="http://schemas.openxmlformats.org/officeDocument/2006/relationships/image" Target="../media/image7.gif"/><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chart" Target="../charts/char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24"/>
            <a:ext cx="9144000" cy="6858000"/>
          </a:xfrm>
          <a:prstGeom prst="rect">
            <a:avLst/>
          </a:prstGeom>
        </p:spPr>
      </p:pic>
      <p:sp>
        <p:nvSpPr>
          <p:cNvPr id="2" name="1 Título"/>
          <p:cNvSpPr>
            <a:spLocks noGrp="1"/>
          </p:cNvSpPr>
          <p:nvPr>
            <p:ph type="ctr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s-CO"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IDEA DE SERVICIO DE TAXI</a:t>
            </a:r>
            <a:endParaRPr lang="es-CO"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2 Subtítulo"/>
          <p:cNvSpPr>
            <a:spLocks noGrp="1"/>
          </p:cNvSpPr>
          <p:nvPr>
            <p:ph type="subTitle" idx="1"/>
          </p:nvPr>
        </p:nvSpPr>
        <p:spPr/>
        <p:txBody>
          <a:bodyPr/>
          <a:lstStyle/>
          <a:p>
            <a:endParaRPr lang="es-CO"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a:p>
            <a:r>
              <a:rPr lang="es-CO"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FABIO ORTIZ</a:t>
            </a:r>
            <a:endParaRPr lang="es-CO"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 xmlns:p14="http://schemas.microsoft.com/office/powerpoint/2010/main" val="30725929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786" y="500042"/>
            <a:ext cx="7772400" cy="1362075"/>
          </a:xfrm>
        </p:spPr>
        <p:txBody>
          <a:bodyPr/>
          <a:lstStyle/>
          <a:p>
            <a:pPr algn="ctr"/>
            <a:r>
              <a:rPr lang="es-ES" dirty="0" smtClean="0"/>
              <a:t>PRODUCTO</a:t>
            </a:r>
            <a:endParaRPr lang="es-ES" dirty="0"/>
          </a:p>
        </p:txBody>
      </p:sp>
      <p:sp>
        <p:nvSpPr>
          <p:cNvPr id="3" name="2 Marcador de texto"/>
          <p:cNvSpPr>
            <a:spLocks noGrp="1"/>
          </p:cNvSpPr>
          <p:nvPr>
            <p:ph type="body" idx="1"/>
          </p:nvPr>
        </p:nvSpPr>
        <p:spPr>
          <a:xfrm>
            <a:off x="714348" y="357167"/>
            <a:ext cx="5072098" cy="357189"/>
          </a:xfrm>
        </p:spPr>
        <p:txBody>
          <a:bodyPr>
            <a:normAutofit fontScale="92500" lnSpcReduction="10000"/>
          </a:bodyPr>
          <a:lstStyle/>
          <a:p>
            <a:endParaRPr lang="es-ES" b="1" dirty="0" smtClean="0">
              <a:solidFill>
                <a:schemeClr val="tx1"/>
              </a:solidFill>
            </a:endParaRPr>
          </a:p>
          <a:p>
            <a:endParaRPr lang="es-ES" dirty="0"/>
          </a:p>
        </p:txBody>
      </p:sp>
      <p:pic>
        <p:nvPicPr>
          <p:cNvPr id="4" name="3 Imagen"/>
          <p:cNvPicPr/>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142976" y="1285860"/>
            <a:ext cx="3643338" cy="2071702"/>
          </a:xfrm>
          <a:prstGeom prst="rect">
            <a:avLst/>
          </a:prstGeom>
          <a:noFill/>
          <a:ln>
            <a:solidFill>
              <a:schemeClr val="tx1"/>
            </a:solidFill>
          </a:ln>
        </p:spPr>
      </p:pic>
      <p:pic>
        <p:nvPicPr>
          <p:cNvPr id="5" name="4 Imagen"/>
          <p:cNvPicPr/>
          <p:nvPr/>
        </p:nvPicPr>
        <p:blipFill>
          <a:blip r:embed="rId3"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5000628" y="1285860"/>
            <a:ext cx="3429024" cy="2071702"/>
          </a:xfrm>
          <a:prstGeom prst="rect">
            <a:avLst/>
          </a:prstGeom>
          <a:noFill/>
          <a:ln>
            <a:solidFill>
              <a:schemeClr val="tx1"/>
            </a:solidFill>
          </a:ln>
        </p:spPr>
      </p:pic>
      <p:sp>
        <p:nvSpPr>
          <p:cNvPr id="1025" name="Rectangle 1"/>
          <p:cNvSpPr>
            <a:spLocks noChangeArrowheads="1"/>
          </p:cNvSpPr>
          <p:nvPr/>
        </p:nvSpPr>
        <p:spPr bwMode="auto">
          <a:xfrm>
            <a:off x="928662" y="3571876"/>
            <a:ext cx="7572428"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just" defTabSz="914400" rtl="0" eaLnBrk="1" fontAlgn="base" latinLnBrk="0" hangingPunct="1">
              <a:lnSpc>
                <a:spcPct val="100000"/>
              </a:lnSpc>
              <a:spcBef>
                <a:spcPct val="0"/>
              </a:spcBef>
              <a:spcAft>
                <a:spcPct val="0"/>
              </a:spcAft>
              <a:buClrTx/>
              <a:buSzTx/>
              <a:buFontTx/>
              <a:buNone/>
              <a:tabLst/>
            </a:pPr>
            <a:r>
              <a:rPr kumimoji="0" lang="es-CO" sz="3600" b="1" i="0" u="none" strike="noStrike" cap="none" normalizeH="0" baseline="0" dirty="0" smtClean="0" bmk="OLE_LINK9">
                <a:ln>
                  <a:noFill/>
                </a:ln>
                <a:solidFill>
                  <a:srgbClr val="FFC000"/>
                </a:solidFill>
                <a:effectLst/>
                <a:latin typeface="Ravie" pitchFamily="82" charset="0"/>
                <a:ea typeface="Times New Roman" pitchFamily="18" charset="0"/>
                <a:cs typeface="Arial" pitchFamily="34" charset="0"/>
              </a:rPr>
              <a:t>R</a:t>
            </a:r>
            <a:r>
              <a:rPr kumimoji="0" lang="es-CO" sz="3600" b="1" i="0" u="none" strike="noStrike" cap="none" normalizeH="0" baseline="0" dirty="0" smtClean="0" bmk="OLE_LINK9">
                <a:ln>
                  <a:noFill/>
                </a:ln>
                <a:solidFill>
                  <a:schemeClr val="tx1"/>
                </a:solidFill>
                <a:effectLst/>
                <a:latin typeface="Ravie" pitchFamily="82" charset="0"/>
                <a:ea typeface="Times New Roman" pitchFamily="18" charset="0"/>
                <a:cs typeface="Arial" pitchFamily="34" charset="0"/>
              </a:rPr>
              <a:t>eady</a:t>
            </a:r>
            <a:r>
              <a:rPr kumimoji="0" lang="es-CO" sz="3600" b="1" i="0" u="none" strike="noStrike" cap="none" normalizeH="0" baseline="0" dirty="0" smtClean="0" bmk="OLE_LINK9">
                <a:ln>
                  <a:noFill/>
                </a:ln>
                <a:solidFill>
                  <a:srgbClr val="FFC000"/>
                </a:solidFill>
                <a:effectLst/>
                <a:latin typeface="Ravie" pitchFamily="82" charset="0"/>
                <a:ea typeface="Times New Roman" pitchFamily="18" charset="0"/>
                <a:cs typeface="Arial" pitchFamily="34" charset="0"/>
              </a:rPr>
              <a:t>T</a:t>
            </a:r>
            <a:r>
              <a:rPr kumimoji="0" lang="es-CO" sz="3600" b="1" i="0" u="none" strike="noStrike" cap="none" normalizeH="0" baseline="0" dirty="0" smtClean="0" bmk="OLE_LINK9">
                <a:ln>
                  <a:noFill/>
                </a:ln>
                <a:solidFill>
                  <a:schemeClr val="tx1"/>
                </a:solidFill>
                <a:effectLst/>
                <a:latin typeface="Ravie" pitchFamily="82" charset="0"/>
                <a:ea typeface="Times New Roman" pitchFamily="18" charset="0"/>
                <a:cs typeface="Arial" pitchFamily="34" charset="0"/>
              </a:rPr>
              <a:t>ax</a:t>
            </a:r>
            <a:endParaRPr lang="es-ES" sz="3600" dirty="0" smtClean="0" bmk="OLE_LINK9">
              <a:latin typeface="Arial" pitchFamily="34" charset="0"/>
              <a:ea typeface="Times New Roman" pitchFamily="18" charset="0"/>
              <a:cs typeface="Arial" pitchFamily="34" charset="0"/>
            </a:endParaRPr>
          </a:p>
          <a:p>
            <a:pPr marL="0" marR="0" lvl="0" indent="539750" algn="just" defTabSz="914400" rtl="0" eaLnBrk="1" fontAlgn="base" latinLnBrk="0" hangingPunct="1">
              <a:lnSpc>
                <a:spcPct val="100000"/>
              </a:lnSpc>
              <a:spcBef>
                <a:spcPct val="0"/>
              </a:spcBef>
              <a:spcAft>
                <a:spcPct val="0"/>
              </a:spcAft>
              <a:buClrTx/>
              <a:buSzTx/>
              <a:buFontTx/>
              <a:buNone/>
              <a:tabLst/>
            </a:pPr>
            <a:r>
              <a:rPr kumimoji="0" lang="es-CO"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 un nuevo sistema que va en busca de mejorar y garantizar un buen servicio de forma rápida y segura, el cual permitirá </a:t>
            </a:r>
            <a:r>
              <a:rPr kumimoji="0" lang="es-ES"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recobrar l</a:t>
            </a:r>
            <a:r>
              <a:rPr kumimoji="0" lang="es-CO"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 credibilidad del      usuario en un taxista a la hora de tomarlo.</a:t>
            </a:r>
          </a:p>
          <a:p>
            <a:pPr marL="0" marR="0" lvl="0" indent="539750" algn="just" defTabSz="914400" rtl="0" eaLnBrk="0" fontAlgn="base" latinLnBrk="0" hangingPunct="0">
              <a:lnSpc>
                <a:spcPct val="100000"/>
              </a:lnSpc>
              <a:spcBef>
                <a:spcPct val="0"/>
              </a:spcBef>
              <a:spcAft>
                <a:spcPct val="0"/>
              </a:spcAft>
              <a:buClrTx/>
              <a:buSzTx/>
              <a:buFontTx/>
              <a:buNone/>
              <a:tabLst/>
            </a:pPr>
            <a:endParaRPr kumimoji="0" lang="es-E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es-CO"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Ya no más esos nichos</a:t>
            </a:r>
            <a:endParaRPr kumimoji="0" lang="es-E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–No tengo cambio-</a:t>
            </a:r>
            <a:endParaRPr kumimoji="0" lang="es-E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-Hasta hora empecé el turno</a:t>
            </a:r>
            <a:endParaRPr kumimoji="0" lang="es-E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539750" algn="just" defTabSz="914400" rtl="0" eaLnBrk="0" fontAlgn="base" latinLnBrk="0" hangingPunct="0">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Y cosas de esas que eran molestas para los usuarios del taxi; ahora llega </a:t>
            </a:r>
            <a:r>
              <a:rPr kumimoji="0" lang="es-ES" sz="14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ReadyTax</a:t>
            </a:r>
            <a:endParaRPr kumimoji="0" lang="es-ES" sz="1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357166"/>
            <a:ext cx="7772400" cy="1362075"/>
          </a:xfrm>
        </p:spPr>
        <p:txBody>
          <a:bodyPr/>
          <a:lstStyle/>
          <a:p>
            <a:pPr algn="ctr"/>
            <a:r>
              <a:rPr lang="es-ES" dirty="0" smtClean="0"/>
              <a:t>PRE-VENTA Y POS-VENTA</a:t>
            </a:r>
            <a:endParaRPr lang="es-ES" dirty="0"/>
          </a:p>
        </p:txBody>
      </p:sp>
      <p:sp>
        <p:nvSpPr>
          <p:cNvPr id="3" name="2 Marcador de texto"/>
          <p:cNvSpPr>
            <a:spLocks noGrp="1"/>
          </p:cNvSpPr>
          <p:nvPr>
            <p:ph type="body" idx="1"/>
          </p:nvPr>
        </p:nvSpPr>
        <p:spPr>
          <a:xfrm>
            <a:off x="722313" y="1071546"/>
            <a:ext cx="7772400" cy="5286412"/>
          </a:xfrm>
        </p:spPr>
        <p:txBody>
          <a:bodyPr>
            <a:normAutofit fontScale="77500" lnSpcReduction="20000"/>
          </a:bodyPr>
          <a:lstStyle/>
          <a:p>
            <a:pPr algn="just"/>
            <a:r>
              <a:rPr lang="es-CO" b="1" dirty="0" smtClean="0">
                <a:solidFill>
                  <a:schemeClr val="tx1"/>
                </a:solidFill>
              </a:rPr>
              <a:t>Pre-Venta</a:t>
            </a:r>
            <a:endParaRPr lang="es-ES" b="1" dirty="0" smtClean="0">
              <a:solidFill>
                <a:schemeClr val="tx1"/>
              </a:solidFill>
            </a:endParaRPr>
          </a:p>
          <a:p>
            <a:pPr algn="just"/>
            <a:r>
              <a:rPr lang="es-CO" b="1" dirty="0" smtClean="0">
                <a:solidFill>
                  <a:schemeClr val="tx1"/>
                </a:solidFill>
              </a:rPr>
              <a:t>Convencer al cliente de todos </a:t>
            </a:r>
            <a:r>
              <a:rPr lang="es-CO" b="1" dirty="0" smtClean="0">
                <a:solidFill>
                  <a:schemeClr val="tx1"/>
                </a:solidFill>
              </a:rPr>
              <a:t>los </a:t>
            </a:r>
            <a:r>
              <a:rPr lang="es-CO" b="1" dirty="0" smtClean="0">
                <a:solidFill>
                  <a:schemeClr val="tx1"/>
                </a:solidFill>
              </a:rPr>
              <a:t>beneficios que se tendrán al comprar la idea para la región metropolitana de Santiago, atreves de estudio, encuestas donde se evidencia que la sociedad estará dispuesta y encajará perfecto a la idea.</a:t>
            </a:r>
          </a:p>
          <a:p>
            <a:pPr algn="just"/>
            <a:endParaRPr lang="es-ES" b="1" dirty="0" smtClean="0">
              <a:solidFill>
                <a:schemeClr val="tx1"/>
              </a:solidFill>
            </a:endParaRPr>
          </a:p>
          <a:p>
            <a:pPr lvl="0" algn="just"/>
            <a:r>
              <a:rPr lang="es-CO" b="1" dirty="0" smtClean="0">
                <a:solidFill>
                  <a:schemeClr val="tx1"/>
                </a:solidFill>
              </a:rPr>
              <a:t>-Análisis de las necesidades que tiene respecto al uso del taxi.</a:t>
            </a:r>
            <a:endParaRPr lang="es-ES" b="1" dirty="0" smtClean="0">
              <a:solidFill>
                <a:schemeClr val="tx1"/>
              </a:solidFill>
            </a:endParaRPr>
          </a:p>
          <a:p>
            <a:pPr lvl="0" algn="just"/>
            <a:r>
              <a:rPr lang="es-CO" b="1" dirty="0" smtClean="0">
                <a:solidFill>
                  <a:schemeClr val="tx1"/>
                </a:solidFill>
              </a:rPr>
              <a:t>-Convenio con la empresa Tarjeta BIP</a:t>
            </a:r>
            <a:endParaRPr lang="es-ES" b="1" dirty="0" smtClean="0">
              <a:solidFill>
                <a:schemeClr val="tx1"/>
              </a:solidFill>
            </a:endParaRPr>
          </a:p>
          <a:p>
            <a:pPr lvl="0" algn="just"/>
            <a:r>
              <a:rPr lang="es-CO" b="1" dirty="0" smtClean="0">
                <a:solidFill>
                  <a:schemeClr val="tx1"/>
                </a:solidFill>
              </a:rPr>
              <a:t>-Se tendrá mayor seguridad para el gremio taxista.</a:t>
            </a:r>
            <a:endParaRPr lang="es-ES" b="1" dirty="0" smtClean="0">
              <a:solidFill>
                <a:schemeClr val="tx1"/>
              </a:solidFill>
            </a:endParaRPr>
          </a:p>
          <a:p>
            <a:pPr lvl="0" algn="just"/>
            <a:r>
              <a:rPr lang="es-CO" b="1" dirty="0" smtClean="0">
                <a:solidFill>
                  <a:schemeClr val="tx1"/>
                </a:solidFill>
              </a:rPr>
              <a:t>-Se evitarán reclamos de usuarios a taxistas por cobros indebidos en carreras.</a:t>
            </a:r>
            <a:endParaRPr lang="es-ES" b="1" dirty="0" smtClean="0">
              <a:solidFill>
                <a:schemeClr val="tx1"/>
              </a:solidFill>
            </a:endParaRPr>
          </a:p>
          <a:p>
            <a:pPr lvl="0" algn="just"/>
            <a:r>
              <a:rPr lang="es-CO" b="1" dirty="0" smtClean="0">
                <a:solidFill>
                  <a:schemeClr val="tx1"/>
                </a:solidFill>
              </a:rPr>
              <a:t>-Por medio del sistema se cobrará lo justo, tanto por distancia y por tiempo.</a:t>
            </a:r>
            <a:endParaRPr lang="es-ES" b="1" dirty="0" smtClean="0">
              <a:solidFill>
                <a:schemeClr val="tx1"/>
              </a:solidFill>
            </a:endParaRPr>
          </a:p>
          <a:p>
            <a:pPr lvl="0" algn="just"/>
            <a:r>
              <a:rPr lang="es-CO" b="1" dirty="0" smtClean="0">
                <a:solidFill>
                  <a:schemeClr val="tx1"/>
                </a:solidFill>
              </a:rPr>
              <a:t>-Idea innovadora respecto al servicio de taxis.</a:t>
            </a:r>
            <a:endParaRPr lang="es-ES" b="1" dirty="0" smtClean="0">
              <a:solidFill>
                <a:schemeClr val="tx1"/>
              </a:solidFill>
            </a:endParaRPr>
          </a:p>
          <a:p>
            <a:pPr algn="just"/>
            <a:r>
              <a:rPr lang="es-CO" b="1" dirty="0" smtClean="0">
                <a:solidFill>
                  <a:schemeClr val="tx1"/>
                </a:solidFill>
              </a:rPr>
              <a:t> </a:t>
            </a:r>
            <a:endParaRPr lang="es-ES" b="1" dirty="0" smtClean="0">
              <a:solidFill>
                <a:schemeClr val="tx1"/>
              </a:solidFill>
            </a:endParaRPr>
          </a:p>
          <a:p>
            <a:pPr algn="just"/>
            <a:r>
              <a:rPr lang="es-CO" b="1" dirty="0" smtClean="0">
                <a:solidFill>
                  <a:schemeClr val="tx1"/>
                </a:solidFill>
              </a:rPr>
              <a:t>Pos-Venta</a:t>
            </a:r>
            <a:endParaRPr lang="es-ES" b="1" dirty="0" smtClean="0">
              <a:solidFill>
                <a:schemeClr val="tx1"/>
              </a:solidFill>
            </a:endParaRPr>
          </a:p>
          <a:p>
            <a:pPr algn="just"/>
            <a:r>
              <a:rPr lang="es-CO" b="1" dirty="0" smtClean="0">
                <a:solidFill>
                  <a:schemeClr val="tx1"/>
                </a:solidFill>
              </a:rPr>
              <a:t>Conservar el cliente, tiene como objetivo que va mas allá de lograr que vuelva a comprar el servicio de la empresa, buscar la satisfacción completa del cliente para que así mismo este se convierta en una persona que promocione nuestra empresa, con otras regiones para poder implementar el Servicio.</a:t>
            </a:r>
          </a:p>
          <a:p>
            <a:pPr algn="just"/>
            <a:endParaRPr lang="es-ES" b="1" dirty="0" smtClean="0">
              <a:solidFill>
                <a:schemeClr val="tx1"/>
              </a:solidFill>
            </a:endParaRPr>
          </a:p>
          <a:p>
            <a:pPr lvl="0" algn="just"/>
            <a:r>
              <a:rPr lang="es-CO" b="1" dirty="0" smtClean="0">
                <a:solidFill>
                  <a:schemeClr val="tx1"/>
                </a:solidFill>
              </a:rPr>
              <a:t>-La empresa atenderá consultas reclamos o inquietudes.</a:t>
            </a:r>
            <a:endParaRPr lang="es-ES" b="1" dirty="0" smtClean="0">
              <a:solidFill>
                <a:schemeClr val="tx1"/>
              </a:solidFill>
            </a:endParaRPr>
          </a:p>
          <a:p>
            <a:pPr lvl="0" algn="just"/>
            <a:r>
              <a:rPr lang="es-CO" b="1" dirty="0" smtClean="0">
                <a:solidFill>
                  <a:schemeClr val="tx1"/>
                </a:solidFill>
              </a:rPr>
              <a:t>-Daremos soporte.</a:t>
            </a:r>
            <a:endParaRPr lang="es-ES" b="1" dirty="0" smtClean="0">
              <a:solidFill>
                <a:schemeClr val="tx1"/>
              </a:solidFill>
            </a:endParaRPr>
          </a:p>
          <a:p>
            <a:pPr lvl="0" algn="just"/>
            <a:r>
              <a:rPr lang="es-CO" b="1" dirty="0" smtClean="0">
                <a:solidFill>
                  <a:schemeClr val="tx1"/>
                </a:solidFill>
              </a:rPr>
              <a:t>-Se incentivara a los usuarios, por una recarga de $ 13.200 equivalente a 20kl de recorrido     se dará al usuario </a:t>
            </a:r>
            <a:endParaRPr lang="es-ES" b="1" dirty="0" smtClean="0">
              <a:solidFill>
                <a:schemeClr val="tx1"/>
              </a:solidFill>
            </a:endParaRPr>
          </a:p>
          <a:p>
            <a:pPr algn="just"/>
            <a:endParaRPr lang="es-ES" b="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357166"/>
            <a:ext cx="7772400" cy="1362075"/>
          </a:xfrm>
        </p:spPr>
        <p:txBody>
          <a:bodyPr/>
          <a:lstStyle/>
          <a:p>
            <a:pPr algn="ctr"/>
            <a:r>
              <a:rPr lang="es-ES" dirty="0" smtClean="0"/>
              <a:t>FINANCIERO</a:t>
            </a:r>
            <a:endParaRPr lang="es-ES" dirty="0"/>
          </a:p>
        </p:txBody>
      </p:sp>
      <p:pic>
        <p:nvPicPr>
          <p:cNvPr id="5" name="19 Imagen">
            <a:hlinkClick r:id="" tooltip="Ir a la hoja SIGUIENTE"/>
          </p:cNvPr>
          <p:cNvPicPr>
            <a:picLocks noChangeAspect="1"/>
          </p:cNvPicPr>
          <p:nvPr/>
        </p:nvPicPr>
        <p:blipFill>
          <a:blip r:embed="rId2" cstate="print"/>
          <a:stretch>
            <a:fillRect/>
          </a:stretch>
        </p:blipFill>
        <p:spPr>
          <a:xfrm>
            <a:off x="8959215" y="127635"/>
            <a:ext cx="184419" cy="176799"/>
          </a:xfrm>
          <a:prstGeom prst="rect">
            <a:avLst/>
          </a:prstGeom>
        </p:spPr>
      </p:pic>
      <p:pic>
        <p:nvPicPr>
          <p:cNvPr id="6" name="21 Imagen">
            <a:hlinkClick r:id="" tooltip="Volver ARRIBA"/>
          </p:cNvPr>
          <p:cNvPicPr>
            <a:picLocks noChangeAspect="1"/>
          </p:cNvPicPr>
          <p:nvPr/>
        </p:nvPicPr>
        <p:blipFill>
          <a:blip r:embed="rId3" cstate="print"/>
          <a:stretch>
            <a:fillRect/>
          </a:stretch>
        </p:blipFill>
        <p:spPr>
          <a:xfrm rot="16200000">
            <a:off x="552450" y="137160"/>
            <a:ext cx="176799" cy="176799"/>
          </a:xfrm>
          <a:prstGeom prst="rect">
            <a:avLst/>
          </a:prstGeom>
        </p:spPr>
      </p:pic>
      <p:pic>
        <p:nvPicPr>
          <p:cNvPr id="7" name="22 Imagen">
            <a:hlinkClick r:id="" tooltip="Ir a la hoja ANTERIOR"/>
          </p:cNvPr>
          <p:cNvPicPr>
            <a:picLocks noChangeAspect="1"/>
          </p:cNvPicPr>
          <p:nvPr/>
        </p:nvPicPr>
        <p:blipFill>
          <a:blip r:embed="rId4" cstate="print"/>
          <a:stretch>
            <a:fillRect/>
          </a:stretch>
        </p:blipFill>
        <p:spPr>
          <a:xfrm rot="16200000">
            <a:off x="311467" y="134303"/>
            <a:ext cx="176799" cy="182514"/>
          </a:xfrm>
          <a:prstGeom prst="rect">
            <a:avLst/>
          </a:prstGeom>
        </p:spPr>
      </p:pic>
      <p:pic>
        <p:nvPicPr>
          <p:cNvPr id="9" name="10 Imagen" descr="informacion.gif">
            <a:hlinkClick r:id="" tooltip="INFORMACIÓN"/>
          </p:cNvPr>
          <p:cNvPicPr>
            <a:picLocks noChangeAspect="1"/>
          </p:cNvPicPr>
          <p:nvPr/>
        </p:nvPicPr>
        <p:blipFill>
          <a:blip r:embed="rId5" cstate="print"/>
          <a:stretch>
            <a:fillRect/>
          </a:stretch>
        </p:blipFill>
        <p:spPr>
          <a:xfrm>
            <a:off x="7734300" y="118110"/>
            <a:ext cx="920115" cy="219075"/>
          </a:xfrm>
          <a:prstGeom prst="rect">
            <a:avLst/>
          </a:prstGeom>
        </p:spPr>
      </p:pic>
      <p:pic>
        <p:nvPicPr>
          <p:cNvPr id="10" name="9 Imagen" descr="miniplan002.gif">
            <a:hlinkClick r:id="" tooltip="Ir al INDICE"/>
          </p:cNvPr>
          <p:cNvPicPr>
            <a:picLocks noChangeAspect="1"/>
          </p:cNvPicPr>
          <p:nvPr/>
        </p:nvPicPr>
        <p:blipFill>
          <a:blip r:embed="rId6" cstate="print"/>
          <a:stretch>
            <a:fillRect/>
          </a:stretch>
        </p:blipFill>
        <p:spPr>
          <a:xfrm>
            <a:off x="914400" y="146685"/>
            <a:ext cx="1371600" cy="179614"/>
          </a:xfrm>
          <a:prstGeom prst="rect">
            <a:avLst/>
          </a:prstGeom>
        </p:spPr>
      </p:pic>
      <p:graphicFrame>
        <p:nvGraphicFramePr>
          <p:cNvPr id="11" name="10 Tabla"/>
          <p:cNvGraphicFramePr>
            <a:graphicFrameLocks noGrp="1"/>
          </p:cNvGraphicFramePr>
          <p:nvPr/>
        </p:nvGraphicFramePr>
        <p:xfrm>
          <a:off x="1071536" y="1000120"/>
          <a:ext cx="7215233" cy="5000647"/>
        </p:xfrm>
        <a:graphic>
          <a:graphicData uri="http://schemas.openxmlformats.org/drawingml/2006/table">
            <a:tbl>
              <a:tblPr/>
              <a:tblGrid>
                <a:gridCol w="221123"/>
                <a:gridCol w="41275"/>
                <a:gridCol w="1452116"/>
                <a:gridCol w="49377"/>
                <a:gridCol w="725487"/>
                <a:gridCol w="39801"/>
                <a:gridCol w="666750"/>
                <a:gridCol w="666750"/>
                <a:gridCol w="666750"/>
                <a:gridCol w="666750"/>
                <a:gridCol w="725487"/>
                <a:gridCol w="751817"/>
                <a:gridCol w="55281"/>
                <a:gridCol w="342740"/>
                <a:gridCol w="143729"/>
              </a:tblGrid>
              <a:tr h="248152">
                <a:tc>
                  <a:txBody>
                    <a:bodyPr/>
                    <a:lstStyle/>
                    <a:p>
                      <a:pPr algn="l" fontAlgn="b"/>
                      <a:endParaRPr lang="es-ES" sz="600" b="0" i="0" u="none" strike="noStrike" dirty="0">
                        <a:latin typeface="Tahoma"/>
                      </a:endParaRPr>
                    </a:p>
                  </a:txBody>
                  <a:tcPr marL="0" marR="0" marT="0" marB="0" anchor="b">
                    <a:lnL>
                      <a:noFill/>
                    </a:lnL>
                    <a:lnR w="19050" cap="flat" cmpd="sng" algn="ctr">
                      <a:solidFill>
                        <a:srgbClr val="4A452A"/>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endParaRPr lang="es-ES" sz="600" b="0" i="0" u="none" strike="noStrike">
                        <a:latin typeface="Arial"/>
                      </a:endParaRPr>
                    </a:p>
                  </a:txBody>
                  <a:tcPr marL="0" marR="0" marT="0" marB="0">
                    <a:lnL w="19050" cap="flat" cmpd="sng" algn="ctr">
                      <a:solidFill>
                        <a:srgbClr val="4A452A"/>
                      </a:solidFill>
                      <a:prstDash val="solid"/>
                      <a:round/>
                      <a:headEnd type="none" w="med" len="med"/>
                      <a:tailEnd type="none" w="med" len="med"/>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600" b="0" i="0" u="none" strike="noStrike">
                          <a:solidFill>
                            <a:srgbClr val="FFFFCC"/>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600" b="0" i="0" u="none" strike="noStrike">
                          <a:solidFill>
                            <a:srgbClr val="FFFFCC"/>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gridSpan="7">
                  <a:txBody>
                    <a:bodyPr/>
                    <a:lstStyle/>
                    <a:p>
                      <a:pPr algn="l" fontAlgn="ctr"/>
                      <a:r>
                        <a:rPr lang="es-ES" sz="900" b="1" i="0" u="none" strike="noStrike">
                          <a:solidFill>
                            <a:srgbClr val="FFFFCC"/>
                          </a:solidFill>
                          <a:latin typeface="Segoe UI"/>
                        </a:rPr>
                        <a:t>PASO 1:</a:t>
                      </a:r>
                      <a:r>
                        <a:rPr lang="es-ES" sz="900" b="1" i="0" u="none" strike="noStrike">
                          <a:solidFill>
                            <a:srgbClr val="FFFFFF"/>
                          </a:solidFill>
                          <a:latin typeface="Segoe UI"/>
                        </a:rPr>
                        <a:t> ¿QUÉ NECESITO PARA MONTAR EL NEGOCIO?</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l" fontAlgn="b"/>
                      <a:r>
                        <a:rPr lang="es-ES" sz="900" b="1" i="0" u="none" strike="noStrike">
                          <a:solidFill>
                            <a:srgbClr val="FFFFFF"/>
                          </a:solidFill>
                          <a:latin typeface="Segoe UI"/>
                        </a:rPr>
                        <a:t> </a:t>
                      </a:r>
                      <a:endParaRPr lang="es-ES" sz="600" b="0" i="0" u="none" strike="noStrike">
                        <a:latin typeface="Arial"/>
                      </a:endParaRP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900" b="1" i="0" u="none" strike="noStrike">
                          <a:solidFill>
                            <a:srgbClr val="FFFFFF"/>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900" b="1" i="0" u="none" strike="noStrike">
                          <a:solidFill>
                            <a:srgbClr val="FFFFFF"/>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b"/>
                      <a:r>
                        <a:rPr lang="es-ES" sz="600" b="0" i="0" u="none" strike="noStrike">
                          <a:latin typeface="Segoe UI"/>
                        </a:rPr>
                        <a:t> </a:t>
                      </a:r>
                    </a:p>
                  </a:txBody>
                  <a:tcPr marL="0" marR="0" marT="0" marB="0" anchor="b">
                    <a:lnL>
                      <a:noFill/>
                    </a:lnL>
                    <a:lnR w="19050" cap="flat" cmpd="sng" algn="ctr">
                      <a:solidFill>
                        <a:srgbClr val="4A452A"/>
                      </a:solidFill>
                      <a:prstDash val="solid"/>
                      <a:round/>
                      <a:headEnd type="none" w="med" len="med"/>
                      <a:tailEnd type="none" w="med" len="med"/>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r>
              <a:tr h="148395">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ctr"/>
                      <a:r>
                        <a:rPr lang="es-ES" sz="700" b="1" i="0" u="none" strike="noStrike">
                          <a:solidFill>
                            <a:srgbClr val="FFFFFF"/>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t"/>
                      <a:r>
                        <a:rPr lang="es-ES" sz="700" b="1" i="0" u="none" strike="noStrike">
                          <a:solidFill>
                            <a:srgbClr val="FFFFFF"/>
                          </a:solidFill>
                          <a:latin typeface="Segoe UI"/>
                        </a:rPr>
                        <a:t> </a:t>
                      </a:r>
                    </a:p>
                  </a:txBody>
                  <a:tcPr marL="0" marR="0" marT="0" marB="0">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auto"/>
                      <a:r>
                        <a:rPr lang="es-ES" sz="800" b="1" i="0" u="none" strike="noStrike">
                          <a:solidFill>
                            <a:srgbClr val="FFFFFF"/>
                          </a:solidFill>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ctr" fontAlgn="auto"/>
                      <a:r>
                        <a:rPr lang="es-ES" sz="800" b="0"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b"/>
                      <a:r>
                        <a:rPr lang="es-ES" sz="6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b"/>
                      <a:r>
                        <a:rPr lang="es-ES" sz="6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C0C0C0"/>
                      </a:solidFill>
                      <a:prstDash val="solid"/>
                      <a:round/>
                      <a:headEnd type="none" w="med" len="med"/>
                      <a:tailEnd type="none" w="med" len="med"/>
                    </a:lnR>
                    <a:lnT w="19050" cap="flat" cmpd="sng" algn="ctr">
                      <a:solidFill>
                        <a:srgbClr val="4A452A"/>
                      </a:solidFill>
                      <a:prstDash val="solid"/>
                      <a:round/>
                      <a:headEnd type="none" w="med" len="med"/>
                      <a:tailEnd type="none" w="med" len="med"/>
                    </a:lnT>
                    <a:lnB>
                      <a:noFill/>
                    </a:lnB>
                    <a:solidFill>
                      <a:srgbClr val="FFFFCC"/>
                    </a:solidFill>
                  </a:tcPr>
                </a:tc>
              </a:tr>
              <a:tr h="148395">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700" b="1" i="0" u="none" strike="noStrike">
                          <a:solidFill>
                            <a:srgbClr val="FFFFFF"/>
                          </a:solidFill>
                          <a:latin typeface="Segoe UI"/>
                        </a:rPr>
                        <a:t> </a:t>
                      </a:r>
                    </a:p>
                  </a:txBody>
                  <a:tcPr marL="0" marR="0" marT="0" marB="0" anchor="ctr">
                    <a:lnL>
                      <a:noFill/>
                    </a:lnL>
                    <a:lnR>
                      <a:noFill/>
                    </a:lnR>
                    <a:lnT>
                      <a:noFill/>
                    </a:lnT>
                    <a:lnB w="19050" cap="flat" cmpd="sng" algn="ctr">
                      <a:solidFill>
                        <a:srgbClr val="C00000"/>
                      </a:solidFill>
                      <a:prstDash val="solid"/>
                      <a:round/>
                      <a:headEnd type="none" w="med" len="med"/>
                      <a:tailEnd type="none" w="med" len="med"/>
                    </a:lnB>
                    <a:solidFill>
                      <a:srgbClr val="FFFFCC"/>
                    </a:solidFill>
                  </a:tcPr>
                </a:tc>
                <a:tc>
                  <a:txBody>
                    <a:bodyPr/>
                    <a:lstStyle/>
                    <a:p>
                      <a:pPr algn="l" fontAlgn="t"/>
                      <a:r>
                        <a:rPr lang="es-ES" sz="700" b="1" i="0" u="none" strike="noStrike">
                          <a:solidFill>
                            <a:srgbClr val="FFFFFF"/>
                          </a:solidFill>
                          <a:latin typeface="Segoe UI"/>
                        </a:rPr>
                        <a:t> </a:t>
                      </a:r>
                    </a:p>
                  </a:txBody>
                  <a:tcPr marL="0" marR="0" marT="0" marB="0">
                    <a:lnL>
                      <a:noFill/>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inicial</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0" i="0" u="none" strike="noStrike">
                          <a:latin typeface="Segoe UI"/>
                        </a:rPr>
                        <a:t> </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2018</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2019</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2020</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2021</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2022</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TOTAL</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l"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24063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1905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INVERSIONES</a:t>
                      </a:r>
                    </a:p>
                  </a:txBody>
                  <a:tcPr marL="0" marR="0" marT="0" marB="0"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9050" cap="flat" cmpd="sng" algn="ctr">
                      <a:solidFill>
                        <a:srgbClr val="C00000"/>
                      </a:solidFill>
                      <a:prstDash val="solid"/>
                      <a:round/>
                      <a:headEnd type="none" w="med" len="med"/>
                      <a:tailEnd type="none" w="med" len="med"/>
                    </a:lnB>
                    <a:solidFill>
                      <a:srgbClr val="C00000"/>
                    </a:solidFill>
                  </a:tcPr>
                </a:tc>
                <a:tc>
                  <a:txBody>
                    <a:bodyPr/>
                    <a:lstStyle/>
                    <a:p>
                      <a:pPr algn="r" fontAlgn="b"/>
                      <a:r>
                        <a:rPr lang="es-ES" sz="600" b="1" i="0" u="none" strike="noStrike">
                          <a:latin typeface="Segoe UI"/>
                        </a:rPr>
                        <a:t> </a:t>
                      </a:r>
                    </a:p>
                  </a:txBody>
                  <a:tcPr marL="0" marR="0" marT="0" marB="0" anchor="b">
                    <a:lnL w="190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dirty="0">
                          <a:latin typeface="Segoe UI"/>
                        </a:rPr>
                        <a:t>17.270.000,00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0" i="0" u="none" strike="noStrike">
                          <a:latin typeface="Segoe UI"/>
                        </a:rPr>
                        <a:t>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7.830.000,00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3.800.000,00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4.100.000,00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4.400.000,00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11.000.000,00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48.400.000,00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AC090"/>
                    </a:solidFill>
                  </a:tcPr>
                </a:tc>
                <a:tc>
                  <a:txBody>
                    <a:bodyPr/>
                    <a:lstStyle/>
                    <a:p>
                      <a:pPr algn="l" fontAlgn="b"/>
                      <a:r>
                        <a:rPr lang="es-ES" sz="800" b="1" i="0" u="none" strike="noStrike">
                          <a:latin typeface="Segoe UI"/>
                        </a:rPr>
                        <a:t> </a:t>
                      </a:r>
                    </a:p>
                  </a:txBody>
                  <a:tcPr marL="0" marR="0" marT="0" marB="0" anchor="b">
                    <a:lnL w="6350" cap="flat" cmpd="sng" algn="ctr">
                      <a:solidFill>
                        <a:srgbClr val="C00000"/>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48395">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700" b="1" i="0" u="none" strike="noStrike">
                          <a:solidFill>
                            <a:srgbClr val="FFFFFF"/>
                          </a:solidFill>
                          <a:latin typeface="Segoe UI"/>
                        </a:rPr>
                        <a:t> </a:t>
                      </a:r>
                    </a:p>
                  </a:txBody>
                  <a:tcPr marL="0" marR="0" marT="0" marB="0" anchor="ctr">
                    <a:lnL>
                      <a:noFill/>
                    </a:lnL>
                    <a:lnR>
                      <a:noFill/>
                    </a:lnR>
                    <a:lnT w="19050" cap="flat" cmpd="sng" algn="ctr">
                      <a:solidFill>
                        <a:srgbClr val="C00000"/>
                      </a:solidFill>
                      <a:prstDash val="solid"/>
                      <a:round/>
                      <a:headEnd type="none" w="med" len="med"/>
                      <a:tailEnd type="none" w="med" len="med"/>
                    </a:lnT>
                    <a:lnB w="6350" cap="flat" cmpd="sng" algn="ctr">
                      <a:solidFill>
                        <a:srgbClr val="215867"/>
                      </a:solidFill>
                      <a:prstDash val="solid"/>
                      <a:round/>
                      <a:headEnd type="none" w="med" len="med"/>
                      <a:tailEnd type="none" w="med" len="med"/>
                    </a:lnB>
                    <a:solidFill>
                      <a:srgbClr val="FFFFCC"/>
                    </a:solidFill>
                  </a:tcPr>
                </a:tc>
                <a:tc>
                  <a:txBody>
                    <a:bodyPr/>
                    <a:lstStyle/>
                    <a:p>
                      <a:pPr algn="l" fontAlgn="t"/>
                      <a:r>
                        <a:rPr lang="es-ES" sz="700" b="1" i="0" u="none" strike="noStrike">
                          <a:solidFill>
                            <a:srgbClr val="FFFFFF"/>
                          </a:solidFill>
                          <a:latin typeface="Segoe UI"/>
                        </a:rPr>
                        <a:t> </a:t>
                      </a:r>
                    </a:p>
                  </a:txBody>
                  <a:tcPr marL="0" marR="0" marT="0" marB="0">
                    <a:lnL>
                      <a:noFill/>
                    </a:lnL>
                    <a:lnR>
                      <a:noFill/>
                    </a:lnR>
                    <a:lnT>
                      <a:noFill/>
                    </a:lnT>
                    <a:lnB>
                      <a:noFill/>
                    </a:lnB>
                    <a:solidFill>
                      <a:srgbClr val="FFFFCC"/>
                    </a:solidFill>
                  </a:tcPr>
                </a:tc>
                <a:tc>
                  <a:txBody>
                    <a:bodyPr/>
                    <a:lstStyle/>
                    <a:p>
                      <a:pPr algn="ctr" fontAlgn="auto"/>
                      <a:r>
                        <a:rPr lang="es-ES" sz="800" b="1" i="0" u="none" strike="noStrike" dirty="0">
                          <a:solidFill>
                            <a:srgbClr val="FFFFFF"/>
                          </a:solidFill>
                          <a:latin typeface="Segoe UI"/>
                        </a:rPr>
                        <a:t> </a:t>
                      </a:r>
                    </a:p>
                  </a:txBody>
                  <a:tcPr marL="0" marR="0" marT="0" marB="0" anchor="b">
                    <a:lnL>
                      <a:noFill/>
                    </a:lnL>
                    <a:lnR>
                      <a:noFill/>
                    </a:lnR>
                    <a:lnT w="6350" cap="flat" cmpd="sng" algn="ctr">
                      <a:solidFill>
                        <a:srgbClr val="C000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ctr" fontAlgn="auto"/>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ctr"/>
                      <a:r>
                        <a:rPr lang="es-ES" sz="800" b="1" i="0" u="none" strike="noStrike">
                          <a:latin typeface="Segoe UI"/>
                        </a:rPr>
                        <a:t> </a:t>
                      </a:r>
                    </a:p>
                  </a:txBody>
                  <a:tcPr marL="0" marR="0" marT="0" marB="0" anchor="ctr">
                    <a:lnL>
                      <a:noFill/>
                    </a:lnL>
                    <a:lnR>
                      <a:noFill/>
                    </a:lnR>
                    <a:lnT w="6350" cap="flat" cmpd="sng" algn="ctr">
                      <a:solidFill>
                        <a:srgbClr val="C00000"/>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C00000"/>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C00000"/>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C00000"/>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C00000"/>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C00000"/>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80474">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215867"/>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Inversiones en ACTIVOS</a:t>
                      </a:r>
                    </a:p>
                  </a:txBody>
                  <a:tcPr marL="0" marR="0" marT="0" marB="0" anchor="ctr">
                    <a:lnL w="6350" cap="flat" cmpd="sng" algn="ctr">
                      <a:solidFill>
                        <a:srgbClr val="215867"/>
                      </a:solidFill>
                      <a:prstDash val="solid"/>
                      <a:round/>
                      <a:headEnd type="none" w="med" len="med"/>
                      <a:tailEnd type="none" w="med" len="med"/>
                    </a:lnL>
                    <a:lnR w="6350" cap="flat" cmpd="sng" algn="ctr">
                      <a:solidFill>
                        <a:srgbClr val="215867"/>
                      </a:solidFill>
                      <a:prstDash val="solid"/>
                      <a:round/>
                      <a:headEnd type="none" w="med" len="med"/>
                      <a:tailEnd type="none" w="med" len="med"/>
                    </a:lnR>
                    <a:lnT w="6350" cap="flat" cmpd="sng" algn="ctr">
                      <a:solidFill>
                        <a:srgbClr val="215867"/>
                      </a:solidFill>
                      <a:prstDash val="solid"/>
                      <a:round/>
                      <a:headEnd type="none" w="med" len="med"/>
                      <a:tailEnd type="none" w="med" len="med"/>
                    </a:lnT>
                    <a:lnB w="6350" cap="flat" cmpd="sng" algn="ctr">
                      <a:solidFill>
                        <a:srgbClr val="215867"/>
                      </a:solidFill>
                      <a:prstDash val="solid"/>
                      <a:round/>
                      <a:headEnd type="none" w="med" len="med"/>
                      <a:tailEnd type="none" w="med" len="med"/>
                    </a:lnB>
                    <a:solidFill>
                      <a:srgbClr val="215867"/>
                    </a:solidFill>
                  </a:tcPr>
                </a:tc>
                <a:tc>
                  <a:txBody>
                    <a:bodyPr/>
                    <a:lstStyle/>
                    <a:p>
                      <a:pPr algn="l" fontAlgn="ctr"/>
                      <a:r>
                        <a:rPr lang="es-ES" sz="800" b="1" i="0" u="none" strike="noStrike">
                          <a:solidFill>
                            <a:srgbClr val="FFFFFF"/>
                          </a:solidFill>
                          <a:latin typeface="Segoe UI"/>
                        </a:rPr>
                        <a:t> </a:t>
                      </a:r>
                    </a:p>
                  </a:txBody>
                  <a:tcPr marL="0" marR="0" marT="0" marB="0" anchor="ctr">
                    <a:lnL w="6350" cap="flat" cmpd="sng" algn="ctr">
                      <a:solidFill>
                        <a:srgbClr val="215867"/>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inicial</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0" i="0" u="none" strike="noStrike" dirty="0">
                          <a:latin typeface="Segoe UI"/>
                        </a:rPr>
                        <a:t> </a:t>
                      </a:r>
                    </a:p>
                  </a:txBody>
                  <a:tcPr marL="0" marR="0" marT="0" marB="0" anchor="ctr">
                    <a:lnL w="6350" cap="flat" cmpd="sng" algn="ctr">
                      <a:solidFill>
                        <a:srgbClr val="996600"/>
                      </a:solidFill>
                      <a:prstDash val="solid"/>
                      <a:round/>
                      <a:headEnd type="none" w="med" len="med"/>
                      <a:tailEnd type="none" w="med" len="med"/>
                    </a:lnL>
                    <a:lnR w="1270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0000"/>
                          </a:solidFill>
                          <a:latin typeface="Segoe UI"/>
                        </a:rPr>
                        <a:t>2018</a:t>
                      </a:r>
                    </a:p>
                  </a:txBody>
                  <a:tcPr marL="0" marR="0" marT="0" marB="0" anchor="ctr">
                    <a:lnL w="1270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w="12700" cap="flat" cmpd="sng" algn="ctr">
                      <a:solidFill>
                        <a:srgbClr val="996633"/>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ctr" fontAlgn="ctr"/>
                      <a:r>
                        <a:rPr lang="es-ES" sz="800" b="1" i="0" u="none" strike="noStrike">
                          <a:solidFill>
                            <a:srgbClr val="FFFFFF"/>
                          </a:solidFill>
                          <a:latin typeface="Segoe UI"/>
                        </a:rPr>
                        <a:t>2019</a:t>
                      </a:r>
                    </a:p>
                  </a:txBody>
                  <a:tcPr marL="0" marR="0" marT="0" marB="0" anchor="ctr">
                    <a:lnL w="6350" cap="flat" cmpd="sng" algn="ctr">
                      <a:solidFill>
                        <a:srgbClr val="974807"/>
                      </a:solidFill>
                      <a:prstDash val="solid"/>
                      <a:round/>
                      <a:headEnd type="none" w="med" len="med"/>
                      <a:tailEnd type="none" w="med" len="med"/>
                    </a:lnL>
                    <a:lnR w="6350" cap="flat" cmpd="sng" algn="ctr">
                      <a:solidFill>
                        <a:srgbClr val="D8D8D8"/>
                      </a:solidFill>
                      <a:prstDash val="solid"/>
                      <a:round/>
                      <a:headEnd type="none" w="med" len="med"/>
                      <a:tailEnd type="none" w="med" len="med"/>
                    </a:lnR>
                    <a:lnT w="12700" cap="flat" cmpd="sng" algn="ctr">
                      <a:solidFill>
                        <a:srgbClr val="996633"/>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2020</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12700" cap="flat" cmpd="sng" algn="ctr">
                      <a:solidFill>
                        <a:srgbClr val="996633"/>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2021</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12700" cap="flat" cmpd="sng" algn="ctr">
                      <a:solidFill>
                        <a:srgbClr val="996633"/>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2022</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12700" cap="flat" cmpd="sng" algn="ctr">
                      <a:solidFill>
                        <a:srgbClr val="996633"/>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TOTAL</a:t>
                      </a:r>
                    </a:p>
                  </a:txBody>
                  <a:tcPr marL="0" marR="0" marT="0" marB="0" anchor="ctr">
                    <a:lnL w="6350" cap="flat" cmpd="sng" algn="ctr">
                      <a:solidFill>
                        <a:srgbClr val="D8D8D8"/>
                      </a:solidFill>
                      <a:prstDash val="solid"/>
                      <a:round/>
                      <a:headEnd type="none" w="med" len="med"/>
                      <a:tailEnd type="none" w="med" len="med"/>
                    </a:lnL>
                    <a:lnR w="12700" cap="flat" cmpd="sng" algn="ctr">
                      <a:solidFill>
                        <a:srgbClr val="996633"/>
                      </a:solidFill>
                      <a:prstDash val="solid"/>
                      <a:round/>
                      <a:headEnd type="none" w="med" len="med"/>
                      <a:tailEnd type="none" w="med" len="med"/>
                    </a:lnR>
                    <a:lnT w="12700" cap="flat" cmpd="sng" algn="ctr">
                      <a:solidFill>
                        <a:srgbClr val="996633"/>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996633"/>
                    </a:solidFill>
                  </a:tcPr>
                </a:tc>
                <a:tc>
                  <a:txBody>
                    <a:bodyPr/>
                    <a:lstStyle/>
                    <a:p>
                      <a:pPr algn="l" fontAlgn="ctr"/>
                      <a:r>
                        <a:rPr lang="es-ES" sz="800" b="1" i="0" u="none" strike="noStrike">
                          <a:latin typeface="Segoe UI"/>
                        </a:rPr>
                        <a:t> </a:t>
                      </a:r>
                    </a:p>
                  </a:txBody>
                  <a:tcPr marL="0" marR="0" marT="0" marB="0" anchor="ctr">
                    <a:lnL w="12700" cap="flat" cmpd="sng" algn="ctr">
                      <a:solidFill>
                        <a:srgbClr val="996633"/>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AMRT</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Reforma y decoración </a:t>
                      </a:r>
                      <a:r>
                        <a:rPr lang="es-ES" sz="800" b="0" i="0" u="none" strike="noStrike" dirty="0" smtClean="0">
                          <a:solidFill>
                            <a:srgbClr val="17375D"/>
                          </a:solidFill>
                          <a:latin typeface="Segoe UI"/>
                        </a:rPr>
                        <a:t>locales</a:t>
                      </a:r>
                      <a:endParaRPr lang="es-ES" sz="800" b="0" i="0" u="none" strike="noStrike" dirty="0">
                        <a:solidFill>
                          <a:srgbClr val="17375D"/>
                        </a:solidFill>
                        <a:latin typeface="Segoe UI"/>
                      </a:endParaRP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215867"/>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850.000,00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850.000,00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12700" cap="flat" cmpd="sng" algn="ctr">
                      <a:solidFill>
                        <a:srgbClr val="996633"/>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12700" cap="flat" cmpd="sng" algn="ctr">
                      <a:solidFill>
                        <a:srgbClr val="996633"/>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12700" cap="flat" cmpd="sng" algn="ctr">
                      <a:solidFill>
                        <a:srgbClr val="996633"/>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1.050.000,00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12700" cap="flat" cmpd="sng" algn="ctr">
                      <a:solidFill>
                        <a:srgbClr val="996633"/>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latin typeface="Segoe UI"/>
                        </a:rPr>
                        <a:t>2.750.000,00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12700" cap="flat" cmpd="sng" algn="ctr">
                      <a:solidFill>
                        <a:srgbClr val="996633"/>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Muebles y enseres</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930.000,00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930.000,00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1.100.000,00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latin typeface="Segoe UI"/>
                        </a:rPr>
                        <a:t>2.960.000,00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Maquinaria</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Equipos informáticos</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2.550.000,00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2.550.000,00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3.950.000,00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latin typeface="Segoe UI"/>
                        </a:rPr>
                        <a:t>9.050.000,00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Vehículos</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dirty="0">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Programas informáticos</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3.500.000,00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3.500.000,00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dirty="0">
                          <a:solidFill>
                            <a:srgbClr val="17375D"/>
                          </a:solidFill>
                          <a:latin typeface="Segoe UI"/>
                        </a:rPr>
                        <a:t>3.800.000,00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4.100.000,00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4.400.000,00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4.900.000,00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latin typeface="Segoe UI"/>
                        </a:rPr>
                        <a:t>24.200.000,00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Patentes y marcas</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2.500.000,00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dirty="0">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dirty="0">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latin typeface="Segoe UI"/>
                        </a:rPr>
                        <a:t>2.500.000,00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Fianzas y depósitos</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dirty="0">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dirty="0">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0"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0" i="0" u="none" strike="noStrike" dirty="0">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0" i="0" u="none" strike="noStrike" dirty="0">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17375D"/>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22259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dirty="0">
                          <a:latin typeface="Segoe UI"/>
                        </a:rPr>
                        <a:t>Total inversiones</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10.330.000,00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l" fontAlgn="b"/>
                      <a:r>
                        <a:rPr lang="es-ES" sz="8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7.830.000,00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3.800.000,00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4.100.000,00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4.400.000,00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dirty="0">
                          <a:latin typeface="Segoe UI"/>
                        </a:rPr>
                        <a:t>11.000.000,00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dirty="0">
                          <a:latin typeface="Segoe UI"/>
                        </a:rPr>
                        <a:t>41.460.000,00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AC090"/>
                    </a:solidFill>
                  </a:tcPr>
                </a:tc>
                <a:tc>
                  <a:txBody>
                    <a:bodyPr/>
                    <a:lstStyle/>
                    <a:p>
                      <a:pPr algn="l"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4137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r" fontAlgn="ctr"/>
                      <a:r>
                        <a:rPr lang="es-ES" sz="800" b="1" i="0" u="none" strike="noStrike" dirty="0">
                          <a:latin typeface="Segoe UI"/>
                        </a:rPr>
                        <a:t> </a:t>
                      </a:r>
                    </a:p>
                  </a:txBody>
                  <a:tcPr marL="0" marR="0" marT="0" marB="0" anchor="ctr">
                    <a:lnL>
                      <a:noFill/>
                    </a:lnL>
                    <a:lnR>
                      <a:noFill/>
                    </a:lnR>
                    <a:lnT w="6350" cap="flat" cmpd="sng" algn="ctr">
                      <a:solidFill>
                        <a:srgbClr val="996600"/>
                      </a:solidFill>
                      <a:prstDash val="solid"/>
                      <a:round/>
                      <a:headEnd type="none" w="med" len="med"/>
                      <a:tailEnd type="none" w="med" len="med"/>
                    </a:lnT>
                    <a:lnB w="6350" cap="flat" cmpd="sng" algn="ctr">
                      <a:solidFill>
                        <a:srgbClr val="4F6228"/>
                      </a:solidFill>
                      <a:prstDash val="solid"/>
                      <a:round/>
                      <a:headEnd type="none" w="med" len="med"/>
                      <a:tailEnd type="none" w="med" len="med"/>
                    </a:lnB>
                    <a:solidFill>
                      <a:srgbClr val="FFFFCC"/>
                    </a:solidFill>
                  </a:tcPr>
                </a:tc>
                <a:tc>
                  <a:txBody>
                    <a:bodyPr/>
                    <a:lstStyle/>
                    <a:p>
                      <a:pPr algn="r" fontAlgn="b"/>
                      <a:r>
                        <a:rPr lang="es-ES" sz="800" b="1"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l" fontAlgn="b"/>
                      <a:r>
                        <a:rPr lang="es-ES" sz="800" b="1" i="0" u="none" strike="noStrike" dirty="0">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A5A5A5"/>
                      </a:solidFill>
                      <a:prstDash val="solid"/>
                      <a:round/>
                      <a:headEnd type="none" w="med" len="med"/>
                      <a:tailEnd type="none" w="med" len="med"/>
                    </a:lnB>
                    <a:solidFill>
                      <a:srgbClr val="FFFFCC"/>
                    </a:solidFill>
                  </a:tcPr>
                </a:tc>
                <a:tc>
                  <a:txBody>
                    <a:bodyPr/>
                    <a:lstStyle/>
                    <a:p>
                      <a:pPr algn="l" fontAlgn="b"/>
                      <a:r>
                        <a:rPr lang="es-ES" sz="800" b="1" i="0" u="none" strike="noStrike" dirty="0">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80474">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4F6228"/>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Gastos y provisiones INICIO</a:t>
                      </a:r>
                    </a:p>
                  </a:txBody>
                  <a:tcPr marL="0" marR="0" marT="0" marB="0" anchor="ctr">
                    <a:lnL w="6350" cap="flat" cmpd="sng" algn="ctr">
                      <a:solidFill>
                        <a:srgbClr val="4F6228"/>
                      </a:solidFill>
                      <a:prstDash val="solid"/>
                      <a:round/>
                      <a:headEnd type="none" w="med" len="med"/>
                      <a:tailEnd type="none" w="med" len="med"/>
                    </a:lnL>
                    <a:lnR w="6350" cap="flat" cmpd="sng" algn="ctr">
                      <a:solidFill>
                        <a:srgbClr val="4F6228"/>
                      </a:solidFill>
                      <a:prstDash val="solid"/>
                      <a:round/>
                      <a:headEnd type="none" w="med" len="med"/>
                      <a:tailEnd type="none" w="med" len="med"/>
                    </a:lnR>
                    <a:lnT w="6350" cap="flat" cmpd="sng" algn="ctr">
                      <a:solidFill>
                        <a:srgbClr val="4F6228"/>
                      </a:solidFill>
                      <a:prstDash val="solid"/>
                      <a:round/>
                      <a:headEnd type="none" w="med" len="med"/>
                      <a:tailEnd type="none" w="med" len="med"/>
                    </a:lnT>
                    <a:lnB w="6350" cap="flat" cmpd="sng" algn="ctr">
                      <a:solidFill>
                        <a:srgbClr val="4F6228"/>
                      </a:solidFill>
                      <a:prstDash val="solid"/>
                      <a:round/>
                      <a:headEnd type="none" w="med" len="med"/>
                      <a:tailEnd type="none" w="med" len="med"/>
                    </a:lnB>
                    <a:solidFill>
                      <a:srgbClr val="4F6228"/>
                    </a:solidFill>
                  </a:tcPr>
                </a:tc>
                <a:tc>
                  <a:txBody>
                    <a:bodyPr/>
                    <a:lstStyle/>
                    <a:p>
                      <a:pPr algn="r" fontAlgn="b"/>
                      <a:r>
                        <a:rPr lang="es-ES" sz="800" b="1" i="0" u="none" strike="noStrike">
                          <a:latin typeface="Segoe UI"/>
                        </a:rPr>
                        <a:t> </a:t>
                      </a:r>
                    </a:p>
                  </a:txBody>
                  <a:tcPr marL="0" marR="0" marT="0" marB="0" anchor="b">
                    <a:lnL w="6350" cap="flat" cmpd="sng" algn="ctr">
                      <a:solidFill>
                        <a:srgbClr val="4F6228"/>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inicial</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A5A5A5"/>
                      </a:solidFill>
                      <a:prstDash val="solid"/>
                      <a:round/>
                      <a:headEnd type="none" w="med" len="med"/>
                      <a:tailEnd type="none" w="med" len="med"/>
                    </a:lnR>
                    <a:lnT>
                      <a:noFill/>
                    </a:lnT>
                    <a:lnB>
                      <a:noFill/>
                    </a:lnB>
                    <a:solidFill>
                      <a:srgbClr val="FFFFCC"/>
                    </a:solidFill>
                  </a:tcPr>
                </a:tc>
                <a:tc>
                  <a:txBody>
                    <a:bodyPr/>
                    <a:lstStyle/>
                    <a:p>
                      <a:pPr algn="l" fontAlgn="b"/>
                      <a:r>
                        <a:rPr lang="es-ES" sz="600" b="1" i="0" u="none" strike="noStrike">
                          <a:latin typeface="Segoe UI"/>
                        </a:rPr>
                        <a:t> </a:t>
                      </a:r>
                      <a:endParaRPr lang="es-ES" sz="600" b="0" i="0" u="none" strike="noStrike">
                        <a:latin typeface="Arial"/>
                      </a:endParaRPr>
                    </a:p>
                  </a:txBody>
                  <a:tcPr marL="0" marR="0" marT="0" marB="0">
                    <a:lnL w="6350" cap="flat" cmpd="sng" algn="ctr">
                      <a:solidFill>
                        <a:srgbClr val="A5A5A5"/>
                      </a:solidFill>
                      <a:prstDash val="solid"/>
                      <a:round/>
                      <a:headEnd type="none" w="med" len="med"/>
                      <a:tailEnd type="none" w="med" len="med"/>
                    </a:lnL>
                    <a:lnR>
                      <a:noFill/>
                    </a:lnR>
                    <a:lnT w="6350" cap="flat" cmpd="sng" algn="ctr">
                      <a:solidFill>
                        <a:srgbClr val="A5A5A5"/>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A5A5A5"/>
                      </a:solidFill>
                      <a:prstDash val="solid"/>
                      <a:round/>
                      <a:headEnd type="none" w="med" len="med"/>
                      <a:tailEnd type="none" w="med" len="med"/>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w="6350" cap="flat" cmpd="sng" algn="ctr">
                      <a:solidFill>
                        <a:srgbClr val="A5A5A5"/>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A5A5A5"/>
                      </a:solidFill>
                      <a:prstDash val="solid"/>
                      <a:round/>
                      <a:headEnd type="none" w="med" len="med"/>
                      <a:tailEnd type="none" w="med" len="med"/>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w="6350" cap="flat" cmpd="sng" algn="ctr">
                      <a:solidFill>
                        <a:srgbClr val="A5A5A5"/>
                      </a:solidFill>
                      <a:prstDash val="solid"/>
                      <a:round/>
                      <a:headEnd type="none" w="med" len="med"/>
                      <a:tailEnd type="none" w="med" len="med"/>
                    </a:lnT>
                    <a:lnB>
                      <a:noFill/>
                    </a:lnB>
                    <a:solidFill>
                      <a:srgbClr val="FFFF99"/>
                    </a:solidFill>
                  </a:tcPr>
                </a:tc>
                <a:tc>
                  <a:txBody>
                    <a:bodyPr/>
                    <a:lstStyle/>
                    <a:p>
                      <a:pPr algn="l" fontAlgn="b"/>
                      <a:r>
                        <a:rPr lang="es-ES" sz="600" b="1" i="0" u="none" strike="noStrike" dirty="0">
                          <a:latin typeface="Segoe UI"/>
                        </a:rPr>
                        <a:t> </a:t>
                      </a:r>
                    </a:p>
                  </a:txBody>
                  <a:tcPr marL="0" marR="0" marT="0" marB="0" anchor="b">
                    <a:lnL>
                      <a:noFill/>
                    </a:lnL>
                    <a:lnR>
                      <a:noFill/>
                    </a:lnR>
                    <a:lnT w="6350" cap="flat" cmpd="sng" algn="ctr">
                      <a:solidFill>
                        <a:srgbClr val="A5A5A5"/>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A5A5A5"/>
                      </a:solidFill>
                      <a:prstDash val="solid"/>
                      <a:round/>
                      <a:headEnd type="none" w="med" len="med"/>
                      <a:tailEnd type="none" w="med" len="med"/>
                    </a:lnT>
                    <a:lnB>
                      <a:noFill/>
                    </a:lnB>
                    <a:solidFill>
                      <a:srgbClr val="FFFF99"/>
                    </a:solidFill>
                  </a:tcPr>
                </a:tc>
                <a:tc>
                  <a:txBody>
                    <a:bodyPr/>
                    <a:lstStyle/>
                    <a:p>
                      <a:pPr algn="l" fontAlgn="b"/>
                      <a:r>
                        <a:rPr lang="es-ES" sz="600" b="1" i="0" u="none" strike="noStrike" dirty="0">
                          <a:latin typeface="Segoe UI"/>
                        </a:rPr>
                        <a:t> </a:t>
                      </a:r>
                    </a:p>
                  </a:txBody>
                  <a:tcPr marL="0" marR="0" marT="0" marB="0" anchor="b">
                    <a:lnL>
                      <a:noFill/>
                    </a:lnL>
                    <a:lnR w="6350" cap="flat" cmpd="sng" algn="ctr">
                      <a:solidFill>
                        <a:srgbClr val="A5A5A5"/>
                      </a:solidFill>
                      <a:prstDash val="solid"/>
                      <a:round/>
                      <a:headEnd type="none" w="med" len="med"/>
                      <a:tailEnd type="none" w="med" len="med"/>
                    </a:lnR>
                    <a:lnT w="6350" cap="flat" cmpd="sng" algn="ctr">
                      <a:solidFill>
                        <a:srgbClr val="A5A5A5"/>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Stock inicial</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4F6228"/>
                      </a:solidFill>
                      <a:prstDash val="solid"/>
                      <a:round/>
                      <a:headEnd type="none" w="med" len="med"/>
                      <a:tailEnd type="none" w="med" len="med"/>
                    </a:lnT>
                    <a:lnB w="6350" cap="flat" cmpd="sng" algn="ctr">
                      <a:solidFill>
                        <a:srgbClr val="4F6228"/>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600.000,00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A5A5A5"/>
                      </a:solidFill>
                      <a:prstDash val="solid"/>
                      <a:round/>
                      <a:headEnd type="none" w="med" len="med"/>
                      <a:tailEnd type="none" w="med" len="med"/>
                    </a:lnR>
                    <a:lnT>
                      <a:noFill/>
                    </a:lnT>
                    <a:lnB>
                      <a:noFill/>
                    </a:lnB>
                    <a:solidFill>
                      <a:srgbClr val="FFFFCC"/>
                    </a:solidFill>
                  </a:tcPr>
                </a:tc>
                <a:tc>
                  <a:txBody>
                    <a:bodyPr/>
                    <a:lstStyle/>
                    <a:p>
                      <a:pPr algn="l" fontAlgn="b"/>
                      <a:r>
                        <a:rPr lang="es-ES" sz="600" b="1" i="0" u="none" strike="noStrike" dirty="0">
                          <a:solidFill>
                            <a:srgbClr val="FF0000"/>
                          </a:solidFill>
                          <a:latin typeface="Segoe UI"/>
                        </a:rPr>
                        <a:t> </a:t>
                      </a:r>
                    </a:p>
                  </a:txBody>
                  <a:tcPr marL="0" marR="0" marT="0" marB="0" anchor="b">
                    <a:lnL w="6350" cap="flat" cmpd="sng" algn="ctr">
                      <a:solidFill>
                        <a:srgbClr val="A5A5A5"/>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dirty="0">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ctr" fontAlgn="b"/>
                      <a:r>
                        <a:rPr lang="es-ES" sz="600" b="1" i="0" u="sng" strike="noStrike" dirty="0">
                          <a:solidFill>
                            <a:srgbClr val="C00000"/>
                          </a:solidFill>
                          <a:latin typeface="Segoe UI"/>
                        </a:rPr>
                        <a:t> </a:t>
                      </a:r>
                    </a:p>
                  </a:txBody>
                  <a:tcPr marL="0" marR="0" marT="0" marB="0" anchor="b">
                    <a:lnL>
                      <a:noFill/>
                    </a:lnL>
                    <a:lnR w="6350" cap="flat" cmpd="sng" algn="ctr">
                      <a:solidFill>
                        <a:srgbClr val="A5A5A5"/>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dirty="0">
                          <a:latin typeface="Segoe UI"/>
                        </a:rPr>
                        <a:t>Fondos previos necesarios</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4F6228"/>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6.340.000,00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CD5B4"/>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A5A5A5"/>
                      </a:solidFill>
                      <a:prstDash val="solid"/>
                      <a:round/>
                      <a:headEnd type="none" w="med" len="med"/>
                      <a:tailEnd type="none" w="med" len="med"/>
                    </a:lnR>
                    <a:lnT>
                      <a:noFill/>
                    </a:lnT>
                    <a:lnB>
                      <a:noFill/>
                    </a:lnB>
                    <a:solidFill>
                      <a:srgbClr val="FFFFCC"/>
                    </a:solidFill>
                  </a:tcPr>
                </a:tc>
                <a:tc>
                  <a:txBody>
                    <a:bodyPr/>
                    <a:lstStyle/>
                    <a:p>
                      <a:pPr algn="l" fontAlgn="b"/>
                      <a:r>
                        <a:rPr lang="es-ES" sz="600" b="0" i="0" u="none" strike="noStrike">
                          <a:solidFill>
                            <a:srgbClr val="FF0000"/>
                          </a:solidFill>
                          <a:latin typeface="Segoe UI"/>
                        </a:rPr>
                        <a:t> </a:t>
                      </a:r>
                    </a:p>
                  </a:txBody>
                  <a:tcPr marL="0" marR="0" marT="0" marB="0" anchor="b">
                    <a:lnL w="6350" cap="flat" cmpd="sng" algn="ctr">
                      <a:solidFill>
                        <a:srgbClr val="A5A5A5"/>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w="6350" cap="flat" cmpd="sng" algn="ctr">
                      <a:solidFill>
                        <a:srgbClr val="A5A5A5"/>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Gastos legales constitución (PF)</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560.000,00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A5A5A5"/>
                      </a:solidFill>
                      <a:prstDash val="solid"/>
                      <a:round/>
                      <a:headEnd type="none" w="med" len="med"/>
                      <a:tailEnd type="none" w="med" len="med"/>
                    </a:lnR>
                    <a:lnT>
                      <a:noFill/>
                    </a:lnT>
                    <a:lnB>
                      <a:noFill/>
                    </a:lnB>
                    <a:solidFill>
                      <a:srgbClr val="FFFFCC"/>
                    </a:solidFill>
                  </a:tcPr>
                </a:tc>
                <a:tc>
                  <a:txBody>
                    <a:bodyPr/>
                    <a:lstStyle/>
                    <a:p>
                      <a:pPr algn="l" fontAlgn="b"/>
                      <a:r>
                        <a:rPr lang="es-ES" sz="600" b="0" i="0" u="none" strike="noStrike">
                          <a:solidFill>
                            <a:srgbClr val="FF0000"/>
                          </a:solidFill>
                          <a:latin typeface="Segoe UI"/>
                        </a:rPr>
                        <a:t> </a:t>
                      </a:r>
                    </a:p>
                  </a:txBody>
                  <a:tcPr marL="0" marR="0" marT="0" marB="0" anchor="b">
                    <a:lnL w="6350" cap="flat" cmpd="sng" algn="ctr">
                      <a:solidFill>
                        <a:srgbClr val="A5A5A5"/>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dirty="0">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dirty="0">
                          <a:latin typeface="Segoe UI"/>
                        </a:rPr>
                        <a:t> </a:t>
                      </a:r>
                    </a:p>
                  </a:txBody>
                  <a:tcPr marL="0" marR="0" marT="0" marB="0" anchor="b">
                    <a:lnL>
                      <a:noFill/>
                    </a:lnL>
                    <a:lnR w="6350" cap="flat" cmpd="sng" algn="ctr">
                      <a:solidFill>
                        <a:srgbClr val="A5A5A5"/>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Otros g. establecimiento (PF)</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950.000,00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A5A5A5"/>
                      </a:solidFill>
                      <a:prstDash val="solid"/>
                      <a:round/>
                      <a:headEnd type="none" w="med" len="med"/>
                      <a:tailEnd type="none" w="med" len="med"/>
                    </a:lnR>
                    <a:lnT>
                      <a:noFill/>
                    </a:lnT>
                    <a:lnB>
                      <a:noFill/>
                    </a:lnB>
                    <a:solidFill>
                      <a:srgbClr val="FFFFCC"/>
                    </a:solidFill>
                  </a:tcPr>
                </a:tc>
                <a:tc>
                  <a:txBody>
                    <a:bodyPr/>
                    <a:lstStyle/>
                    <a:p>
                      <a:pPr algn="l" fontAlgn="b"/>
                      <a:r>
                        <a:rPr lang="es-ES" sz="600" b="0" i="0" u="none" strike="noStrike">
                          <a:solidFill>
                            <a:srgbClr val="FF0000"/>
                          </a:solidFill>
                          <a:latin typeface="Segoe UI"/>
                        </a:rPr>
                        <a:t> </a:t>
                      </a:r>
                    </a:p>
                  </a:txBody>
                  <a:tcPr marL="0" marR="0" marT="0" marB="0" anchor="b">
                    <a:lnL w="6350" cap="flat" cmpd="sng" algn="ctr">
                      <a:solidFill>
                        <a:srgbClr val="A5A5A5"/>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w="6350" cap="flat" cmpd="sng" algn="ctr">
                      <a:solidFill>
                        <a:srgbClr val="A5A5A5"/>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Gastos lanzamiento (PF)</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r" fontAlgn="b"/>
                      <a:r>
                        <a:rPr lang="es-ES" sz="800" b="1" i="0" u="none" strike="noStrike" dirty="0">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1.250.000,00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A5A5A5"/>
                      </a:solidFill>
                      <a:prstDash val="solid"/>
                      <a:round/>
                      <a:headEnd type="none" w="med" len="med"/>
                      <a:tailEnd type="none" w="med" len="med"/>
                    </a:lnR>
                    <a:lnT>
                      <a:noFill/>
                    </a:lnT>
                    <a:lnB>
                      <a:noFill/>
                    </a:lnB>
                    <a:solidFill>
                      <a:srgbClr val="FFFFCC"/>
                    </a:solidFill>
                  </a:tcPr>
                </a:tc>
                <a:tc>
                  <a:txBody>
                    <a:bodyPr/>
                    <a:lstStyle/>
                    <a:p>
                      <a:pPr algn="l" fontAlgn="b"/>
                      <a:r>
                        <a:rPr lang="es-ES" sz="600" b="0" i="0" u="none" strike="noStrike">
                          <a:solidFill>
                            <a:srgbClr val="FF0000"/>
                          </a:solidFill>
                          <a:latin typeface="Segoe UI"/>
                        </a:rPr>
                        <a:t> </a:t>
                      </a:r>
                    </a:p>
                  </a:txBody>
                  <a:tcPr marL="0" marR="0" marT="0" marB="0" anchor="b">
                    <a:lnL w="6350" cap="flat" cmpd="sng" algn="ctr">
                      <a:solidFill>
                        <a:srgbClr val="A5A5A5"/>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w="6350" cap="flat" cmpd="sng" algn="ctr">
                      <a:solidFill>
                        <a:srgbClr val="A5A5A5"/>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17375D"/>
                          </a:solidFill>
                          <a:latin typeface="Segoe UI"/>
                        </a:rPr>
                        <a:t>Fondo reserva imprevistos</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dirty="0">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17375D"/>
                          </a:solidFill>
                          <a:latin typeface="Segoe UI"/>
                        </a:rPr>
                        <a:t>3.580.000,00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A5A5A5"/>
                      </a:solidFill>
                      <a:prstDash val="solid"/>
                      <a:round/>
                      <a:headEnd type="none" w="med" len="med"/>
                      <a:tailEnd type="none" w="med" len="med"/>
                    </a:lnR>
                    <a:lnT>
                      <a:noFill/>
                    </a:lnT>
                    <a:lnB>
                      <a:noFill/>
                    </a:lnB>
                    <a:solidFill>
                      <a:srgbClr val="FFFFCC"/>
                    </a:solidFill>
                  </a:tcPr>
                </a:tc>
                <a:tc>
                  <a:txBody>
                    <a:bodyPr/>
                    <a:lstStyle/>
                    <a:p>
                      <a:pPr algn="l" fontAlgn="b"/>
                      <a:r>
                        <a:rPr lang="es-ES" sz="600" b="0" i="0" u="none" strike="noStrike">
                          <a:solidFill>
                            <a:srgbClr val="FF0000"/>
                          </a:solidFill>
                          <a:latin typeface="Segoe UI"/>
                        </a:rPr>
                        <a:t> </a:t>
                      </a:r>
                    </a:p>
                  </a:txBody>
                  <a:tcPr marL="0" marR="0" marT="0" marB="0" anchor="b">
                    <a:lnL w="6350" cap="flat" cmpd="sng" algn="ctr">
                      <a:solidFill>
                        <a:srgbClr val="A5A5A5"/>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w="6350" cap="flat" cmpd="sng" algn="ctr">
                      <a:solidFill>
                        <a:srgbClr val="A5A5A5"/>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5941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Total gastos y provisiones</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dirty="0">
                          <a:latin typeface="Segoe UI"/>
                        </a:rPr>
                        <a:t>6.940.000,00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A5A5A5"/>
                      </a:solidFill>
                      <a:prstDash val="solid"/>
                      <a:round/>
                      <a:headEnd type="none" w="med" len="med"/>
                      <a:tailEnd type="none" w="med" len="med"/>
                    </a:lnR>
                    <a:lnT>
                      <a:noFill/>
                    </a:lnT>
                    <a:lnB>
                      <a:noFill/>
                    </a:lnB>
                    <a:solidFill>
                      <a:srgbClr val="FFFFCC"/>
                    </a:solidFill>
                  </a:tcPr>
                </a:tc>
                <a:tc>
                  <a:txBody>
                    <a:bodyPr/>
                    <a:lstStyle/>
                    <a:p>
                      <a:pPr algn="l" fontAlgn="b"/>
                      <a:r>
                        <a:rPr lang="es-ES" sz="600" b="0" i="0" u="none" strike="noStrike">
                          <a:solidFill>
                            <a:srgbClr val="FF0000"/>
                          </a:solidFill>
                          <a:latin typeface="Segoe UI"/>
                        </a:rPr>
                        <a:t> </a:t>
                      </a:r>
                    </a:p>
                  </a:txBody>
                  <a:tcPr marL="0" marR="0" marT="0" marB="0" anchor="b">
                    <a:lnL w="6350" cap="flat" cmpd="sng" algn="ctr">
                      <a:solidFill>
                        <a:srgbClr val="A5A5A5"/>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1" i="0" u="none" strike="noStrike">
                          <a:latin typeface="Segoe UI"/>
                        </a:rPr>
                        <a:t> </a:t>
                      </a:r>
                    </a:p>
                  </a:txBody>
                  <a:tcPr marL="0" marR="0" marT="0" marB="0" anchor="b">
                    <a:lnL>
                      <a:noFill/>
                    </a:lnL>
                    <a:lnR w="6350" cap="flat" cmpd="sng" algn="ctr">
                      <a:solidFill>
                        <a:srgbClr val="A5A5A5"/>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4137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r" fontAlgn="ctr"/>
                      <a:r>
                        <a:rPr lang="es-ES" sz="800" b="1" i="0" u="none" strike="noStrike">
                          <a:latin typeface="Segoe UI"/>
                        </a:rPr>
                        <a:t> </a:t>
                      </a:r>
                    </a:p>
                  </a:txBody>
                  <a:tcPr marL="0" marR="0" marT="0" marB="0" anchor="ctr">
                    <a:lnL>
                      <a:noFill/>
                    </a:lnL>
                    <a:lnR>
                      <a:noFill/>
                    </a:lnR>
                    <a:lnT w="6350" cap="flat" cmpd="sng" algn="ctr">
                      <a:solidFill>
                        <a:srgbClr val="996600"/>
                      </a:solidFill>
                      <a:prstDash val="solid"/>
                      <a:round/>
                      <a:headEnd type="none" w="med" len="med"/>
                      <a:tailEnd type="none" w="med" len="med"/>
                    </a:lnT>
                    <a:lnB w="19050" cap="flat" cmpd="sng" algn="ctr">
                      <a:solidFill>
                        <a:srgbClr val="C00000"/>
                      </a:solidFill>
                      <a:prstDash val="solid"/>
                      <a:round/>
                      <a:headEnd type="none" w="med" len="med"/>
                      <a:tailEnd type="none" w="med" len="med"/>
                    </a:lnB>
                    <a:solidFill>
                      <a:srgbClr val="FFFFCC"/>
                    </a:solidFill>
                  </a:tcPr>
                </a:tc>
                <a:tc>
                  <a:txBody>
                    <a:bodyPr/>
                    <a:lstStyle/>
                    <a:p>
                      <a:pPr algn="r" fontAlgn="b"/>
                      <a:r>
                        <a:rPr lang="es-ES" sz="800" b="1"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1" i="0" u="none" strike="noStrike" dirty="0">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A5A5A5"/>
                      </a:solidFill>
                      <a:prstDash val="solid"/>
                      <a:round/>
                      <a:headEnd type="none" w="med" len="med"/>
                      <a:tailEnd type="none" w="med" len="med"/>
                    </a:lnR>
                    <a:lnT>
                      <a:noFill/>
                    </a:lnT>
                    <a:lnB>
                      <a:noFill/>
                    </a:lnB>
                    <a:solidFill>
                      <a:srgbClr val="FFFFCC"/>
                    </a:solidFill>
                  </a:tcPr>
                </a:tc>
                <a:tc>
                  <a:txBody>
                    <a:bodyPr/>
                    <a:lstStyle/>
                    <a:p>
                      <a:pPr algn="l" fontAlgn="b"/>
                      <a:r>
                        <a:rPr lang="es-ES" sz="600" b="1" i="0" u="none" strike="noStrike">
                          <a:latin typeface="Segoe UI"/>
                        </a:rPr>
                        <a:t> </a:t>
                      </a:r>
                    </a:p>
                  </a:txBody>
                  <a:tcPr marL="0" marR="0" marT="0" marB="0" anchor="b">
                    <a:lnL w="6350" cap="flat" cmpd="sng" algn="ctr">
                      <a:solidFill>
                        <a:srgbClr val="A5A5A5"/>
                      </a:solidFill>
                      <a:prstDash val="solid"/>
                      <a:round/>
                      <a:headEnd type="none" w="med" len="med"/>
                      <a:tailEnd type="none" w="med" len="med"/>
                    </a:lnL>
                    <a:lnR>
                      <a:noFill/>
                    </a:lnR>
                    <a:lnT>
                      <a:noFill/>
                    </a:lnT>
                    <a:lnB w="6350" cap="flat" cmpd="sng" algn="ctr">
                      <a:solidFill>
                        <a:srgbClr val="A5A5A5"/>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A5A5A5"/>
                      </a:solidFill>
                      <a:prstDash val="solid"/>
                      <a:round/>
                      <a:headEnd type="none" w="med" len="med"/>
                      <a:tailEnd type="none" w="med" len="med"/>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w="6350" cap="flat" cmpd="sng" algn="ctr">
                      <a:solidFill>
                        <a:srgbClr val="A5A5A5"/>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A5A5A5"/>
                      </a:solidFill>
                      <a:prstDash val="solid"/>
                      <a:round/>
                      <a:headEnd type="none" w="med" len="med"/>
                      <a:tailEnd type="none" w="med" len="med"/>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w="6350" cap="flat" cmpd="sng" algn="ctr">
                      <a:solidFill>
                        <a:srgbClr val="A5A5A5"/>
                      </a:solidFill>
                      <a:prstDash val="solid"/>
                      <a:round/>
                      <a:headEnd type="none" w="med" len="med"/>
                      <a:tailEnd type="none" w="med" len="med"/>
                    </a:lnB>
                    <a:solidFill>
                      <a:srgbClr val="FFFF99"/>
                    </a:solidFill>
                  </a:tcPr>
                </a:tc>
                <a:tc>
                  <a:txBody>
                    <a:bodyPr/>
                    <a:lstStyle/>
                    <a:p>
                      <a:pPr algn="l" fontAlgn="b"/>
                      <a:r>
                        <a:rPr lang="es-ES" sz="600" b="1" i="0" u="none" strike="noStrike">
                          <a:latin typeface="Segoe UI"/>
                        </a:rPr>
                        <a:t> </a:t>
                      </a:r>
                    </a:p>
                  </a:txBody>
                  <a:tcPr marL="0" marR="0" marT="0" marB="0" anchor="b">
                    <a:lnL>
                      <a:noFill/>
                    </a:lnL>
                    <a:lnR>
                      <a:noFill/>
                    </a:lnR>
                    <a:lnT>
                      <a:noFill/>
                    </a:lnT>
                    <a:lnB w="6350" cap="flat" cmpd="sng" algn="ctr">
                      <a:solidFill>
                        <a:srgbClr val="A5A5A5"/>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A5A5A5"/>
                      </a:solidFill>
                      <a:prstDash val="solid"/>
                      <a:round/>
                      <a:headEnd type="none" w="med" len="med"/>
                      <a:tailEnd type="none" w="med" len="med"/>
                    </a:lnB>
                    <a:solidFill>
                      <a:srgbClr val="FFFF99"/>
                    </a:solidFill>
                  </a:tcPr>
                </a:tc>
                <a:tc>
                  <a:txBody>
                    <a:bodyPr/>
                    <a:lstStyle/>
                    <a:p>
                      <a:pPr algn="l" fontAlgn="b"/>
                      <a:r>
                        <a:rPr lang="es-ES" sz="600" b="1" i="0" u="none" strike="noStrike">
                          <a:latin typeface="Segoe UI"/>
                        </a:rPr>
                        <a:t> </a:t>
                      </a:r>
                    </a:p>
                  </a:txBody>
                  <a:tcPr marL="0" marR="0" marT="0" marB="0" anchor="b">
                    <a:lnL>
                      <a:noFill/>
                    </a:lnL>
                    <a:lnR w="6350" cap="flat" cmpd="sng" algn="ctr">
                      <a:solidFill>
                        <a:srgbClr val="A5A5A5"/>
                      </a:solidFill>
                      <a:prstDash val="solid"/>
                      <a:round/>
                      <a:headEnd type="none" w="med" len="med"/>
                      <a:tailEnd type="none" w="med" len="med"/>
                    </a:lnR>
                    <a:lnT>
                      <a:noFill/>
                    </a:lnT>
                    <a:lnB w="6350" cap="flat" cmpd="sng" algn="ctr">
                      <a:solidFill>
                        <a:srgbClr val="A5A5A5"/>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24063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w="1905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INVERSIÓN TOTAL PREVISTA</a:t>
                      </a:r>
                    </a:p>
                  </a:txBody>
                  <a:tcPr marL="0" marR="0" marT="0" marB="0"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9050" cap="flat" cmpd="sng" algn="ctr">
                      <a:solidFill>
                        <a:srgbClr val="C00000"/>
                      </a:solidFill>
                      <a:prstDash val="solid"/>
                      <a:round/>
                      <a:headEnd type="none" w="med" len="med"/>
                      <a:tailEnd type="none" w="med" len="med"/>
                    </a:lnB>
                    <a:solidFill>
                      <a:srgbClr val="C00000"/>
                    </a:solidFill>
                  </a:tcPr>
                </a:tc>
                <a:tc>
                  <a:txBody>
                    <a:bodyPr/>
                    <a:lstStyle/>
                    <a:p>
                      <a:pPr algn="r" fontAlgn="b"/>
                      <a:r>
                        <a:rPr lang="es-ES" sz="800" b="1" i="0" u="none" strike="noStrike">
                          <a:latin typeface="Segoe UI"/>
                        </a:rPr>
                        <a:t> </a:t>
                      </a:r>
                    </a:p>
                  </a:txBody>
                  <a:tcPr marL="0" marR="0" marT="0" marB="0" anchor="b">
                    <a:lnL w="190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r" fontAlgn="b"/>
                      <a:r>
                        <a:rPr lang="es-ES" sz="800" b="1" i="0" u="none" strike="noStrike" dirty="0">
                          <a:latin typeface="Segoe UI"/>
                        </a:rPr>
                        <a:t>48.400.000,00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l" fontAlgn="b"/>
                      <a:r>
                        <a:rPr lang="es-ES" sz="600" b="0" i="0" u="none" strike="noStrike">
                          <a:latin typeface="Segoe UI"/>
                        </a:rPr>
                        <a:t> </a:t>
                      </a:r>
                    </a:p>
                  </a:txBody>
                  <a:tcPr marL="0" marR="0" marT="0" marB="0" anchor="b">
                    <a:lnL w="6350" cap="flat" cmpd="sng" algn="ctr">
                      <a:solidFill>
                        <a:srgbClr val="C00000"/>
                      </a:solidFill>
                      <a:prstDash val="solid"/>
                      <a:round/>
                      <a:headEnd type="none" w="med" len="med"/>
                      <a:tailEnd type="none" w="med" len="med"/>
                    </a:lnL>
                    <a:lnR>
                      <a:noFill/>
                    </a:lnR>
                    <a:lnT>
                      <a:noFill/>
                    </a:lnT>
                    <a:lnB>
                      <a:noFill/>
                    </a:lnB>
                    <a:solidFill>
                      <a:srgbClr val="FFFFCC"/>
                    </a:solidFill>
                  </a:tcPr>
                </a:tc>
                <a:tc gridSpan="6">
                  <a:txBody>
                    <a:bodyPr/>
                    <a:lstStyle/>
                    <a:p>
                      <a:pPr algn="l" fontAlgn="b"/>
                      <a:r>
                        <a:rPr lang="es-ES" sz="600" b="1" i="0" u="none" strike="noStrike">
                          <a:solidFill>
                            <a:srgbClr val="FF0000"/>
                          </a:solidFill>
                          <a:latin typeface="Segoe UI"/>
                        </a:rPr>
                        <a:t> &lt; Inversión total (activos, gastos y provisiones) acumulada en los cinco años</a:t>
                      </a:r>
                    </a:p>
                  </a:txBody>
                  <a:tcPr marL="0" marR="0" marT="0" marB="0" anchor="b">
                    <a:lnL>
                      <a:noFill/>
                    </a:lnL>
                    <a:lnR>
                      <a:noFill/>
                    </a:lnR>
                    <a:lnT w="6350" cap="flat" cmpd="sng" algn="ctr">
                      <a:solidFill>
                        <a:srgbClr val="A5A5A5"/>
                      </a:solidFill>
                      <a:prstDash val="solid"/>
                      <a:round/>
                      <a:headEnd type="none" w="med" len="med"/>
                      <a:tailEnd type="none" w="med" len="med"/>
                    </a:lnT>
                    <a:lnB>
                      <a:noFill/>
                    </a:lnB>
                    <a:solidFill>
                      <a:srgbClr val="FFFFCC"/>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A5A5A5"/>
                      </a:solidFill>
                      <a:prstDash val="solid"/>
                      <a:round/>
                      <a:headEnd type="none" w="med" len="med"/>
                      <a:tailEnd type="none" w="med" len="med"/>
                    </a:lnT>
                    <a:lnB>
                      <a:noFill/>
                    </a:lnB>
                    <a:solidFill>
                      <a:srgbClr val="FFFFCC"/>
                    </a:solidFill>
                  </a:tcPr>
                </a:tc>
                <a:tc>
                  <a:txBody>
                    <a:bodyPr/>
                    <a:lstStyle/>
                    <a:p>
                      <a:pPr algn="l" fontAlgn="b"/>
                      <a:r>
                        <a:rPr lang="es-ES" sz="600" b="1" i="0" u="none" strike="noStrike">
                          <a:latin typeface="Segoe UI"/>
                        </a:rPr>
                        <a:t> </a:t>
                      </a:r>
                    </a:p>
                  </a:txBody>
                  <a:tcPr marL="0" marR="0" marT="0" marB="0" anchor="b">
                    <a:lnL>
                      <a:noFill/>
                    </a:lnL>
                    <a:lnR>
                      <a:noFill/>
                    </a:lnR>
                    <a:lnT w="6350" cap="flat" cmpd="sng" algn="ctr">
                      <a:solidFill>
                        <a:srgbClr val="A5A5A5"/>
                      </a:solidFill>
                      <a:prstDash val="solid"/>
                      <a:round/>
                      <a:headEnd type="none" w="med" len="med"/>
                      <a:tailEnd type="none" w="med" len="med"/>
                    </a:lnT>
                    <a:lnB>
                      <a:noFill/>
                    </a:lnB>
                    <a:solidFill>
                      <a:srgbClr val="FFFFCC"/>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249656">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w="19050" cap="flat" cmpd="sng" algn="ctr">
                      <a:solidFill>
                        <a:srgbClr val="C0000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C0000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600" b="0" i="0" u="none" strike="noStrike" dirty="0">
                          <a:latin typeface="Segoe UI"/>
                        </a:rPr>
                        <a:t> </a:t>
                      </a:r>
                    </a:p>
                  </a:txBody>
                  <a:tcPr marL="0" marR="0" marT="0" marB="0" anchor="b">
                    <a:lnL>
                      <a:noFill/>
                    </a:lnL>
                    <a:lnR w="6350" cap="flat" cmpd="sng" algn="ctr">
                      <a:solidFill>
                        <a:srgbClr val="C0C0C0"/>
                      </a:solidFill>
                      <a:prstDash val="solid"/>
                      <a:round/>
                      <a:headEnd type="none" w="med" len="med"/>
                      <a:tailEnd type="none" w="med" len="med"/>
                    </a:lnR>
                    <a:lnT>
                      <a:noFill/>
                    </a:lnT>
                    <a:lnB w="6350" cap="flat" cmpd="sng" algn="ctr">
                      <a:solidFill>
                        <a:srgbClr val="C0C0C0"/>
                      </a:solidFill>
                      <a:prstDash val="solid"/>
                      <a:round/>
                      <a:headEnd type="none" w="med" len="med"/>
                      <a:tailEnd type="none" w="med" len="med"/>
                    </a:lnB>
                    <a:solidFill>
                      <a:srgbClr val="FFFFCC"/>
                    </a:solidFill>
                  </a:tcPr>
                </a:tc>
              </a:tr>
            </a:tbl>
          </a:graphicData>
        </a:graphic>
      </p:graphicFrame>
      <p:pic>
        <p:nvPicPr>
          <p:cNvPr id="12" name="19 Imagen">
            <a:hlinkClick r:id="" tooltip="Ir a la hoja SIGUIENTE"/>
          </p:cNvPr>
          <p:cNvPicPr>
            <a:picLocks noChangeAspect="1"/>
          </p:cNvPicPr>
          <p:nvPr/>
        </p:nvPicPr>
        <p:blipFill>
          <a:blip r:embed="rId2" cstate="print"/>
          <a:stretch>
            <a:fillRect/>
          </a:stretch>
        </p:blipFill>
        <p:spPr>
          <a:xfrm>
            <a:off x="8959215" y="127635"/>
            <a:ext cx="184419" cy="176799"/>
          </a:xfrm>
          <a:prstGeom prst="rect">
            <a:avLst/>
          </a:prstGeom>
        </p:spPr>
      </p:pic>
      <p:pic>
        <p:nvPicPr>
          <p:cNvPr id="13" name="21 Imagen">
            <a:hlinkClick r:id="" tooltip="Volver ARRIBA"/>
          </p:cNvPr>
          <p:cNvPicPr>
            <a:picLocks noChangeAspect="1"/>
          </p:cNvPicPr>
          <p:nvPr/>
        </p:nvPicPr>
        <p:blipFill>
          <a:blip r:embed="rId3" cstate="print"/>
          <a:stretch>
            <a:fillRect/>
          </a:stretch>
        </p:blipFill>
        <p:spPr>
          <a:xfrm rot="16200000">
            <a:off x="552450" y="137160"/>
            <a:ext cx="176799" cy="176799"/>
          </a:xfrm>
          <a:prstGeom prst="rect">
            <a:avLst/>
          </a:prstGeom>
        </p:spPr>
      </p:pic>
      <p:pic>
        <p:nvPicPr>
          <p:cNvPr id="14" name="22 Imagen">
            <a:hlinkClick r:id="" tooltip="Ir a la hoja ANTERIOR"/>
          </p:cNvPr>
          <p:cNvPicPr>
            <a:picLocks noChangeAspect="1"/>
          </p:cNvPicPr>
          <p:nvPr/>
        </p:nvPicPr>
        <p:blipFill>
          <a:blip r:embed="rId4" cstate="print"/>
          <a:stretch>
            <a:fillRect/>
          </a:stretch>
        </p:blipFill>
        <p:spPr>
          <a:xfrm rot="16200000">
            <a:off x="311467" y="134303"/>
            <a:ext cx="176799" cy="182514"/>
          </a:xfrm>
          <a:prstGeom prst="rect">
            <a:avLst/>
          </a:prstGeom>
        </p:spPr>
      </p:pic>
      <p:graphicFrame>
        <p:nvGraphicFramePr>
          <p:cNvPr id="15" name="7 Gráfico"/>
          <p:cNvGraphicFramePr/>
          <p:nvPr/>
        </p:nvGraphicFramePr>
        <p:xfrm>
          <a:off x="4929190" y="4214818"/>
          <a:ext cx="3143272" cy="1143008"/>
        </p:xfrm>
        <a:graphic>
          <a:graphicData uri="http://schemas.openxmlformats.org/drawingml/2006/chart">
            <c:chart xmlns:c="http://schemas.openxmlformats.org/drawingml/2006/chart" xmlns:r="http://schemas.openxmlformats.org/officeDocument/2006/relationships" r:id="rId7"/>
          </a:graphicData>
        </a:graphic>
      </p:graphicFrame>
      <p:pic>
        <p:nvPicPr>
          <p:cNvPr id="16" name="10 Imagen" descr="informacion.gif">
            <a:hlinkClick r:id="" tooltip="INFORMACIÓN"/>
          </p:cNvPr>
          <p:cNvPicPr>
            <a:picLocks noChangeAspect="1"/>
          </p:cNvPicPr>
          <p:nvPr/>
        </p:nvPicPr>
        <p:blipFill>
          <a:blip r:embed="rId5" cstate="print"/>
          <a:stretch>
            <a:fillRect/>
          </a:stretch>
        </p:blipFill>
        <p:spPr>
          <a:xfrm>
            <a:off x="7734300" y="118110"/>
            <a:ext cx="920115" cy="219075"/>
          </a:xfrm>
          <a:prstGeom prst="rect">
            <a:avLst/>
          </a:prstGeom>
        </p:spPr>
      </p:pic>
      <p:pic>
        <p:nvPicPr>
          <p:cNvPr id="17" name="9 Imagen" descr="miniplan002.gif">
            <a:hlinkClick r:id="" tooltip="Ir al INDICE"/>
          </p:cNvPr>
          <p:cNvPicPr>
            <a:picLocks noChangeAspect="1"/>
          </p:cNvPicPr>
          <p:nvPr/>
        </p:nvPicPr>
        <p:blipFill>
          <a:blip r:embed="rId6" cstate="print"/>
          <a:stretch>
            <a:fillRect/>
          </a:stretch>
        </p:blipFill>
        <p:spPr>
          <a:xfrm>
            <a:off x="914400" y="146685"/>
            <a:ext cx="1371600" cy="17961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571472" y="1000108"/>
          <a:ext cx="8001053" cy="5020329"/>
        </p:xfrm>
        <a:graphic>
          <a:graphicData uri="http://schemas.openxmlformats.org/drawingml/2006/table">
            <a:tbl>
              <a:tblPr/>
              <a:tblGrid>
                <a:gridCol w="240993"/>
                <a:gridCol w="156646"/>
                <a:gridCol w="1843616"/>
                <a:gridCol w="60250"/>
                <a:gridCol w="675897"/>
                <a:gridCol w="25400"/>
                <a:gridCol w="657917"/>
                <a:gridCol w="657917"/>
                <a:gridCol w="819387"/>
                <a:gridCol w="657917"/>
                <a:gridCol w="819387"/>
                <a:gridCol w="819387"/>
                <a:gridCol w="566339"/>
              </a:tblGrid>
              <a:tr h="237935">
                <a:tc>
                  <a:txBody>
                    <a:bodyPr/>
                    <a:lstStyle/>
                    <a:p>
                      <a:pPr algn="l" fontAlgn="b"/>
                      <a:endParaRPr lang="es-ES" sz="600" b="0" i="0" u="none" strike="noStrike" dirty="0">
                        <a:latin typeface="Tahoma"/>
                      </a:endParaRPr>
                    </a:p>
                  </a:txBody>
                  <a:tcPr marL="0" marR="0" marT="0" marB="0" anchor="b">
                    <a:lnL>
                      <a:noFill/>
                    </a:lnL>
                    <a:lnR w="19050" cap="flat" cmpd="sng" algn="ctr">
                      <a:solidFill>
                        <a:srgbClr val="4A452A"/>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endParaRPr lang="es-ES" sz="600" b="0" i="0" u="none" strike="noStrike">
                        <a:latin typeface="Arial"/>
                      </a:endParaRPr>
                    </a:p>
                  </a:txBody>
                  <a:tcPr marL="0" marR="0" marT="0" marB="0">
                    <a:lnL w="19050" cap="flat" cmpd="sng" algn="ctr">
                      <a:solidFill>
                        <a:srgbClr val="4A452A"/>
                      </a:solidFill>
                      <a:prstDash val="solid"/>
                      <a:round/>
                      <a:headEnd type="none" w="med" len="med"/>
                      <a:tailEnd type="none" w="med" len="med"/>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600" b="0" i="0" u="none" strike="noStrike">
                          <a:solidFill>
                            <a:srgbClr val="FFFFCC"/>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900" b="1" i="0" u="none" strike="noStrike">
                          <a:solidFill>
                            <a:srgbClr val="FFFFFF"/>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gridSpan="6">
                  <a:txBody>
                    <a:bodyPr/>
                    <a:lstStyle/>
                    <a:p>
                      <a:pPr algn="ctr" fontAlgn="ctr"/>
                      <a:r>
                        <a:rPr lang="es-ES" sz="900" b="1" i="0" u="none" strike="noStrike" dirty="0">
                          <a:solidFill>
                            <a:srgbClr val="FFFFCC"/>
                          </a:solidFill>
                          <a:latin typeface="Segoe UI"/>
                        </a:rPr>
                        <a:t>PASO 2:</a:t>
                      </a:r>
                      <a:r>
                        <a:rPr lang="es-ES" sz="900" b="1" i="0" u="none" strike="noStrike" dirty="0">
                          <a:solidFill>
                            <a:srgbClr val="FFFFFF"/>
                          </a:solidFill>
                          <a:latin typeface="Segoe UI"/>
                        </a:rPr>
                        <a:t> ¿DE DÓNDE SALDRÁ EL DINERO?</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l" fontAlgn="ctr"/>
                      <a:r>
                        <a:rPr lang="es-ES" sz="900" b="1" i="0" u="none" strike="noStrike">
                          <a:solidFill>
                            <a:srgbClr val="FFFFFF"/>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b"/>
                      <a:r>
                        <a:rPr lang="es-ES" sz="900" b="1" i="0" u="none" strike="noStrike">
                          <a:solidFill>
                            <a:srgbClr val="FFFFFF"/>
                          </a:solidFill>
                          <a:latin typeface="Segoe UI"/>
                        </a:rPr>
                        <a:t> </a:t>
                      </a:r>
                      <a:endParaRPr lang="es-ES" sz="600" b="0" i="0" u="none" strike="noStrike">
                        <a:latin typeface="Arial"/>
                      </a:endParaRP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900" b="1" i="0" u="none" strike="noStrike">
                          <a:solidFill>
                            <a:srgbClr val="FFFFFF"/>
                          </a:solidFill>
                          <a:latin typeface="Tahoma"/>
                        </a:rPr>
                        <a:t> </a:t>
                      </a:r>
                    </a:p>
                  </a:txBody>
                  <a:tcPr marL="0" marR="0" marT="0" marB="0" anchor="ctr">
                    <a:lnL>
                      <a:noFill/>
                    </a:lnL>
                    <a:lnR w="19050" cap="flat" cmpd="sng" algn="ctr">
                      <a:solidFill>
                        <a:srgbClr val="4A452A"/>
                      </a:solidFill>
                      <a:prstDash val="solid"/>
                      <a:round/>
                      <a:headEnd type="none" w="med" len="med"/>
                      <a:tailEnd type="none" w="med" len="med"/>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r>
              <a:tr h="144146">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ctr"/>
                      <a:r>
                        <a:rPr lang="es-ES" sz="700" b="1" i="0" u="none" strike="noStrike">
                          <a:solidFill>
                            <a:srgbClr val="FFFFFF"/>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t"/>
                      <a:r>
                        <a:rPr lang="es-ES" sz="700" b="1" i="0" u="none" strike="noStrike">
                          <a:solidFill>
                            <a:srgbClr val="FFFFFF"/>
                          </a:solidFill>
                          <a:latin typeface="Tahoma"/>
                        </a:rPr>
                        <a:t> </a:t>
                      </a:r>
                    </a:p>
                  </a:txBody>
                  <a:tcPr marL="0" marR="0" marT="0" marB="0">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auto"/>
                      <a:r>
                        <a:rPr lang="es-ES" sz="800" b="1" i="0" u="none" strike="noStrike">
                          <a:solidFill>
                            <a:srgbClr val="FFFFFF"/>
                          </a:solidFill>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ctr" fontAlgn="auto"/>
                      <a:r>
                        <a:rPr lang="es-ES" sz="800" b="0"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b"/>
                      <a:r>
                        <a:rPr lang="es-ES" sz="6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1" i="0" u="none" strike="noStrike">
                          <a:latin typeface="Tahoma"/>
                        </a:rPr>
                        <a:t> </a:t>
                      </a:r>
                    </a:p>
                  </a:txBody>
                  <a:tcPr marL="0" marR="0" marT="0" marB="0" anchor="b">
                    <a:lnL>
                      <a:noFill/>
                    </a:lnL>
                    <a:lnR w="6350" cap="flat" cmpd="sng" algn="ctr">
                      <a:solidFill>
                        <a:srgbClr val="BFBFBF"/>
                      </a:solidFill>
                      <a:prstDash val="solid"/>
                      <a:round/>
                      <a:headEnd type="none" w="med" len="med"/>
                      <a:tailEnd type="none" w="med" len="med"/>
                    </a:lnR>
                    <a:lnT w="19050" cap="flat" cmpd="sng" algn="ctr">
                      <a:solidFill>
                        <a:srgbClr val="4A452A"/>
                      </a:solidFill>
                      <a:prstDash val="solid"/>
                      <a:round/>
                      <a:headEnd type="none" w="med" len="med"/>
                      <a:tailEnd type="none" w="med" len="med"/>
                    </a:lnT>
                    <a:lnB>
                      <a:noFill/>
                    </a:lnB>
                    <a:solidFill>
                      <a:srgbClr val="FFFFCC"/>
                    </a:solidFill>
                  </a:tcPr>
                </a:tc>
              </a:tr>
              <a:tr h="135552">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700" b="1" i="0" u="none" strike="noStrike">
                          <a:solidFill>
                            <a:srgbClr val="FFFFFF"/>
                          </a:solidFill>
                          <a:latin typeface="Segoe UI"/>
                        </a:rPr>
                        <a:t> </a:t>
                      </a:r>
                    </a:p>
                  </a:txBody>
                  <a:tcPr marL="0" marR="0" marT="0" marB="0" anchor="ctr">
                    <a:lnL>
                      <a:noFill/>
                    </a:lnL>
                    <a:lnR>
                      <a:noFill/>
                    </a:lnR>
                    <a:lnT>
                      <a:noFill/>
                    </a:lnT>
                    <a:lnB w="6350" cap="flat" cmpd="sng" algn="ctr">
                      <a:solidFill>
                        <a:srgbClr val="C00000"/>
                      </a:solidFill>
                      <a:prstDash val="solid"/>
                      <a:round/>
                      <a:headEnd type="none" w="med" len="med"/>
                      <a:tailEnd type="none" w="med" len="med"/>
                    </a:lnB>
                    <a:solidFill>
                      <a:srgbClr val="FFFFCC"/>
                    </a:solidFill>
                  </a:tcPr>
                </a:tc>
                <a:tc>
                  <a:txBody>
                    <a:bodyPr/>
                    <a:lstStyle/>
                    <a:p>
                      <a:pPr algn="l" fontAlgn="t"/>
                      <a:r>
                        <a:rPr lang="es-ES" sz="700" b="1" i="0" u="none" strike="noStrike">
                          <a:solidFill>
                            <a:srgbClr val="FFFFFF"/>
                          </a:solidFill>
                          <a:latin typeface="Tahoma"/>
                        </a:rPr>
                        <a:t> </a:t>
                      </a:r>
                    </a:p>
                  </a:txBody>
                  <a:tcPr marL="0" marR="0" marT="0" marB="0">
                    <a:lnL>
                      <a:noFill/>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inicial</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0" i="0" u="none" strike="noStrike">
                          <a:latin typeface="Segoe UI"/>
                        </a:rPr>
                        <a:t> </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2018</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2019</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2020</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2021</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2022</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F2F2F2"/>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TOTAL</a:t>
                      </a:r>
                    </a:p>
                  </a:txBody>
                  <a:tcPr marL="0" marR="0" marT="0" marB="0" anchor="ctr">
                    <a:lnL w="6350" cap="flat" cmpd="sng" algn="ctr">
                      <a:solidFill>
                        <a:srgbClr val="F2F2F2"/>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l" fontAlgn="b"/>
                      <a:r>
                        <a:rPr lang="es-ES" sz="600" b="1" i="0" u="none" strike="noStrike">
                          <a:latin typeface="Tahoma"/>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216219">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ctr" fontAlgn="b"/>
                      <a:r>
                        <a:rPr lang="es-ES" sz="800" b="1" i="0" u="none" strike="noStrike" dirty="0">
                          <a:solidFill>
                            <a:srgbClr val="FFFFFF"/>
                          </a:solidFill>
                          <a:latin typeface="Segoe UI"/>
                        </a:rPr>
                        <a:t>INVERSIONES PREVISTAS</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C00000"/>
                    </a:solidFill>
                  </a:tcPr>
                </a:tc>
                <a:tc>
                  <a:txBody>
                    <a:bodyPr/>
                    <a:lstStyle/>
                    <a:p>
                      <a:pPr algn="r" fontAlgn="b"/>
                      <a:r>
                        <a:rPr lang="es-ES" sz="600" b="1" i="0" u="none" strike="noStrike">
                          <a:latin typeface="Segoe UI"/>
                        </a:rPr>
                        <a:t>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17.270.000,00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A50021"/>
                      </a:solidFill>
                      <a:prstDash val="solid"/>
                      <a:round/>
                      <a:headEnd type="none" w="med" len="med"/>
                      <a:tailEnd type="none" w="med" len="med"/>
                    </a:lnB>
                    <a:solidFill>
                      <a:srgbClr val="FCD5B4"/>
                    </a:solidFill>
                  </a:tcPr>
                </a:tc>
                <a:tc>
                  <a:txBody>
                    <a:bodyPr/>
                    <a:lstStyle/>
                    <a:p>
                      <a:pPr algn="r" fontAlgn="b"/>
                      <a:r>
                        <a:rPr lang="es-ES" sz="800" b="0" i="0" u="none" strike="noStrike">
                          <a:latin typeface="Segoe UI"/>
                        </a:rPr>
                        <a:t>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7.830.000,00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A50021"/>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3.800.000,00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A50021"/>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4.100.000,00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A50021"/>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4.400.000,00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A50021"/>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11.000.000,00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A50021"/>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48.400.000,00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A50021"/>
                      </a:solidFill>
                      <a:prstDash val="solid"/>
                      <a:round/>
                      <a:headEnd type="none" w="med" len="med"/>
                      <a:tailEnd type="none" w="med" len="med"/>
                    </a:lnB>
                    <a:solidFill>
                      <a:srgbClr val="FCD5B4"/>
                    </a:solidFill>
                  </a:tcPr>
                </a:tc>
                <a:tc>
                  <a:txBody>
                    <a:bodyPr/>
                    <a:lstStyle/>
                    <a:p>
                      <a:pPr algn="l" fontAlgn="b"/>
                      <a:r>
                        <a:rPr lang="es-ES" sz="600" b="1" i="0" u="none" strike="noStrike">
                          <a:solidFill>
                            <a:srgbClr val="FF0000"/>
                          </a:solidFill>
                          <a:latin typeface="Segoe UI"/>
                        </a:rPr>
                        <a:t>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216219">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ctr" fontAlgn="b"/>
                      <a:r>
                        <a:rPr lang="es-ES" sz="800" b="1" i="0" u="none" strike="noStrike" dirty="0">
                          <a:solidFill>
                            <a:srgbClr val="FFFFFF"/>
                          </a:solidFill>
                          <a:latin typeface="Segoe UI"/>
                        </a:rPr>
                        <a:t>FINANCIACIÓN PREVISTA</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D8D8D8"/>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996633"/>
                    </a:solidFill>
                  </a:tcPr>
                </a:tc>
                <a:tc>
                  <a:txBody>
                    <a:bodyPr/>
                    <a:lstStyle/>
                    <a:p>
                      <a:pPr algn="r" fontAlgn="b"/>
                      <a:r>
                        <a:rPr lang="es-ES" sz="6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A50021"/>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dirty="0">
                          <a:latin typeface="Segoe UI"/>
                        </a:rPr>
                        <a:t>17.270.000,00 </a:t>
                      </a:r>
                    </a:p>
                  </a:txBody>
                  <a:tcPr marL="0" marR="0" marT="0" marB="0" anchor="b">
                    <a:lnL w="6350" cap="flat" cmpd="sng" algn="ctr">
                      <a:solidFill>
                        <a:srgbClr val="A50021"/>
                      </a:solidFill>
                      <a:prstDash val="solid"/>
                      <a:round/>
                      <a:headEnd type="none" w="med" len="med"/>
                      <a:tailEnd type="none" w="med" len="med"/>
                    </a:lnL>
                    <a:lnR w="6350" cap="flat" cmpd="sng" algn="ctr">
                      <a:solidFill>
                        <a:srgbClr val="A50021"/>
                      </a:solidFill>
                      <a:prstDash val="solid"/>
                      <a:round/>
                      <a:headEnd type="none" w="med" len="med"/>
                      <a:tailEnd type="none" w="med" len="med"/>
                    </a:lnR>
                    <a:lnT w="6350" cap="flat" cmpd="sng" algn="ctr">
                      <a:solidFill>
                        <a:srgbClr val="A50021"/>
                      </a:solidFill>
                      <a:prstDash val="solid"/>
                      <a:round/>
                      <a:headEnd type="none" w="med" len="med"/>
                      <a:tailEnd type="none" w="med" len="med"/>
                    </a:lnT>
                    <a:lnB w="6350" cap="flat" cmpd="sng" algn="ctr">
                      <a:solidFill>
                        <a:srgbClr val="A50021"/>
                      </a:solidFill>
                      <a:prstDash val="solid"/>
                      <a:round/>
                      <a:headEnd type="none" w="med" len="med"/>
                      <a:tailEnd type="none" w="med" len="med"/>
                    </a:lnB>
                    <a:solidFill>
                      <a:srgbClr val="FAC090"/>
                    </a:solidFill>
                  </a:tcPr>
                </a:tc>
                <a:tc>
                  <a:txBody>
                    <a:bodyPr/>
                    <a:lstStyle/>
                    <a:p>
                      <a:pPr algn="l" fontAlgn="b"/>
                      <a:r>
                        <a:rPr lang="es-ES" sz="800" b="0" i="0" u="none" strike="noStrike">
                          <a:latin typeface="Segoe UI"/>
                        </a:rPr>
                        <a:t> </a:t>
                      </a:r>
                    </a:p>
                  </a:txBody>
                  <a:tcPr marL="0" marR="0" marT="0" marB="0" anchor="b">
                    <a:lnL w="6350" cap="flat" cmpd="sng" algn="ctr">
                      <a:solidFill>
                        <a:srgbClr val="A50021"/>
                      </a:solidFill>
                      <a:prstDash val="solid"/>
                      <a:round/>
                      <a:headEnd type="none" w="med" len="med"/>
                      <a:tailEnd type="none" w="med" len="med"/>
                    </a:lnL>
                    <a:lnR w="6350" cap="flat" cmpd="sng" algn="ctr">
                      <a:solidFill>
                        <a:srgbClr val="A50021"/>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7.830.000,00 </a:t>
                      </a:r>
                    </a:p>
                  </a:txBody>
                  <a:tcPr marL="0" marR="0" marT="0" marB="0" anchor="b">
                    <a:lnL w="6350" cap="flat" cmpd="sng" algn="ctr">
                      <a:solidFill>
                        <a:srgbClr val="A50021"/>
                      </a:solidFill>
                      <a:prstDash val="solid"/>
                      <a:round/>
                      <a:headEnd type="none" w="med" len="med"/>
                      <a:tailEnd type="none" w="med" len="med"/>
                    </a:lnL>
                    <a:lnR w="6350" cap="flat" cmpd="sng" algn="ctr">
                      <a:solidFill>
                        <a:srgbClr val="A50021"/>
                      </a:solidFill>
                      <a:prstDash val="solid"/>
                      <a:round/>
                      <a:headEnd type="none" w="med" len="med"/>
                      <a:tailEnd type="none" w="med" len="med"/>
                    </a:lnR>
                    <a:lnT w="6350" cap="flat" cmpd="sng" algn="ctr">
                      <a:solidFill>
                        <a:srgbClr val="A50021"/>
                      </a:solidFill>
                      <a:prstDash val="solid"/>
                      <a:round/>
                      <a:headEnd type="none" w="med" len="med"/>
                      <a:tailEnd type="none" w="med" len="med"/>
                    </a:lnT>
                    <a:lnB w="6350" cap="flat" cmpd="sng" algn="ctr">
                      <a:solidFill>
                        <a:srgbClr val="A50021"/>
                      </a:solidFill>
                      <a:prstDash val="solid"/>
                      <a:round/>
                      <a:headEnd type="none" w="med" len="med"/>
                      <a:tailEnd type="none" w="med" len="med"/>
                    </a:lnB>
                    <a:solidFill>
                      <a:srgbClr val="FAC090"/>
                    </a:solidFill>
                  </a:tcPr>
                </a:tc>
                <a:tc>
                  <a:txBody>
                    <a:bodyPr/>
                    <a:lstStyle/>
                    <a:p>
                      <a:pPr algn="r" fontAlgn="b"/>
                      <a:r>
                        <a:rPr lang="es-ES" sz="800" b="1" i="0" u="none" strike="noStrike">
                          <a:latin typeface="Segoe UI"/>
                        </a:rPr>
                        <a:t>3.800.000,00 </a:t>
                      </a:r>
                    </a:p>
                  </a:txBody>
                  <a:tcPr marL="0" marR="0" marT="0" marB="0" anchor="b">
                    <a:lnL w="6350" cap="flat" cmpd="sng" algn="ctr">
                      <a:solidFill>
                        <a:srgbClr val="A50021"/>
                      </a:solidFill>
                      <a:prstDash val="solid"/>
                      <a:round/>
                      <a:headEnd type="none" w="med" len="med"/>
                      <a:tailEnd type="none" w="med" len="med"/>
                    </a:lnL>
                    <a:lnR w="6350" cap="flat" cmpd="sng" algn="ctr">
                      <a:solidFill>
                        <a:srgbClr val="A50021"/>
                      </a:solidFill>
                      <a:prstDash val="solid"/>
                      <a:round/>
                      <a:headEnd type="none" w="med" len="med"/>
                      <a:tailEnd type="none" w="med" len="med"/>
                    </a:lnR>
                    <a:lnT w="6350" cap="flat" cmpd="sng" algn="ctr">
                      <a:solidFill>
                        <a:srgbClr val="A50021"/>
                      </a:solidFill>
                      <a:prstDash val="solid"/>
                      <a:round/>
                      <a:headEnd type="none" w="med" len="med"/>
                      <a:tailEnd type="none" w="med" len="med"/>
                    </a:lnT>
                    <a:lnB w="6350" cap="flat" cmpd="sng" algn="ctr">
                      <a:solidFill>
                        <a:srgbClr val="A50021"/>
                      </a:solidFill>
                      <a:prstDash val="solid"/>
                      <a:round/>
                      <a:headEnd type="none" w="med" len="med"/>
                      <a:tailEnd type="none" w="med" len="med"/>
                    </a:lnB>
                    <a:solidFill>
                      <a:srgbClr val="FAC090"/>
                    </a:solidFill>
                  </a:tcPr>
                </a:tc>
                <a:tc>
                  <a:txBody>
                    <a:bodyPr/>
                    <a:lstStyle/>
                    <a:p>
                      <a:pPr algn="r" fontAlgn="b"/>
                      <a:r>
                        <a:rPr lang="es-ES" sz="800" b="1" i="0" u="none" strike="noStrike">
                          <a:latin typeface="Segoe UI"/>
                        </a:rPr>
                        <a:t>4.100.000,00 </a:t>
                      </a:r>
                    </a:p>
                  </a:txBody>
                  <a:tcPr marL="0" marR="0" marT="0" marB="0" anchor="b">
                    <a:lnL w="6350" cap="flat" cmpd="sng" algn="ctr">
                      <a:solidFill>
                        <a:srgbClr val="A50021"/>
                      </a:solidFill>
                      <a:prstDash val="solid"/>
                      <a:round/>
                      <a:headEnd type="none" w="med" len="med"/>
                      <a:tailEnd type="none" w="med" len="med"/>
                    </a:lnL>
                    <a:lnR w="6350" cap="flat" cmpd="sng" algn="ctr">
                      <a:solidFill>
                        <a:srgbClr val="A50021"/>
                      </a:solidFill>
                      <a:prstDash val="solid"/>
                      <a:round/>
                      <a:headEnd type="none" w="med" len="med"/>
                      <a:tailEnd type="none" w="med" len="med"/>
                    </a:lnR>
                    <a:lnT w="6350" cap="flat" cmpd="sng" algn="ctr">
                      <a:solidFill>
                        <a:srgbClr val="A50021"/>
                      </a:solidFill>
                      <a:prstDash val="solid"/>
                      <a:round/>
                      <a:headEnd type="none" w="med" len="med"/>
                      <a:tailEnd type="none" w="med" len="med"/>
                    </a:lnT>
                    <a:lnB w="6350" cap="flat" cmpd="sng" algn="ctr">
                      <a:solidFill>
                        <a:srgbClr val="A50021"/>
                      </a:solidFill>
                      <a:prstDash val="solid"/>
                      <a:round/>
                      <a:headEnd type="none" w="med" len="med"/>
                      <a:tailEnd type="none" w="med" len="med"/>
                    </a:lnB>
                    <a:solidFill>
                      <a:srgbClr val="FAC090"/>
                    </a:solidFill>
                  </a:tcPr>
                </a:tc>
                <a:tc>
                  <a:txBody>
                    <a:bodyPr/>
                    <a:lstStyle/>
                    <a:p>
                      <a:pPr algn="r" fontAlgn="b"/>
                      <a:r>
                        <a:rPr lang="es-ES" sz="800" b="1" i="0" u="none" strike="noStrike">
                          <a:latin typeface="Segoe UI"/>
                        </a:rPr>
                        <a:t>4.400.000,00 </a:t>
                      </a:r>
                    </a:p>
                  </a:txBody>
                  <a:tcPr marL="0" marR="0" marT="0" marB="0" anchor="b">
                    <a:lnL w="6350" cap="flat" cmpd="sng" algn="ctr">
                      <a:solidFill>
                        <a:srgbClr val="A50021"/>
                      </a:solidFill>
                      <a:prstDash val="solid"/>
                      <a:round/>
                      <a:headEnd type="none" w="med" len="med"/>
                      <a:tailEnd type="none" w="med" len="med"/>
                    </a:lnL>
                    <a:lnR w="6350" cap="flat" cmpd="sng" algn="ctr">
                      <a:solidFill>
                        <a:srgbClr val="A50021"/>
                      </a:solidFill>
                      <a:prstDash val="solid"/>
                      <a:round/>
                      <a:headEnd type="none" w="med" len="med"/>
                      <a:tailEnd type="none" w="med" len="med"/>
                    </a:lnR>
                    <a:lnT w="6350" cap="flat" cmpd="sng" algn="ctr">
                      <a:solidFill>
                        <a:srgbClr val="A50021"/>
                      </a:solidFill>
                      <a:prstDash val="solid"/>
                      <a:round/>
                      <a:headEnd type="none" w="med" len="med"/>
                      <a:tailEnd type="none" w="med" len="med"/>
                    </a:lnT>
                    <a:lnB w="6350" cap="flat" cmpd="sng" algn="ctr">
                      <a:solidFill>
                        <a:srgbClr val="A50021"/>
                      </a:solidFill>
                      <a:prstDash val="solid"/>
                      <a:round/>
                      <a:headEnd type="none" w="med" len="med"/>
                      <a:tailEnd type="none" w="med" len="med"/>
                    </a:lnB>
                    <a:solidFill>
                      <a:srgbClr val="FAC090"/>
                    </a:solidFill>
                  </a:tcPr>
                </a:tc>
                <a:tc>
                  <a:txBody>
                    <a:bodyPr/>
                    <a:lstStyle/>
                    <a:p>
                      <a:pPr algn="r" fontAlgn="b"/>
                      <a:r>
                        <a:rPr lang="es-ES" sz="800" b="1" i="0" u="none" strike="noStrike">
                          <a:latin typeface="Segoe UI"/>
                        </a:rPr>
                        <a:t>11.000.000,00 </a:t>
                      </a:r>
                    </a:p>
                  </a:txBody>
                  <a:tcPr marL="0" marR="0" marT="0" marB="0" anchor="b">
                    <a:lnL w="6350" cap="flat" cmpd="sng" algn="ctr">
                      <a:solidFill>
                        <a:srgbClr val="A50021"/>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A50021"/>
                      </a:solidFill>
                      <a:prstDash val="solid"/>
                      <a:round/>
                      <a:headEnd type="none" w="med" len="med"/>
                      <a:tailEnd type="none" w="med" len="med"/>
                    </a:lnT>
                    <a:lnB w="6350" cap="flat" cmpd="sng" algn="ctr">
                      <a:solidFill>
                        <a:srgbClr val="A50021"/>
                      </a:solidFill>
                      <a:prstDash val="solid"/>
                      <a:round/>
                      <a:headEnd type="none" w="med" len="med"/>
                      <a:tailEnd type="none" w="med" len="med"/>
                    </a:lnB>
                    <a:solidFill>
                      <a:srgbClr val="FAC090"/>
                    </a:solidFill>
                  </a:tcPr>
                </a:tc>
                <a:tc>
                  <a:txBody>
                    <a:bodyPr/>
                    <a:lstStyle/>
                    <a:p>
                      <a:pPr algn="r" fontAlgn="b"/>
                      <a:r>
                        <a:rPr lang="es-ES" sz="800" b="1" i="0" u="none" strike="noStrike">
                          <a:latin typeface="Segoe UI"/>
                        </a:rPr>
                        <a:t>48.400.000,00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A50021"/>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FAC090"/>
                    </a:solidFill>
                  </a:tcPr>
                </a:tc>
                <a:tc>
                  <a:txBody>
                    <a:bodyPr/>
                    <a:lstStyle/>
                    <a:p>
                      <a:pPr algn="l" fontAlgn="t"/>
                      <a:r>
                        <a:rPr lang="es-ES" sz="600" b="1" i="0" u="none" strike="noStrike">
                          <a:solidFill>
                            <a:srgbClr val="FF0000"/>
                          </a:solidFill>
                          <a:latin typeface="Segoe UI"/>
                        </a:rPr>
                        <a:t> </a:t>
                      </a:r>
                    </a:p>
                  </a:txBody>
                  <a:tcPr marL="0" marR="0" marT="0" marB="0">
                    <a:lnL w="6350" cap="flat" cmpd="sng" algn="ctr">
                      <a:solidFill>
                        <a:srgbClr val="4A452A"/>
                      </a:solidFill>
                      <a:prstDash val="solid"/>
                      <a:round/>
                      <a:headEnd type="none" w="med" len="med"/>
                      <a:tailEnd type="none" w="med" len="med"/>
                    </a:lnL>
                    <a:lnR>
                      <a:noFill/>
                    </a:lnR>
                    <a:lnT>
                      <a:noFill/>
                    </a:lnT>
                    <a:lnB>
                      <a:noFill/>
                    </a:lnB>
                    <a:solidFill>
                      <a:srgbClr val="FFFFCC"/>
                    </a:solidFill>
                  </a:tcPr>
                </a:tc>
              </a:tr>
              <a:tr h="135552">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c>
                  <a:txBody>
                    <a:bodyPr/>
                    <a:lstStyle/>
                    <a:p>
                      <a:pPr algn="ctr" fontAlgn="b"/>
                      <a:r>
                        <a:rPr lang="es-ES" sz="800" b="1" i="0" u="none" strike="noStrike" dirty="0">
                          <a:solidFill>
                            <a:srgbClr val="A5A5A5"/>
                          </a:solidFill>
                          <a:latin typeface="Segoe UI"/>
                        </a:rPr>
                        <a:t>cobertura</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EAF1DD"/>
                    </a:solidFill>
                  </a:tcPr>
                </a:tc>
                <a:tc>
                  <a:txBody>
                    <a:bodyPr/>
                    <a:lstStyle/>
                    <a:p>
                      <a:pPr algn="l" fontAlgn="b"/>
                      <a:r>
                        <a:rPr lang="es-ES" sz="600" b="1" i="0" u="none" strike="noStrike">
                          <a:solidFill>
                            <a:srgbClr val="FF0000"/>
                          </a:solidFill>
                          <a:latin typeface="Segoe UI"/>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A5A5A5"/>
                          </a:solidFill>
                          <a:latin typeface="Segoe UI"/>
                        </a:rPr>
                        <a:t>OK</a:t>
                      </a:r>
                    </a:p>
                  </a:txBody>
                  <a:tcPr marL="0" marR="0" marT="0"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A50021"/>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ctr" fontAlgn="ctr"/>
                      <a:r>
                        <a:rPr lang="es-ES" sz="800" b="1" i="0" u="none" strike="noStrike">
                          <a:solidFill>
                            <a:srgbClr val="FF0000"/>
                          </a:solidFill>
                          <a:latin typeface="Segoe UI"/>
                        </a:rPr>
                        <a:t> </a:t>
                      </a:r>
                    </a:p>
                  </a:txBody>
                  <a:tcPr marL="0" marR="0" marT="0"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A5A5A5"/>
                          </a:solidFill>
                          <a:latin typeface="Segoe UI"/>
                        </a:rPr>
                        <a:t>OK</a:t>
                      </a:r>
                    </a:p>
                  </a:txBody>
                  <a:tcPr marL="0" marR="0" marT="0"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A50021"/>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ctr" fontAlgn="b"/>
                      <a:r>
                        <a:rPr lang="es-ES" sz="800" b="1" i="0" u="none" strike="noStrike">
                          <a:solidFill>
                            <a:srgbClr val="A5A5A5"/>
                          </a:solidFill>
                          <a:latin typeface="Segoe UI"/>
                        </a:rPr>
                        <a:t>OK</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A50021"/>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ctr" fontAlgn="b"/>
                      <a:r>
                        <a:rPr lang="es-ES" sz="800" b="1" i="0" u="none" strike="noStrike">
                          <a:solidFill>
                            <a:srgbClr val="A5A5A5"/>
                          </a:solidFill>
                          <a:latin typeface="Segoe UI"/>
                        </a:rPr>
                        <a:t>OK</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A50021"/>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ctr" fontAlgn="b"/>
                      <a:r>
                        <a:rPr lang="es-ES" sz="800" b="1" i="0" u="none" strike="noStrike">
                          <a:solidFill>
                            <a:srgbClr val="A5A5A5"/>
                          </a:solidFill>
                          <a:latin typeface="Segoe UI"/>
                        </a:rPr>
                        <a:t>OK</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A50021"/>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ctr" fontAlgn="b"/>
                      <a:r>
                        <a:rPr lang="es-ES" sz="800" b="1" i="0" u="none" strike="noStrike">
                          <a:solidFill>
                            <a:srgbClr val="A5A5A5"/>
                          </a:solidFill>
                          <a:latin typeface="Segoe UI"/>
                        </a:rPr>
                        <a:t>OK</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A50021"/>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ctr" fontAlgn="b"/>
                      <a:r>
                        <a:rPr lang="es-ES" sz="800" b="1" i="0" u="none" strike="noStrike">
                          <a:solidFill>
                            <a:srgbClr val="FF0000"/>
                          </a:solidFill>
                          <a:latin typeface="Segoe UI"/>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4A452A"/>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EAF1DD"/>
                    </a:solidFill>
                  </a:tcPr>
                </a:tc>
                <a:tc>
                  <a:txBody>
                    <a:bodyPr/>
                    <a:lstStyle/>
                    <a:p>
                      <a:pPr algn="l" fontAlgn="b"/>
                      <a:r>
                        <a:rPr lang="es-ES" sz="600" b="1" i="0" u="none" strike="noStrike">
                          <a:latin typeface="Segoe UI"/>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115363">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0" i="0" u="none" strike="noStrike" dirty="0">
                          <a:latin typeface="Tahoma"/>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0" i="0" u="none" strike="noStrike">
                          <a:latin typeface="Tahoma"/>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dirty="0">
                          <a:latin typeface="Tahoma"/>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dirty="0">
                          <a:latin typeface="Tahoma"/>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1" i="0" u="none" strike="noStrike">
                          <a:latin typeface="Segoe UI"/>
                        </a:rPr>
                        <a:t> </a:t>
                      </a:r>
                    </a:p>
                  </a:txBody>
                  <a:tcPr marL="0" marR="0" marT="0" marB="0" anchor="b">
                    <a:lnL>
                      <a:noFill/>
                    </a:lnL>
                    <a:lnR w="6350" cap="flat" cmpd="sng" algn="ctr">
                      <a:solidFill>
                        <a:srgbClr val="BFBFBF"/>
                      </a:solidFill>
                      <a:prstDash val="solid"/>
                      <a:round/>
                      <a:headEnd type="none" w="med" len="med"/>
                      <a:tailEnd type="none" w="med" len="med"/>
                    </a:lnR>
                    <a:lnT>
                      <a:noFill/>
                    </a:lnT>
                    <a:lnB>
                      <a:noFill/>
                    </a:lnB>
                    <a:solidFill>
                      <a:srgbClr val="FFFFCC"/>
                    </a:solidFill>
                  </a:tcPr>
                </a:tc>
              </a:tr>
              <a:tr h="152856">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FINANCIACIÓN</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a:noFill/>
                    </a:lnB>
                    <a:solidFill>
                      <a:srgbClr val="4A452A"/>
                    </a:solidFill>
                  </a:tcPr>
                </a:tc>
                <a:tc>
                  <a:txBody>
                    <a:bodyPr/>
                    <a:lstStyle/>
                    <a:p>
                      <a:pPr algn="l" fontAlgn="t"/>
                      <a:r>
                        <a:rPr lang="es-ES" sz="700" b="1" i="0" u="none" strike="noStrike">
                          <a:solidFill>
                            <a:srgbClr val="FFFFFF"/>
                          </a:solidFill>
                          <a:latin typeface="Segoe UI"/>
                        </a:rPr>
                        <a:t> </a:t>
                      </a:r>
                    </a:p>
                  </a:txBody>
                  <a:tcPr marL="0" marR="0" marT="0" marB="0">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inicial</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0" i="0" u="none" strike="noStrike">
                          <a:latin typeface="Segoe UI"/>
                        </a:rPr>
                        <a:t> </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2018</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2019</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2020</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2021</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2022</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F2F2F2"/>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TOTAL</a:t>
                      </a:r>
                    </a:p>
                  </a:txBody>
                  <a:tcPr marL="0" marR="0" marT="0" marB="0" anchor="ctr">
                    <a:lnL w="6350" cap="flat" cmpd="sng" algn="ctr">
                      <a:solidFill>
                        <a:srgbClr val="F2F2F2"/>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l" fontAlgn="b"/>
                      <a:r>
                        <a:rPr lang="es-ES" sz="6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216219">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latin typeface="Segoe UI"/>
                        </a:rPr>
                        <a:t>Aportaciones de los </a:t>
                      </a:r>
                      <a:r>
                        <a:rPr lang="es-ES" sz="800" b="1" i="0" u="none" strike="noStrike" dirty="0">
                          <a:latin typeface="Segoe UI"/>
                        </a:rPr>
                        <a:t>SOCIOS</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w="1270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6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254061"/>
                          </a:solidFill>
                          <a:latin typeface="Segoe UI"/>
                        </a:rPr>
                        <a:t>12.000.000,00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a:solidFill>
                            <a:srgbClr val="254061"/>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dirty="0">
                          <a:solidFill>
                            <a:srgbClr val="254061"/>
                          </a:solidFill>
                          <a:latin typeface="Segoe UI"/>
                        </a:rPr>
                        <a:t>6.000.000,00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dirty="0">
                          <a:solidFill>
                            <a:srgbClr val="254061"/>
                          </a:solidFill>
                          <a:latin typeface="Segoe UI"/>
                        </a:rPr>
                        <a:t>3.800.000,00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a:solidFill>
                            <a:srgbClr val="254061"/>
                          </a:solidFill>
                          <a:latin typeface="Segoe UI"/>
                        </a:rPr>
                        <a:t>4.100.000,00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a:solidFill>
                            <a:srgbClr val="254061"/>
                          </a:solidFill>
                          <a:latin typeface="Segoe UI"/>
                        </a:rPr>
                        <a:t>4.400.000,00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a:solidFill>
                            <a:srgbClr val="254061"/>
                          </a:solidFill>
                          <a:latin typeface="Segoe UI"/>
                        </a:rPr>
                        <a:t>9.000.000,00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a:latin typeface="Segoe UI"/>
                        </a:rPr>
                        <a:t>39.300.000,00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00"/>
                      </a:solidFill>
                      <a:prstDash val="solid"/>
                      <a:round/>
                      <a:headEnd type="none" w="med" len="med"/>
                      <a:tailEnd type="none" w="med" len="med"/>
                    </a:lnB>
                    <a:solidFill>
                      <a:srgbClr val="FCD5B4"/>
                    </a:solidFill>
                  </a:tcPr>
                </a:tc>
                <a:tc>
                  <a:txBody>
                    <a:bodyPr/>
                    <a:lstStyle/>
                    <a:p>
                      <a:pPr algn="l" fontAlgn="b"/>
                      <a:r>
                        <a:rPr lang="es-ES" sz="600" b="0" i="0" u="none" strike="noStrike">
                          <a:solidFill>
                            <a:srgbClr val="FF0000"/>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152856">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PRÉSTAMOS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1270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6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254061"/>
                          </a:solidFill>
                          <a:latin typeface="Segoe UI"/>
                        </a:rPr>
                        <a:t>5.270.000,00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1270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a:solidFill>
                            <a:srgbClr val="254061"/>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254061"/>
                          </a:solidFill>
                          <a:latin typeface="Segoe UI"/>
                        </a:rPr>
                        <a:t>1.830.000,00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1270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dirty="0">
                          <a:solidFill>
                            <a:srgbClr val="254061"/>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1270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a:solidFill>
                            <a:srgbClr val="254061"/>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1270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a:solidFill>
                            <a:srgbClr val="254061"/>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1270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a:solidFill>
                            <a:srgbClr val="254061"/>
                          </a:solidFill>
                          <a:latin typeface="Segoe UI"/>
                        </a:rPr>
                        <a:t>2.000.000,00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1270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a:latin typeface="Segoe UI"/>
                        </a:rPr>
                        <a:t>9.100.000,00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1270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l" fontAlgn="b"/>
                      <a:r>
                        <a:rPr lang="es-ES" sz="600" b="0" i="0" u="none" strike="noStrike">
                          <a:solidFill>
                            <a:srgbClr val="FF0000"/>
                          </a:solidFill>
                          <a:latin typeface="Segoe UI"/>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152856">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latin typeface="Segoe UI"/>
                        </a:rPr>
                        <a:t>Años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CD5B4"/>
                    </a:solidFill>
                  </a:tcPr>
                </a:tc>
                <a:tc>
                  <a:txBody>
                    <a:bodyPr/>
                    <a:lstStyle/>
                    <a:p>
                      <a:pPr algn="r" fontAlgn="b"/>
                      <a:r>
                        <a:rPr lang="es-ES" sz="6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254061"/>
                          </a:solidFill>
                          <a:latin typeface="Segoe UI"/>
                        </a:rPr>
                        <a:t>1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r"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254061"/>
                          </a:solidFill>
                          <a:latin typeface="Segoe UI"/>
                        </a:rPr>
                        <a:t>1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r" fontAlgn="b"/>
                      <a:r>
                        <a:rPr lang="es-ES" sz="800" b="1"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r" fontAlgn="b"/>
                      <a:r>
                        <a:rPr lang="es-ES" sz="800" b="1" i="0" u="none" strike="noStrike" dirty="0">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r" fontAlgn="b"/>
                      <a:r>
                        <a:rPr lang="es-ES" sz="800" b="1"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r" fontAlgn="b"/>
                      <a:r>
                        <a:rPr lang="es-ES" sz="800" b="1" i="0" u="none" strike="noStrike">
                          <a:solidFill>
                            <a:srgbClr val="254061"/>
                          </a:solidFill>
                          <a:latin typeface="Segoe UI"/>
                        </a:rPr>
                        <a:t>1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a:noFill/>
                    </a:lnR>
                    <a:lnT w="6350" cap="flat" cmpd="sng" algn="ctr">
                      <a:solidFill>
                        <a:srgbClr val="996600"/>
                      </a:solidFill>
                      <a:prstDash val="solid"/>
                      <a:round/>
                      <a:headEnd type="none" w="med" len="med"/>
                      <a:tailEnd type="none" w="med" len="med"/>
                    </a:lnT>
                    <a:lnB>
                      <a:noFill/>
                    </a:lnB>
                    <a:solidFill>
                      <a:srgbClr val="FFFFCC"/>
                    </a:solidFill>
                  </a:tcPr>
                </a:tc>
                <a:tc>
                  <a:txBody>
                    <a:bodyPr/>
                    <a:lstStyle/>
                    <a:p>
                      <a:pPr algn="l" fontAlgn="b"/>
                      <a:r>
                        <a:rPr lang="es-ES" sz="600" b="0" i="0" u="none" strike="noStrike">
                          <a:solidFill>
                            <a:srgbClr val="FF0000"/>
                          </a:solidFill>
                          <a:latin typeface="Segoe UI"/>
                        </a:rPr>
                        <a:t> </a:t>
                      </a:r>
                    </a:p>
                  </a:txBody>
                  <a:tcPr marL="0" marR="0" marT="0" marB="0" anchor="b">
                    <a:lnL>
                      <a:noFill/>
                    </a:lnL>
                    <a:lnR w="6350" cap="flat" cmpd="sng" algn="ctr">
                      <a:solidFill>
                        <a:srgbClr val="BFBFBF"/>
                      </a:solidFill>
                      <a:prstDash val="solid"/>
                      <a:round/>
                      <a:headEnd type="none" w="med" len="med"/>
                      <a:tailEnd type="none" w="med" len="med"/>
                    </a:lnR>
                    <a:lnT>
                      <a:noFill/>
                    </a:lnT>
                    <a:lnB>
                      <a:noFill/>
                    </a:lnB>
                    <a:solidFill>
                      <a:srgbClr val="FFFFCC"/>
                    </a:solidFill>
                  </a:tcPr>
                </a:tc>
              </a:tr>
              <a:tr h="152856">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latin typeface="Segoe UI"/>
                        </a:rPr>
                        <a:t>Tipo de interés</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CD5B4"/>
                    </a:solidFill>
                  </a:tcPr>
                </a:tc>
                <a:tc>
                  <a:txBody>
                    <a:bodyPr/>
                    <a:lstStyle/>
                    <a:p>
                      <a:pPr algn="r" fontAlgn="b"/>
                      <a:r>
                        <a:rPr lang="es-ES" sz="6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254061"/>
                          </a:solidFill>
                          <a:latin typeface="Segoe UI"/>
                        </a:rPr>
                        <a:t>2%</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a:txBody>
                    <a:bodyPr/>
                    <a:lstStyle/>
                    <a:p>
                      <a:pPr algn="r"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254061"/>
                          </a:solidFill>
                          <a:latin typeface="Segoe UI"/>
                        </a:rPr>
                        <a:t>2%</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a:txBody>
                    <a:bodyPr/>
                    <a:lstStyle/>
                    <a:p>
                      <a:pPr algn="r" fontAlgn="b"/>
                      <a:r>
                        <a:rPr lang="es-ES" sz="800" b="1"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a:txBody>
                    <a:bodyPr/>
                    <a:lstStyle/>
                    <a:p>
                      <a:pPr algn="r" fontAlgn="b"/>
                      <a:r>
                        <a:rPr lang="es-ES" sz="800" b="1" i="0" u="none" strike="noStrike" dirty="0">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a:txBody>
                    <a:bodyPr/>
                    <a:lstStyle/>
                    <a:p>
                      <a:pPr algn="r" fontAlgn="b"/>
                      <a:r>
                        <a:rPr lang="es-ES" sz="800" b="1"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a:txBody>
                    <a:bodyPr/>
                    <a:lstStyle/>
                    <a:p>
                      <a:pPr algn="r" fontAlgn="b"/>
                      <a:r>
                        <a:rPr lang="es-ES" sz="800" b="1" i="0" u="none" strike="noStrike">
                          <a:solidFill>
                            <a:srgbClr val="254061"/>
                          </a:solidFill>
                          <a:latin typeface="Segoe UI"/>
                        </a:rPr>
                        <a:t>2%</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a:txBody>
                    <a:bodyPr/>
                    <a:lstStyle/>
                    <a:p>
                      <a:pPr algn="l" fontAlgn="b"/>
                      <a:r>
                        <a:rPr lang="es-ES" sz="8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600" b="0" i="0" u="none" strike="noStrike">
                          <a:solidFill>
                            <a:srgbClr val="FF0000"/>
                          </a:solidFill>
                          <a:latin typeface="Segoe UI"/>
                        </a:rPr>
                        <a:t> </a:t>
                      </a:r>
                    </a:p>
                  </a:txBody>
                  <a:tcPr marL="0" marR="0" marT="0" marB="0" anchor="b">
                    <a:lnL>
                      <a:noFill/>
                    </a:lnL>
                    <a:lnR w="6350" cap="flat" cmpd="sng" algn="ctr">
                      <a:solidFill>
                        <a:srgbClr val="BFBFBF"/>
                      </a:solidFill>
                      <a:prstDash val="solid"/>
                      <a:round/>
                      <a:headEnd type="none" w="med" len="med"/>
                      <a:tailEnd type="none" w="med" len="med"/>
                    </a:lnR>
                    <a:lnT>
                      <a:noFill/>
                    </a:lnT>
                    <a:lnB>
                      <a:noFill/>
                    </a:lnB>
                    <a:solidFill>
                      <a:srgbClr val="FFFFCC"/>
                    </a:solidFill>
                  </a:tcPr>
                </a:tc>
              </a:tr>
              <a:tr h="115363">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a:noFill/>
                    </a:lnR>
                    <a:lnT>
                      <a:noFill/>
                    </a:lnT>
                    <a:lnB>
                      <a:noFill/>
                    </a:lnB>
                    <a:solidFill>
                      <a:srgbClr val="FFFFCC"/>
                    </a:solidFill>
                  </a:tcPr>
                </a:tc>
                <a:tc>
                  <a:txBody>
                    <a:bodyPr/>
                    <a:lstStyle/>
                    <a:p>
                      <a:pPr algn="r" fontAlgn="b"/>
                      <a:r>
                        <a:rPr lang="es-ES" sz="800" b="1" i="0" u="none" strike="noStrike" dirty="0">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CC"/>
                    </a:solidFill>
                  </a:tcPr>
                </a:tc>
                <a:tc>
                  <a:txBody>
                    <a:bodyPr/>
                    <a:lstStyle/>
                    <a:p>
                      <a:pPr algn="r" fontAlgn="b"/>
                      <a:r>
                        <a:rPr lang="es-ES" sz="600" b="1"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CC"/>
                    </a:solidFill>
                  </a:tcPr>
                </a:tc>
                <a:tc>
                  <a:txBody>
                    <a:bodyPr/>
                    <a:lstStyle/>
                    <a:p>
                      <a:pPr algn="l" fontAlgn="b"/>
                      <a:r>
                        <a:rPr lang="es-ES" sz="800" b="1" i="0" u="none" strike="noStrike" dirty="0">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74807"/>
                      </a:solidFill>
                      <a:prstDash val="solid"/>
                      <a:round/>
                      <a:headEnd type="none" w="med" len="med"/>
                      <a:tailEnd type="none" w="med" len="med"/>
                    </a:lnB>
                    <a:solidFill>
                      <a:srgbClr val="FFFFCC"/>
                    </a:solidFill>
                  </a:tcPr>
                </a:tc>
                <a:tc>
                  <a:txBody>
                    <a:bodyPr/>
                    <a:lstStyle/>
                    <a:p>
                      <a:pPr algn="l" fontAlgn="b"/>
                      <a:r>
                        <a:rPr lang="es-ES" sz="600" b="1" i="0" u="none" strike="noStrike">
                          <a:latin typeface="Segoe UI"/>
                        </a:rPr>
                        <a:t> </a:t>
                      </a:r>
                    </a:p>
                  </a:txBody>
                  <a:tcPr marL="0" marR="0" marT="0" marB="0" anchor="b">
                    <a:lnL>
                      <a:noFill/>
                    </a:lnL>
                    <a:lnR w="6350" cap="flat" cmpd="sng" algn="ctr">
                      <a:solidFill>
                        <a:srgbClr val="BFBFBF"/>
                      </a:solidFill>
                      <a:prstDash val="solid"/>
                      <a:round/>
                      <a:headEnd type="none" w="med" len="med"/>
                      <a:tailEnd type="none" w="med" len="med"/>
                    </a:lnR>
                    <a:lnT>
                      <a:noFill/>
                    </a:lnT>
                    <a:lnB>
                      <a:noFill/>
                    </a:lnB>
                    <a:solidFill>
                      <a:srgbClr val="FFFFCC"/>
                    </a:solidFill>
                  </a:tcPr>
                </a:tc>
              </a:tr>
              <a:tr h="230725">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ctr" fontAlgn="b"/>
                      <a:r>
                        <a:rPr lang="es-ES" sz="800" b="1" i="0" u="none" strike="noStrike" dirty="0">
                          <a:solidFill>
                            <a:srgbClr val="FFFFFF"/>
                          </a:solidFill>
                          <a:latin typeface="Segoe UI"/>
                        </a:rPr>
                        <a:t>FINANCIACIÓN TOTAL</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996633"/>
                    </a:solidFill>
                  </a:tcPr>
                </a:tc>
                <a:tc>
                  <a:txBody>
                    <a:bodyPr/>
                    <a:lstStyle/>
                    <a:p>
                      <a:pPr algn="r" fontAlgn="b"/>
                      <a:r>
                        <a:rPr lang="es-ES" sz="6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17.270.000,00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CD5B4"/>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7.830.000,00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3.800.000,00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CD5B4"/>
                    </a:solidFill>
                  </a:tcPr>
                </a:tc>
                <a:tc>
                  <a:txBody>
                    <a:bodyPr/>
                    <a:lstStyle/>
                    <a:p>
                      <a:pPr algn="r" fontAlgn="b"/>
                      <a:r>
                        <a:rPr lang="es-ES" sz="800" b="1" i="0" u="none" strike="noStrike" dirty="0">
                          <a:latin typeface="Segoe UI"/>
                        </a:rPr>
                        <a:t>4.100.000,00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CD5B4"/>
                    </a:solidFill>
                  </a:tcPr>
                </a:tc>
                <a:tc>
                  <a:txBody>
                    <a:bodyPr/>
                    <a:lstStyle/>
                    <a:p>
                      <a:pPr algn="r" fontAlgn="b"/>
                      <a:r>
                        <a:rPr lang="es-ES" sz="800" b="1" i="0" u="none" strike="noStrike" dirty="0">
                          <a:latin typeface="Segoe UI"/>
                        </a:rPr>
                        <a:t>4.400.000,00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11.000.000,00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48.400.000,00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FCD5B4"/>
                    </a:solidFill>
                  </a:tcPr>
                </a:tc>
                <a:tc>
                  <a:txBody>
                    <a:bodyPr/>
                    <a:lstStyle/>
                    <a:p>
                      <a:pPr algn="l" fontAlgn="b"/>
                      <a:r>
                        <a:rPr lang="es-ES" sz="600" b="1" i="0" u="none" strike="noStrike" dirty="0">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152856">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ctr" fontAlgn="b"/>
                      <a:r>
                        <a:rPr lang="es-ES" sz="800" b="1" i="0" u="none" strike="noStrike" dirty="0">
                          <a:latin typeface="Segoe UI"/>
                        </a:rPr>
                        <a:t>% Cobertura inversiones</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CD5B4"/>
                    </a:solidFill>
                  </a:tcPr>
                </a:tc>
                <a:tc>
                  <a:txBody>
                    <a:bodyPr/>
                    <a:lstStyle/>
                    <a:p>
                      <a:pPr algn="r" fontAlgn="b"/>
                      <a:r>
                        <a:rPr lang="es-ES" sz="6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w="6350" cap="flat" cmpd="sng" algn="ctr">
                      <a:solidFill>
                        <a:srgbClr val="974807"/>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CC"/>
                    </a:solidFill>
                  </a:tcPr>
                </a:tc>
                <a:tc>
                  <a:txBody>
                    <a:bodyPr/>
                    <a:lstStyle/>
                    <a:p>
                      <a:pPr algn="l" fontAlgn="b"/>
                      <a:r>
                        <a:rPr lang="es-ES" sz="800" b="1" i="0" u="none" strike="noStrike" dirty="0">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w="6350" cap="flat" cmpd="sng" algn="ctr">
                      <a:solidFill>
                        <a:srgbClr val="4A452A"/>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CC"/>
                    </a:solidFill>
                  </a:tcPr>
                </a:tc>
                <a:tc>
                  <a:txBody>
                    <a:bodyPr/>
                    <a:lstStyle/>
                    <a:p>
                      <a:pPr algn="r" fontAlgn="b"/>
                      <a:r>
                        <a:rPr lang="es-ES" sz="800" b="1" i="0" u="none" strike="noStrike">
                          <a:latin typeface="Segoe UI"/>
                        </a:rPr>
                        <a:t>100,00%</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FCD5B4"/>
                    </a:solidFill>
                  </a:tcPr>
                </a:tc>
                <a:tc>
                  <a:txBody>
                    <a:bodyPr/>
                    <a:lstStyle/>
                    <a:p>
                      <a:pPr algn="l" fontAlgn="b"/>
                      <a:r>
                        <a:rPr lang="es-ES" sz="600" b="1" i="0" u="none" strike="noStrike">
                          <a:latin typeface="Segoe UI"/>
                        </a:rPr>
                        <a:t>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115363">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r" fontAlgn="b"/>
                      <a:r>
                        <a:rPr lang="es-ES" sz="600" b="1"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dot"/>
                      <a:round/>
                      <a:headEnd type="none" w="med" len="med"/>
                      <a:tailEnd type="none" w="med" len="med"/>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974807"/>
                      </a:solidFill>
                      <a:prstDash val="dot"/>
                      <a:round/>
                      <a:headEnd type="none" w="med" len="med"/>
                      <a:tailEnd type="none" w="med" len="med"/>
                    </a:lnT>
                    <a:lnB>
                      <a:noFill/>
                    </a:lnB>
                    <a:solidFill>
                      <a:srgbClr val="FFFFCC"/>
                    </a:solidFill>
                  </a:tcPr>
                </a:tc>
                <a:tc>
                  <a:txBody>
                    <a:bodyPr/>
                    <a:lstStyle/>
                    <a:p>
                      <a:pPr algn="l" fontAlgn="b"/>
                      <a:r>
                        <a:rPr lang="es-ES" sz="800" b="1" i="0" u="none" strike="noStrike" dirty="0">
                          <a:latin typeface="Segoe UI"/>
                        </a:rPr>
                        <a:t> </a:t>
                      </a:r>
                    </a:p>
                  </a:txBody>
                  <a:tcPr marL="0" marR="0" marT="0" marB="0" anchor="b">
                    <a:lnL>
                      <a:noFill/>
                    </a:lnL>
                    <a:lnR>
                      <a:noFill/>
                    </a:lnR>
                    <a:lnT w="6350" cap="flat" cmpd="sng" algn="ctr">
                      <a:solidFill>
                        <a:srgbClr val="974807"/>
                      </a:solidFill>
                      <a:prstDash val="dot"/>
                      <a:round/>
                      <a:headEnd type="none" w="med" len="med"/>
                      <a:tailEnd type="none" w="med" len="med"/>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dot"/>
                      <a:round/>
                      <a:headEnd type="none" w="med" len="med"/>
                      <a:tailEnd type="none" w="med" len="med"/>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dot"/>
                      <a:round/>
                      <a:headEnd type="none" w="med" len="med"/>
                      <a:tailEnd type="none" w="med" len="med"/>
                    </a:lnT>
                    <a:lnB>
                      <a:noFill/>
                    </a:lnB>
                    <a:solidFill>
                      <a:srgbClr val="FFFFCC"/>
                    </a:solidFill>
                  </a:tcPr>
                </a:tc>
                <a:tc>
                  <a:txBody>
                    <a:bodyPr/>
                    <a:lstStyle/>
                    <a:p>
                      <a:pPr algn="l" fontAlgn="b"/>
                      <a:r>
                        <a:rPr lang="es-ES" sz="800" b="1" i="0" u="none" strike="noStrike" dirty="0">
                          <a:latin typeface="Segoe UI"/>
                        </a:rPr>
                        <a:t> </a:t>
                      </a:r>
                    </a:p>
                  </a:txBody>
                  <a:tcPr marL="0" marR="0" marT="0" marB="0" anchor="b">
                    <a:lnL>
                      <a:noFill/>
                    </a:lnL>
                    <a:lnR>
                      <a:noFill/>
                    </a:lnR>
                    <a:lnT w="6350" cap="flat" cmpd="sng" algn="ctr">
                      <a:solidFill>
                        <a:srgbClr val="974807"/>
                      </a:solidFill>
                      <a:prstDash val="dot"/>
                      <a:round/>
                      <a:headEnd type="none" w="med" len="med"/>
                      <a:tailEnd type="none" w="med" len="med"/>
                    </a:lnT>
                    <a:lnB>
                      <a:noFill/>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974807"/>
                      </a:solidFill>
                      <a:prstDash val="dot"/>
                      <a:round/>
                      <a:headEnd type="none" w="med" len="med"/>
                      <a:tailEnd type="none" w="med" len="med"/>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4A452A"/>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FFFFCC"/>
                    </a:solidFill>
                  </a:tcPr>
                </a:tc>
                <a:tc>
                  <a:txBody>
                    <a:bodyPr/>
                    <a:lstStyle/>
                    <a:p>
                      <a:pPr algn="l" fontAlgn="b"/>
                      <a:r>
                        <a:rPr lang="es-ES" sz="600" b="1" i="0" u="none" strike="noStrike">
                          <a:latin typeface="Segoe UI"/>
                        </a:rPr>
                        <a:t> </a:t>
                      </a:r>
                    </a:p>
                  </a:txBody>
                  <a:tcPr marL="0" marR="0" marT="0" marB="0" anchor="b">
                    <a:lnL>
                      <a:noFill/>
                    </a:lnL>
                    <a:lnR w="6350" cap="flat" cmpd="sng" algn="ctr">
                      <a:solidFill>
                        <a:srgbClr val="BFBFBF"/>
                      </a:solidFill>
                      <a:prstDash val="solid"/>
                      <a:round/>
                      <a:headEnd type="none" w="med" len="med"/>
                      <a:tailEnd type="none" w="med" len="med"/>
                    </a:lnR>
                    <a:lnT>
                      <a:noFill/>
                    </a:lnT>
                    <a:lnB>
                      <a:noFill/>
                    </a:lnB>
                    <a:solidFill>
                      <a:srgbClr val="FFFFCC"/>
                    </a:solidFill>
                  </a:tcPr>
                </a:tc>
              </a:tr>
              <a:tr h="152856">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 Recursos Propios</a:t>
                      </a:r>
                    </a:p>
                  </a:txBody>
                  <a:tcPr marL="0" marR="0" marT="0" marB="0" anchor="ctr">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F2F2F2"/>
                      </a:solidFill>
                      <a:prstDash val="solid"/>
                      <a:round/>
                      <a:headEnd type="none" w="med" len="med"/>
                      <a:tailEnd type="none" w="med" len="med"/>
                    </a:lnB>
                    <a:solidFill>
                      <a:srgbClr val="948B54"/>
                    </a:solidFill>
                  </a:tcPr>
                </a:tc>
                <a:tc>
                  <a:txBody>
                    <a:bodyPr/>
                    <a:lstStyle/>
                    <a:p>
                      <a:pPr algn="r" fontAlgn="b"/>
                      <a:r>
                        <a:rPr lang="es-ES" sz="600" b="1" i="0" u="none" strike="noStrike">
                          <a:latin typeface="Segoe UI"/>
                        </a:rPr>
                        <a:t> </a:t>
                      </a:r>
                    </a:p>
                  </a:txBody>
                  <a:tcPr marL="0" marR="0" marT="0" marB="0" anchor="b">
                    <a:lnL w="6350" cap="flat" cmpd="sng" algn="ctr">
                      <a:solidFill>
                        <a:srgbClr val="948B54"/>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w="6350" cap="flat" cmpd="sng" algn="ctr">
                      <a:solidFill>
                        <a:srgbClr val="948B54"/>
                      </a:solidFill>
                      <a:prstDash val="dot"/>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w="6350" cap="flat" cmpd="sng" algn="ctr">
                      <a:solidFill>
                        <a:srgbClr val="948B54"/>
                      </a:solidFill>
                      <a:prstDash val="dot"/>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w="6350" cap="flat" cmpd="sng" algn="ctr">
                      <a:solidFill>
                        <a:srgbClr val="948B54"/>
                      </a:solidFill>
                      <a:prstDash val="dot"/>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w="6350" cap="flat" cmpd="sng" algn="ctr">
                      <a:solidFill>
                        <a:srgbClr val="948B54"/>
                      </a:solidFill>
                      <a:prstDash val="dot"/>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w="6350" cap="flat" cmpd="sng" algn="ctr">
                      <a:solidFill>
                        <a:srgbClr val="948B54"/>
                      </a:solidFill>
                      <a:prstDash val="dot"/>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w="6350" cap="flat" cmpd="sng" algn="ctr">
                      <a:solidFill>
                        <a:srgbClr val="948B54"/>
                      </a:solidFill>
                      <a:prstDash val="dot"/>
                      <a:round/>
                      <a:headEnd type="none" w="med" len="med"/>
                      <a:tailEnd type="none" w="med" len="med"/>
                    </a:lnB>
                    <a:solidFill>
                      <a:srgbClr val="FFFFCC"/>
                    </a:solidFill>
                  </a:tcPr>
                </a:tc>
                <a:tc>
                  <a:txBody>
                    <a:bodyPr/>
                    <a:lstStyle/>
                    <a:p>
                      <a:pPr algn="l" fontAlgn="b"/>
                      <a:r>
                        <a:rPr lang="es-ES" sz="800" b="0" i="0" u="none" strike="noStrike" dirty="0">
                          <a:latin typeface="Tahoma"/>
                        </a:rPr>
                        <a:t> </a:t>
                      </a:r>
                    </a:p>
                  </a:txBody>
                  <a:tcPr marL="0" marR="0" marT="0" marB="0" anchor="b">
                    <a:lnL>
                      <a:noFill/>
                    </a:lnL>
                    <a:lnR w="6350" cap="flat" cmpd="sng" algn="ctr">
                      <a:solidFill>
                        <a:srgbClr val="4A452A"/>
                      </a:solidFill>
                      <a:prstDash val="solid"/>
                      <a:round/>
                      <a:headEnd type="none" w="med" len="med"/>
                      <a:tailEnd type="none" w="med" len="med"/>
                    </a:lnR>
                    <a:lnT>
                      <a:noFill/>
                    </a:lnT>
                    <a:lnB w="6350" cap="flat" cmpd="sng" algn="ctr">
                      <a:solidFill>
                        <a:srgbClr val="948B54"/>
                      </a:solidFill>
                      <a:prstDash val="dot"/>
                      <a:round/>
                      <a:headEnd type="none" w="med" len="med"/>
                      <a:tailEnd type="none" w="med" len="med"/>
                    </a:lnB>
                    <a:solidFill>
                      <a:srgbClr val="FFFFCC"/>
                    </a:solidFill>
                  </a:tcPr>
                </a:tc>
                <a:tc>
                  <a:txBody>
                    <a:bodyPr/>
                    <a:lstStyle/>
                    <a:p>
                      <a:pPr algn="r" fontAlgn="b"/>
                      <a:r>
                        <a:rPr lang="es-ES" sz="800" b="1" i="0" u="none" strike="noStrike">
                          <a:latin typeface="Segoe UI"/>
                        </a:rPr>
                        <a:t>81,20%</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DDD9C3"/>
                    </a:solidFill>
                  </a:tcPr>
                </a:tc>
                <a:tc>
                  <a:txBody>
                    <a:bodyPr/>
                    <a:lstStyle/>
                    <a:p>
                      <a:pPr algn="l" fontAlgn="b"/>
                      <a:r>
                        <a:rPr lang="es-ES" sz="600" b="1" i="0" u="none" strike="noStrike">
                          <a:latin typeface="Segoe UI"/>
                        </a:rPr>
                        <a:t>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152856">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 Préstamos</a:t>
                      </a:r>
                    </a:p>
                  </a:txBody>
                  <a:tcPr marL="0" marR="0" marT="0" marB="0" anchor="ctr">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F2F2F2"/>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948B54"/>
                    </a:solidFill>
                  </a:tcPr>
                </a:tc>
                <a:tc>
                  <a:txBody>
                    <a:bodyPr/>
                    <a:lstStyle/>
                    <a:p>
                      <a:pPr algn="r" fontAlgn="b"/>
                      <a:r>
                        <a:rPr lang="es-ES" sz="600" b="1" i="0" u="none" strike="noStrike">
                          <a:latin typeface="Segoe UI"/>
                        </a:rPr>
                        <a:t> </a:t>
                      </a:r>
                    </a:p>
                  </a:txBody>
                  <a:tcPr marL="0" marR="0" marT="0" marB="0" anchor="b">
                    <a:lnL w="6350" cap="flat" cmpd="sng" algn="ctr">
                      <a:solidFill>
                        <a:srgbClr val="948B54"/>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948B54"/>
                      </a:solidFill>
                      <a:prstDash val="dot"/>
                      <a:round/>
                      <a:headEnd type="none" w="med" len="med"/>
                      <a:tailEnd type="none" w="med" len="med"/>
                    </a:lnT>
                    <a:lnB w="6350" cap="flat" cmpd="sng" algn="ctr">
                      <a:solidFill>
                        <a:srgbClr val="948B54"/>
                      </a:solidFill>
                      <a:prstDash val="dot"/>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948B54"/>
                      </a:solidFill>
                      <a:prstDash val="dot"/>
                      <a:round/>
                      <a:headEnd type="none" w="med" len="med"/>
                      <a:tailEnd type="none" w="med" len="med"/>
                    </a:lnT>
                    <a:lnB w="6350" cap="flat" cmpd="sng" algn="ctr">
                      <a:solidFill>
                        <a:srgbClr val="948B54"/>
                      </a:solidFill>
                      <a:prstDash val="dot"/>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948B54"/>
                      </a:solidFill>
                      <a:prstDash val="dot"/>
                      <a:round/>
                      <a:headEnd type="none" w="med" len="med"/>
                      <a:tailEnd type="none" w="med" len="med"/>
                    </a:lnT>
                    <a:lnB w="6350" cap="flat" cmpd="sng" algn="ctr">
                      <a:solidFill>
                        <a:srgbClr val="948B54"/>
                      </a:solidFill>
                      <a:prstDash val="dot"/>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948B54"/>
                      </a:solidFill>
                      <a:prstDash val="dot"/>
                      <a:round/>
                      <a:headEnd type="none" w="med" len="med"/>
                      <a:tailEnd type="none" w="med" len="med"/>
                    </a:lnT>
                    <a:lnB w="6350" cap="flat" cmpd="sng" algn="ctr">
                      <a:solidFill>
                        <a:srgbClr val="948B54"/>
                      </a:solidFill>
                      <a:prstDash val="dot"/>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948B54"/>
                      </a:solidFill>
                      <a:prstDash val="dot"/>
                      <a:round/>
                      <a:headEnd type="none" w="med" len="med"/>
                      <a:tailEnd type="none" w="med" len="med"/>
                    </a:lnT>
                    <a:lnB w="6350" cap="flat" cmpd="sng" algn="ctr">
                      <a:solidFill>
                        <a:srgbClr val="948B54"/>
                      </a:solidFill>
                      <a:prstDash val="dot"/>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948B54"/>
                      </a:solidFill>
                      <a:prstDash val="dot"/>
                      <a:round/>
                      <a:headEnd type="none" w="med" len="med"/>
                      <a:tailEnd type="none" w="med" len="med"/>
                    </a:lnT>
                    <a:lnB w="6350" cap="flat" cmpd="sng" algn="ctr">
                      <a:solidFill>
                        <a:srgbClr val="948B54"/>
                      </a:solidFill>
                      <a:prstDash val="dot"/>
                      <a:round/>
                      <a:headEnd type="none" w="med" len="med"/>
                      <a:tailEnd type="none" w="med" len="med"/>
                    </a:lnB>
                    <a:solidFill>
                      <a:srgbClr val="FFFFCC"/>
                    </a:solidFill>
                  </a:tcPr>
                </a:tc>
                <a:tc>
                  <a:txBody>
                    <a:bodyPr/>
                    <a:lstStyle/>
                    <a:p>
                      <a:pPr algn="l" fontAlgn="b"/>
                      <a:r>
                        <a:rPr lang="es-ES" sz="800" b="0" i="0" u="none" strike="noStrike" dirty="0">
                          <a:latin typeface="Tahoma"/>
                        </a:rPr>
                        <a:t> </a:t>
                      </a:r>
                    </a:p>
                  </a:txBody>
                  <a:tcPr marL="0" marR="0" marT="0" marB="0" anchor="b">
                    <a:lnL>
                      <a:noFill/>
                    </a:lnL>
                    <a:lnR w="6350" cap="flat" cmpd="sng" algn="ctr">
                      <a:solidFill>
                        <a:srgbClr val="4A452A"/>
                      </a:solidFill>
                      <a:prstDash val="solid"/>
                      <a:round/>
                      <a:headEnd type="none" w="med" len="med"/>
                      <a:tailEnd type="none" w="med" len="med"/>
                    </a:lnR>
                    <a:lnT w="6350" cap="flat" cmpd="sng" algn="ctr">
                      <a:solidFill>
                        <a:srgbClr val="948B54"/>
                      </a:solidFill>
                      <a:prstDash val="dot"/>
                      <a:round/>
                      <a:headEnd type="none" w="med" len="med"/>
                      <a:tailEnd type="none" w="med" len="med"/>
                    </a:lnT>
                    <a:lnB w="6350" cap="flat" cmpd="sng" algn="ctr">
                      <a:solidFill>
                        <a:srgbClr val="948B54"/>
                      </a:solidFill>
                      <a:prstDash val="dot"/>
                      <a:round/>
                      <a:headEnd type="none" w="med" len="med"/>
                      <a:tailEnd type="none" w="med" len="med"/>
                    </a:lnB>
                    <a:solidFill>
                      <a:srgbClr val="FFFFCC"/>
                    </a:solidFill>
                  </a:tcPr>
                </a:tc>
                <a:tc>
                  <a:txBody>
                    <a:bodyPr/>
                    <a:lstStyle/>
                    <a:p>
                      <a:pPr algn="r" fontAlgn="b"/>
                      <a:r>
                        <a:rPr lang="es-ES" sz="800" b="1" i="0" u="none" strike="noStrike" dirty="0">
                          <a:latin typeface="Segoe UI"/>
                        </a:rPr>
                        <a:t>18,80%</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DDD9C3"/>
                    </a:solidFill>
                  </a:tcPr>
                </a:tc>
                <a:tc>
                  <a:txBody>
                    <a:bodyPr/>
                    <a:lstStyle/>
                    <a:p>
                      <a:pPr algn="l" fontAlgn="b"/>
                      <a:r>
                        <a:rPr lang="es-ES" sz="600" b="1" i="0" u="none" strike="noStrike" dirty="0">
                          <a:latin typeface="Segoe UI"/>
                        </a:rPr>
                        <a:t>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136994">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948B54"/>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948B54"/>
                      </a:solidFill>
                      <a:prstDash val="dot"/>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948B54"/>
                      </a:solidFill>
                      <a:prstDash val="dot"/>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948B54"/>
                      </a:solidFill>
                      <a:prstDash val="dot"/>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948B54"/>
                      </a:solidFill>
                      <a:prstDash val="dot"/>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948B54"/>
                      </a:solidFill>
                      <a:prstDash val="dot"/>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948B54"/>
                      </a:solidFill>
                      <a:prstDash val="dot"/>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948B54"/>
                      </a:solidFill>
                      <a:prstDash val="dot"/>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800" b="0" i="0" u="none" strike="noStrike" dirty="0">
                          <a:latin typeface="Segoe UI"/>
                        </a:rPr>
                        <a:t> </a:t>
                      </a:r>
                    </a:p>
                  </a:txBody>
                  <a:tcPr marL="0" marR="0" marT="0" marB="0" anchor="b">
                    <a:lnL>
                      <a:noFill/>
                    </a:lnL>
                    <a:lnR>
                      <a:noFill/>
                    </a:lnR>
                    <a:lnT w="6350" cap="flat" cmpd="sng" algn="ctr">
                      <a:solidFill>
                        <a:srgbClr val="4A452A"/>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BFBFBF"/>
                      </a:solidFill>
                      <a:prstDash val="solid"/>
                      <a:round/>
                      <a:headEnd type="none" w="med" len="med"/>
                      <a:tailEnd type="none" w="med" len="med"/>
                    </a:lnR>
                    <a:lnT>
                      <a:noFill/>
                    </a:lnT>
                    <a:lnB>
                      <a:noFill/>
                    </a:lnB>
                    <a:solidFill>
                      <a:srgbClr val="FFFFCC"/>
                    </a:solidFill>
                  </a:tcPr>
                </a:tc>
              </a:tr>
              <a:tr h="239377">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c>
                  <a:txBody>
                    <a:bodyPr/>
                    <a:lstStyle/>
                    <a:p>
                      <a:pPr algn="l" fontAlgn="b"/>
                      <a:r>
                        <a:rPr lang="es-ES" sz="600" b="0" i="0" u="none" strike="noStrike">
                          <a:latin typeface="Segoe UI"/>
                        </a:rPr>
                        <a:t> </a:t>
                      </a:r>
                      <a:endParaRPr lang="es-ES" sz="600" b="0" i="0" u="none" strike="noStrike">
                        <a:latin typeface="Arial"/>
                      </a:endParaRPr>
                    </a:p>
                  </a:txBody>
                  <a:tcPr marL="0" marR="0" marT="0" marB="0">
                    <a:lnL w="6350" cap="flat" cmpd="sng" algn="ctr">
                      <a:solidFill>
                        <a:srgbClr val="BFBFBF"/>
                      </a:solidFill>
                      <a:prstDash val="solid"/>
                      <a:round/>
                      <a:headEnd type="none" w="med" len="med"/>
                      <a:tailEnd type="none" w="med" len="med"/>
                    </a:lnL>
                    <a:lnR>
                      <a:noFill/>
                    </a:lnR>
                    <a:lnT w="6350" cap="flat" cmpd="sng" algn="ctr">
                      <a:solidFill>
                        <a:srgbClr val="BFBFBF"/>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BFBFBF"/>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BFBFBF"/>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BFBFBF"/>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BFBFBF"/>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BFBFBF"/>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endParaRPr lang="es-ES" sz="600" b="0" i="0" u="none" strike="noStrike">
                        <a:latin typeface="Arial"/>
                      </a:endParaRPr>
                    </a:p>
                  </a:txBody>
                  <a:tcPr marL="0" marR="0" marT="0" marB="0">
                    <a:lnL>
                      <a:noFill/>
                    </a:lnL>
                    <a:lnR>
                      <a:noFill/>
                    </a:lnR>
                    <a:lnT w="6350" cap="flat" cmpd="sng" algn="ctr">
                      <a:solidFill>
                        <a:srgbClr val="BFBFBF"/>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BFBFBF"/>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BFBFBF"/>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239377">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c>
                  <a:txBody>
                    <a:bodyPr/>
                    <a:lstStyle/>
                    <a:p>
                      <a:pPr algn="l" fontAlgn="b"/>
                      <a:r>
                        <a:rPr lang="es-ES" sz="600" b="0" i="0" u="none" strike="noStrike">
                          <a:latin typeface="Segoe UI"/>
                        </a:rPr>
                        <a:t> </a:t>
                      </a:r>
                    </a:p>
                  </a:txBody>
                  <a:tcPr marL="0" marR="0" marT="0" marB="0" anchor="b">
                    <a:lnL w="6350" cap="flat" cmpd="sng" algn="ctr">
                      <a:solidFill>
                        <a:srgbClr val="BFBFBF"/>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BFBFBF"/>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239377">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c>
                  <a:txBody>
                    <a:bodyPr/>
                    <a:lstStyle/>
                    <a:p>
                      <a:pPr algn="l" fontAlgn="b"/>
                      <a:r>
                        <a:rPr lang="es-ES" sz="600" b="0" i="0" u="none" strike="noStrike">
                          <a:latin typeface="Segoe UI"/>
                        </a:rPr>
                        <a:t> </a:t>
                      </a:r>
                    </a:p>
                  </a:txBody>
                  <a:tcPr marL="0" marR="0" marT="0" marB="0" anchor="b">
                    <a:lnL w="6350" cap="flat" cmpd="sng" algn="ctr">
                      <a:solidFill>
                        <a:srgbClr val="BFBFBF"/>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BFBFBF"/>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239377">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c>
                  <a:txBody>
                    <a:bodyPr/>
                    <a:lstStyle/>
                    <a:p>
                      <a:pPr algn="l" fontAlgn="b"/>
                      <a:r>
                        <a:rPr lang="es-ES" sz="600" b="0" i="0" u="none" strike="noStrike">
                          <a:latin typeface="Segoe UI"/>
                        </a:rPr>
                        <a:t> </a:t>
                      </a:r>
                    </a:p>
                  </a:txBody>
                  <a:tcPr marL="0" marR="0" marT="0" marB="0" anchor="b">
                    <a:lnL w="6350" cap="flat" cmpd="sng" algn="ctr">
                      <a:solidFill>
                        <a:srgbClr val="BFBFBF"/>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BFBFBF"/>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239377">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c>
                  <a:txBody>
                    <a:bodyPr/>
                    <a:lstStyle/>
                    <a:p>
                      <a:pPr algn="l" fontAlgn="b"/>
                      <a:r>
                        <a:rPr lang="es-ES" sz="600" b="0" i="0" u="none" strike="noStrike">
                          <a:latin typeface="Segoe UI"/>
                        </a:rPr>
                        <a:t> </a:t>
                      </a:r>
                    </a:p>
                  </a:txBody>
                  <a:tcPr marL="0" marR="0" marT="0" marB="0" anchor="b">
                    <a:lnL w="6350" cap="flat" cmpd="sng" algn="ctr">
                      <a:solidFill>
                        <a:srgbClr val="BFBFBF"/>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BFBFBF"/>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239377">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c>
                  <a:txBody>
                    <a:bodyPr/>
                    <a:lstStyle/>
                    <a:p>
                      <a:pPr algn="l" fontAlgn="b"/>
                      <a:r>
                        <a:rPr lang="es-ES" sz="600" b="0" i="0" u="none" strike="noStrike">
                          <a:latin typeface="Segoe UI"/>
                        </a:rPr>
                        <a:t> </a:t>
                      </a:r>
                    </a:p>
                  </a:txBody>
                  <a:tcPr marL="0" marR="0" marT="0" marB="0" anchor="b">
                    <a:lnL w="6350" cap="flat" cmpd="sng" algn="ctr">
                      <a:solidFill>
                        <a:srgbClr val="BFBFBF"/>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BFBFBF"/>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239377">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c>
                  <a:txBody>
                    <a:bodyPr/>
                    <a:lstStyle/>
                    <a:p>
                      <a:pPr algn="l" fontAlgn="b"/>
                      <a:r>
                        <a:rPr lang="es-ES" sz="600" b="0" i="0" u="none" strike="noStrike">
                          <a:latin typeface="Segoe UI"/>
                        </a:rPr>
                        <a:t> </a:t>
                      </a:r>
                    </a:p>
                  </a:txBody>
                  <a:tcPr marL="0" marR="0" marT="0" marB="0" anchor="b">
                    <a:lnL w="6350" cap="flat" cmpd="sng" algn="ctr">
                      <a:solidFill>
                        <a:srgbClr val="BFBFBF"/>
                      </a:solidFill>
                      <a:prstDash val="solid"/>
                      <a:round/>
                      <a:headEnd type="none" w="med" len="med"/>
                      <a:tailEnd type="none" w="med" len="med"/>
                    </a:lnL>
                    <a:lnR>
                      <a:noFill/>
                    </a:lnR>
                    <a:lnT>
                      <a:noFill/>
                    </a:lnT>
                    <a:lnB w="6350" cap="flat" cmpd="sng" algn="ctr">
                      <a:solidFill>
                        <a:srgbClr val="BFBFBF"/>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BFBFBF"/>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BFBFBF"/>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BFBFBF"/>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BFBFBF"/>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BFBFBF"/>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BFBFBF"/>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BFBFBF"/>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BFBFBF"/>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BFBFBF"/>
                      </a:solidFill>
                      <a:prstDash val="solid"/>
                      <a:round/>
                      <a:headEnd type="none" w="med" len="med"/>
                      <a:tailEnd type="none" w="med" len="med"/>
                    </a:lnR>
                    <a:lnT>
                      <a:noFill/>
                    </a:lnT>
                    <a:lnB w="6350" cap="flat" cmpd="sng" algn="ctr">
                      <a:solidFill>
                        <a:srgbClr val="BFBFBF"/>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a:noFill/>
                    </a:lnT>
                    <a:lnB>
                      <a:noFill/>
                    </a:lnB>
                    <a:solidFill>
                      <a:srgbClr val="FFFFCC"/>
                    </a:solidFill>
                  </a:tcPr>
                </a:tc>
              </a:tr>
              <a:tr h="239377">
                <a:tc>
                  <a:txBody>
                    <a:bodyPr/>
                    <a:lstStyle/>
                    <a:p>
                      <a:pPr algn="l" fontAlgn="b"/>
                      <a:endParaRPr lang="es-ES" sz="600" b="0" i="0" u="none" strike="noStrike">
                        <a:latin typeface="Tahoma"/>
                      </a:endParaRPr>
                    </a:p>
                  </a:txBody>
                  <a:tcPr marL="0" marR="0" marT="0" marB="0" anchor="b">
                    <a:lnL>
                      <a:noFill/>
                    </a:lnL>
                    <a:lnR w="6350" cap="flat" cmpd="sng" algn="ctr">
                      <a:solidFill>
                        <a:srgbClr val="BFBFBF"/>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BFBFBF"/>
                      </a:solidFill>
                      <a:prstDash val="solid"/>
                      <a:round/>
                      <a:headEnd type="none" w="med" len="med"/>
                      <a:tailEnd type="none" w="med" len="med"/>
                    </a:lnL>
                    <a:lnR>
                      <a:noFill/>
                    </a:lnR>
                    <a:lnT>
                      <a:noFill/>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t"/>
                      <a:r>
                        <a:rPr lang="es-ES" sz="600" b="1" i="0" u="none" strike="noStrike">
                          <a:solidFill>
                            <a:srgbClr val="FF0000"/>
                          </a:solidFill>
                          <a:latin typeface="Segoe UI"/>
                        </a:rPr>
                        <a:t> </a:t>
                      </a:r>
                    </a:p>
                  </a:txBody>
                  <a:tcPr marL="0" marR="0" marT="0" marB="0">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CC"/>
                    </a:solidFill>
                  </a:tcPr>
                </a:tc>
                <a:tc>
                  <a:txBody>
                    <a:bodyPr/>
                    <a:lstStyle/>
                    <a:p>
                      <a:pPr algn="l" fontAlgn="b"/>
                      <a:r>
                        <a:rPr lang="es-ES" sz="600" b="0" i="0" u="none" strike="noStrike" dirty="0">
                          <a:latin typeface="Segoe UI"/>
                        </a:rPr>
                        <a:t> </a:t>
                      </a:r>
                    </a:p>
                  </a:txBody>
                  <a:tcPr marL="0" marR="0" marT="0" marB="0" anchor="b">
                    <a:lnL>
                      <a:noFill/>
                    </a:lnL>
                    <a:lnR w="6350" cap="flat" cmpd="sng" algn="ctr">
                      <a:solidFill>
                        <a:srgbClr val="BFBFBF"/>
                      </a:solidFill>
                      <a:prstDash val="solid"/>
                      <a:round/>
                      <a:headEnd type="none" w="med" len="med"/>
                      <a:tailEnd type="none" w="med" len="med"/>
                    </a:lnR>
                    <a:lnT>
                      <a:noFill/>
                    </a:lnT>
                    <a:lnB w="6350" cap="flat" cmpd="sng" algn="ctr">
                      <a:solidFill>
                        <a:srgbClr val="BFBFBF"/>
                      </a:solidFill>
                      <a:prstDash val="solid"/>
                      <a:round/>
                      <a:headEnd type="none" w="med" len="med"/>
                      <a:tailEnd type="none" w="med" len="med"/>
                    </a:lnB>
                    <a:solidFill>
                      <a:srgbClr val="FFFFCC"/>
                    </a:solidFill>
                  </a:tcPr>
                </a:tc>
              </a:tr>
            </a:tbl>
          </a:graphicData>
        </a:graphic>
      </p:graphicFrame>
      <p:pic>
        <p:nvPicPr>
          <p:cNvPr id="4" name="3 Imagen">
            <a:hlinkClick r:id="" tooltip="Ir a la hoja SIGUIENTE"/>
          </p:cNvPr>
          <p:cNvPicPr>
            <a:picLocks noChangeAspect="1"/>
          </p:cNvPicPr>
          <p:nvPr/>
        </p:nvPicPr>
        <p:blipFill>
          <a:blip r:embed="rId2" cstate="print"/>
          <a:stretch>
            <a:fillRect/>
          </a:stretch>
        </p:blipFill>
        <p:spPr>
          <a:xfrm>
            <a:off x="8936355" y="137160"/>
            <a:ext cx="176799" cy="176799"/>
          </a:xfrm>
          <a:prstGeom prst="rect">
            <a:avLst/>
          </a:prstGeom>
        </p:spPr>
      </p:pic>
      <p:graphicFrame>
        <p:nvGraphicFramePr>
          <p:cNvPr id="5" name="6 Gráfico"/>
          <p:cNvGraphicFramePr/>
          <p:nvPr/>
        </p:nvGraphicFramePr>
        <p:xfrm>
          <a:off x="1428728" y="4143380"/>
          <a:ext cx="3838572" cy="149065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7 Gráfico"/>
          <p:cNvGraphicFramePr/>
          <p:nvPr/>
        </p:nvGraphicFramePr>
        <p:xfrm>
          <a:off x="5118735" y="4214818"/>
          <a:ext cx="2596537" cy="1319208"/>
        </p:xfrm>
        <a:graphic>
          <a:graphicData uri="http://schemas.openxmlformats.org/drawingml/2006/chart">
            <c:chart xmlns:c="http://schemas.openxmlformats.org/drawingml/2006/chart" xmlns:r="http://schemas.openxmlformats.org/officeDocument/2006/relationships" r:id="rId4"/>
          </a:graphicData>
        </a:graphic>
      </p:graphicFrame>
      <p:pic>
        <p:nvPicPr>
          <p:cNvPr id="7" name="8 Imagen">
            <a:hlinkClick r:id="" tooltip="Volver ARRIBA"/>
          </p:cNvPr>
          <p:cNvPicPr>
            <a:picLocks noChangeAspect="1"/>
          </p:cNvPicPr>
          <p:nvPr/>
        </p:nvPicPr>
        <p:blipFill>
          <a:blip r:embed="rId5" cstate="print"/>
          <a:stretch>
            <a:fillRect/>
          </a:stretch>
        </p:blipFill>
        <p:spPr>
          <a:xfrm rot="16200000">
            <a:off x="552450" y="137160"/>
            <a:ext cx="176799" cy="176799"/>
          </a:xfrm>
          <a:prstGeom prst="rect">
            <a:avLst/>
          </a:prstGeom>
        </p:spPr>
      </p:pic>
      <p:pic>
        <p:nvPicPr>
          <p:cNvPr id="8" name="9 Imagen">
            <a:hlinkClick r:id="" tooltip="Ir a la hoja ANTERIOR"/>
          </p:cNvPr>
          <p:cNvPicPr>
            <a:picLocks noChangeAspect="1"/>
          </p:cNvPicPr>
          <p:nvPr/>
        </p:nvPicPr>
        <p:blipFill>
          <a:blip r:embed="rId6" cstate="print"/>
          <a:stretch>
            <a:fillRect/>
          </a:stretch>
        </p:blipFill>
        <p:spPr>
          <a:xfrm rot="16200000">
            <a:off x="311467" y="134303"/>
            <a:ext cx="176799" cy="182514"/>
          </a:xfrm>
          <a:prstGeom prst="rect">
            <a:avLst/>
          </a:prstGeom>
        </p:spPr>
      </p:pic>
      <p:pic>
        <p:nvPicPr>
          <p:cNvPr id="9" name="14 Imagen" descr="informacion.gif">
            <a:hlinkClick r:id="" tooltip="INFORMACIÓN"/>
          </p:cNvPr>
          <p:cNvPicPr>
            <a:picLocks noChangeAspect="1"/>
          </p:cNvPicPr>
          <p:nvPr/>
        </p:nvPicPr>
        <p:blipFill>
          <a:blip r:embed="rId7" cstate="print"/>
          <a:stretch>
            <a:fillRect/>
          </a:stretch>
        </p:blipFill>
        <p:spPr>
          <a:xfrm>
            <a:off x="7696200" y="108585"/>
            <a:ext cx="916305" cy="219075"/>
          </a:xfrm>
          <a:prstGeom prst="rect">
            <a:avLst/>
          </a:prstGeom>
        </p:spPr>
      </p:pic>
      <p:pic>
        <p:nvPicPr>
          <p:cNvPr id="10" name="11 Imagen" descr="miniplan002.gif">
            <a:hlinkClick r:id="" tooltip="Ir al INDICE"/>
          </p:cNvPr>
          <p:cNvPicPr>
            <a:picLocks noChangeAspect="1"/>
          </p:cNvPicPr>
          <p:nvPr/>
        </p:nvPicPr>
        <p:blipFill>
          <a:blip r:embed="rId8" cstate="print"/>
          <a:stretch>
            <a:fillRect/>
          </a:stretch>
        </p:blipFill>
        <p:spPr>
          <a:xfrm>
            <a:off x="933450" y="146685"/>
            <a:ext cx="1428750" cy="179614"/>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428595" y="642927"/>
          <a:ext cx="7925458" cy="5585641"/>
        </p:xfrm>
        <a:graphic>
          <a:graphicData uri="http://schemas.openxmlformats.org/drawingml/2006/table">
            <a:tbl>
              <a:tblPr/>
              <a:tblGrid>
                <a:gridCol w="285753"/>
                <a:gridCol w="144303"/>
                <a:gridCol w="1993895"/>
                <a:gridCol w="65158"/>
                <a:gridCol w="695908"/>
                <a:gridCol w="469152"/>
                <a:gridCol w="46915"/>
                <a:gridCol w="828836"/>
                <a:gridCol w="828836"/>
                <a:gridCol w="828836"/>
                <a:gridCol w="784225"/>
                <a:gridCol w="784225"/>
                <a:gridCol w="169416"/>
              </a:tblGrid>
              <a:tr h="223646">
                <a:tc>
                  <a:txBody>
                    <a:bodyPr/>
                    <a:lstStyle/>
                    <a:p>
                      <a:pPr algn="l" fontAlgn="b"/>
                      <a:endParaRPr lang="es-ES" sz="500" b="0" i="0" u="none" strike="noStrike" dirty="0">
                        <a:latin typeface="Tahoma"/>
                      </a:endParaRPr>
                    </a:p>
                  </a:txBody>
                  <a:tcPr marL="0" marR="0" marT="0" marB="0" anchor="b">
                    <a:lnL>
                      <a:noFill/>
                    </a:lnL>
                    <a:lnR w="19050" cap="flat" cmpd="sng" algn="ctr">
                      <a:solidFill>
                        <a:srgbClr val="4A452A"/>
                      </a:solidFill>
                      <a:prstDash val="solid"/>
                      <a:round/>
                      <a:headEnd type="none" w="med" len="med"/>
                      <a:tailEnd type="none" w="med" len="med"/>
                    </a:lnR>
                    <a:lnT>
                      <a:noFill/>
                    </a:lnT>
                    <a:lnB>
                      <a:noFill/>
                    </a:lnB>
                  </a:tcPr>
                </a:tc>
                <a:tc>
                  <a:txBody>
                    <a:bodyPr/>
                    <a:lstStyle/>
                    <a:p>
                      <a:pPr algn="l" fontAlgn="b"/>
                      <a:r>
                        <a:rPr lang="es-ES" sz="500" b="0" i="0" u="none" strike="noStrike">
                          <a:latin typeface="Segoe UI"/>
                        </a:rPr>
                        <a:t> </a:t>
                      </a:r>
                      <a:endParaRPr lang="es-ES" sz="500" b="0" i="0" u="none" strike="noStrike">
                        <a:latin typeface="Arial"/>
                      </a:endParaRPr>
                    </a:p>
                  </a:txBody>
                  <a:tcPr marL="0" marR="0" marT="0" marB="0">
                    <a:lnL w="19050" cap="flat" cmpd="sng" algn="ctr">
                      <a:solidFill>
                        <a:srgbClr val="4A452A"/>
                      </a:solidFill>
                      <a:prstDash val="solid"/>
                      <a:round/>
                      <a:headEnd type="none" w="med" len="med"/>
                      <a:tailEnd type="none" w="med" len="med"/>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500" b="0" i="0" u="none" strike="noStrike">
                          <a:solidFill>
                            <a:srgbClr val="FFFFCC"/>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700" b="1" i="0" u="none" strike="noStrike">
                          <a:solidFill>
                            <a:srgbClr val="FFFFFF"/>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gridSpan="7">
                  <a:txBody>
                    <a:bodyPr/>
                    <a:lstStyle/>
                    <a:p>
                      <a:pPr algn="l" fontAlgn="b"/>
                      <a:r>
                        <a:rPr lang="es-ES" sz="900" b="1" i="0" u="none" strike="noStrike" dirty="0">
                          <a:solidFill>
                            <a:srgbClr val="FFFFCC"/>
                          </a:solidFill>
                          <a:latin typeface="Segoe UI"/>
                        </a:rPr>
                        <a:t>        PASO 3: </a:t>
                      </a:r>
                      <a:r>
                        <a:rPr lang="es-ES" sz="900" b="1" i="0" u="none" strike="noStrike" dirty="0">
                          <a:solidFill>
                            <a:srgbClr val="FFFFFF"/>
                          </a:solidFill>
                          <a:latin typeface="Segoe UI"/>
                        </a:rPr>
                        <a:t>¿CUÁLES SON LOS GASTOS DEL NEGOCIO?</a:t>
                      </a:r>
                      <a:endParaRPr lang="es-ES" sz="900" b="0" i="0" u="none" strike="noStrike" dirty="0">
                        <a:latin typeface="Arial"/>
                      </a:endParaRP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l" fontAlgn="b"/>
                      <a:r>
                        <a:rPr lang="es-ES" sz="700" b="1" i="0" u="none" strike="noStrike">
                          <a:solidFill>
                            <a:srgbClr val="FFFFFF"/>
                          </a:solidFill>
                          <a:latin typeface="Tahoma"/>
                        </a:rPr>
                        <a:t> </a:t>
                      </a:r>
                      <a:endParaRPr lang="es-ES" sz="500" b="0" i="0" u="none" strike="noStrike">
                        <a:latin typeface="Arial"/>
                      </a:endParaRP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700" b="1" i="0" u="none" strike="noStrike">
                          <a:solidFill>
                            <a:srgbClr val="FFFFFF"/>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r>
              <a:tr h="13012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ctr"/>
                      <a:r>
                        <a:rPr lang="es-ES" sz="600" b="1" i="0" u="none" strike="noStrike">
                          <a:solidFill>
                            <a:srgbClr val="FFFFFF"/>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t"/>
                      <a:r>
                        <a:rPr lang="es-ES" sz="600" b="1" i="0" u="none" strike="noStrike">
                          <a:solidFill>
                            <a:srgbClr val="FFFFFF"/>
                          </a:solidFill>
                          <a:latin typeface="Segoe UI"/>
                        </a:rPr>
                        <a:t> </a:t>
                      </a:r>
                    </a:p>
                  </a:txBody>
                  <a:tcPr marL="0" marR="0" marT="0" marB="0">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auto"/>
                      <a:r>
                        <a:rPr lang="es-ES" sz="600" b="1" i="0" u="none" strike="noStrike">
                          <a:solidFill>
                            <a:srgbClr val="FFFFFF"/>
                          </a:solidFill>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auto"/>
                      <a:r>
                        <a:rPr lang="es-ES" sz="600" b="1" i="0" u="none" strike="noStrike" dirty="0">
                          <a:solidFill>
                            <a:srgbClr val="FFFFFF"/>
                          </a:solidFill>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auto"/>
                      <a:r>
                        <a:rPr lang="es-ES" sz="600" b="0"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b"/>
                      <a:r>
                        <a:rPr lang="es-ES" sz="5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r>
              <a:tr h="13012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600" b="1" i="0" u="none" strike="noStrike">
                          <a:solidFill>
                            <a:srgbClr val="FFFFFF"/>
                          </a:solidFill>
                          <a:latin typeface="Segoe UI"/>
                        </a:rPr>
                        <a:t> </a:t>
                      </a:r>
                    </a:p>
                  </a:txBody>
                  <a:tcPr marL="0" marR="0" marT="0" marB="0" anchor="ctr">
                    <a:lnL>
                      <a:noFill/>
                    </a:lnL>
                    <a:lnR>
                      <a:noFill/>
                    </a:lnR>
                    <a:lnT>
                      <a:noFill/>
                    </a:lnT>
                    <a:lnB w="19050" cap="flat" cmpd="sng" algn="ctr">
                      <a:solidFill>
                        <a:srgbClr val="C00000"/>
                      </a:solidFill>
                      <a:prstDash val="solid"/>
                      <a:round/>
                      <a:headEnd type="none" w="med" len="med"/>
                      <a:tailEnd type="none" w="med" len="med"/>
                    </a:lnB>
                    <a:solidFill>
                      <a:srgbClr val="FFFFCC"/>
                    </a:solidFill>
                  </a:tcPr>
                </a:tc>
                <a:tc>
                  <a:txBody>
                    <a:bodyPr/>
                    <a:lstStyle/>
                    <a:p>
                      <a:pPr algn="l" fontAlgn="t"/>
                      <a:r>
                        <a:rPr lang="es-ES" sz="600" b="1" i="0" u="none" strike="noStrike">
                          <a:solidFill>
                            <a:srgbClr val="FFFFFF"/>
                          </a:solidFill>
                          <a:latin typeface="Segoe UI"/>
                        </a:rPr>
                        <a:t> </a:t>
                      </a:r>
                    </a:p>
                  </a:txBody>
                  <a:tcPr marL="0" marR="0" marT="0" marB="0">
                    <a:lnL>
                      <a:noFill/>
                    </a:lnL>
                    <a:lnR>
                      <a:noFill/>
                    </a:lnR>
                    <a:lnT>
                      <a:noFill/>
                    </a:lnT>
                    <a:lnB>
                      <a:noFill/>
                    </a:lnB>
                    <a:solidFill>
                      <a:srgbClr val="FFFFCC"/>
                    </a:solidFill>
                  </a:tcPr>
                </a:tc>
                <a:tc>
                  <a:txBody>
                    <a:bodyPr/>
                    <a:lstStyle/>
                    <a:p>
                      <a:pPr algn="ctr" fontAlgn="auto"/>
                      <a:r>
                        <a:rPr lang="es-ES" sz="600" b="1" i="0" u="none" strike="noStrike">
                          <a:solidFill>
                            <a:srgbClr val="FFFFFF"/>
                          </a:solidFill>
                          <a:latin typeface="Segoe UI"/>
                        </a:rPr>
                        <a:t> </a:t>
                      </a:r>
                    </a:p>
                  </a:txBody>
                  <a:tcPr marL="0" marR="0" marT="0" marB="0" anchor="b">
                    <a:lnL>
                      <a:noFill/>
                    </a:lnL>
                    <a:lnR>
                      <a:noFill/>
                    </a:lnR>
                    <a:lnT>
                      <a:noFill/>
                    </a:lnT>
                    <a:lnB>
                      <a:noFill/>
                    </a:lnB>
                    <a:solidFill>
                      <a:srgbClr val="FFFFCC"/>
                    </a:solidFill>
                  </a:tcPr>
                </a:tc>
                <a:tc>
                  <a:txBody>
                    <a:bodyPr/>
                    <a:lstStyle/>
                    <a:p>
                      <a:pPr algn="ctr" fontAlgn="auto"/>
                      <a:r>
                        <a:rPr lang="es-ES" sz="600" b="1" i="0" u="none" strike="noStrike">
                          <a:solidFill>
                            <a:srgbClr val="FFFFFF"/>
                          </a:solidFill>
                          <a:latin typeface="Segoe UI"/>
                        </a:rPr>
                        <a:t> </a:t>
                      </a:r>
                    </a:p>
                  </a:txBody>
                  <a:tcPr marL="0" marR="0" marT="0" marB="0" anchor="b">
                    <a:lnL>
                      <a:noFill/>
                    </a:lnL>
                    <a:lnR>
                      <a:noFill/>
                    </a:lnR>
                    <a:lnT>
                      <a:noFill/>
                    </a:lnT>
                    <a:lnB>
                      <a:noFill/>
                    </a:lnB>
                    <a:solidFill>
                      <a:srgbClr val="FFFFCC"/>
                    </a:solidFill>
                  </a:tcPr>
                </a:tc>
                <a:tc>
                  <a:txBody>
                    <a:bodyPr/>
                    <a:lstStyle/>
                    <a:p>
                      <a:pPr algn="ctr" fontAlgn="auto"/>
                      <a:r>
                        <a:rPr lang="es-ES" sz="600" b="0" i="0" u="none" strike="noStrike">
                          <a:latin typeface="Segoe UI"/>
                        </a:rPr>
                        <a:t> </a:t>
                      </a:r>
                    </a:p>
                  </a:txBody>
                  <a:tcPr marL="0" marR="0" marT="0" marB="0" anchor="b">
                    <a:lnL>
                      <a:noFill/>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2018</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a:noFill/>
                    </a:lnB>
                    <a:solidFill>
                      <a:srgbClr val="996633"/>
                    </a:solidFill>
                  </a:tcPr>
                </a:tc>
                <a:tc>
                  <a:txBody>
                    <a:bodyPr/>
                    <a:lstStyle/>
                    <a:p>
                      <a:pPr algn="ctr" fontAlgn="ctr"/>
                      <a:r>
                        <a:rPr lang="es-ES" sz="800" b="1" i="0" u="none" strike="noStrike" dirty="0">
                          <a:solidFill>
                            <a:srgbClr val="FFFFFF"/>
                          </a:solidFill>
                          <a:latin typeface="Segoe UI"/>
                        </a:rPr>
                        <a:t>2019</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a:noFill/>
                    </a:lnB>
                    <a:solidFill>
                      <a:srgbClr val="996633"/>
                    </a:solidFill>
                  </a:tcPr>
                </a:tc>
                <a:tc>
                  <a:txBody>
                    <a:bodyPr/>
                    <a:lstStyle/>
                    <a:p>
                      <a:pPr algn="ctr" fontAlgn="ctr"/>
                      <a:r>
                        <a:rPr lang="es-ES" sz="800" b="1" i="0" u="none" strike="noStrike" dirty="0">
                          <a:solidFill>
                            <a:srgbClr val="FFFFFF"/>
                          </a:solidFill>
                          <a:latin typeface="Segoe UI"/>
                        </a:rPr>
                        <a:t>2020</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a:noFill/>
                    </a:lnB>
                    <a:solidFill>
                      <a:srgbClr val="996633"/>
                    </a:solidFill>
                  </a:tcPr>
                </a:tc>
                <a:tc>
                  <a:txBody>
                    <a:bodyPr/>
                    <a:lstStyle/>
                    <a:p>
                      <a:pPr algn="ctr" fontAlgn="ctr"/>
                      <a:r>
                        <a:rPr lang="es-ES" sz="800" b="1" i="0" u="none" strike="noStrike" dirty="0">
                          <a:solidFill>
                            <a:srgbClr val="FFFFFF"/>
                          </a:solidFill>
                          <a:latin typeface="Segoe UI"/>
                        </a:rPr>
                        <a:t>2021</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a:noFill/>
                    </a:lnB>
                    <a:solidFill>
                      <a:srgbClr val="996633"/>
                    </a:solidFill>
                  </a:tcPr>
                </a:tc>
                <a:tc>
                  <a:txBody>
                    <a:bodyPr/>
                    <a:lstStyle/>
                    <a:p>
                      <a:pPr algn="ctr" fontAlgn="ctr"/>
                      <a:r>
                        <a:rPr lang="es-ES" sz="800" b="1" i="0" u="none" strike="noStrike" dirty="0">
                          <a:solidFill>
                            <a:srgbClr val="FFFFFF"/>
                          </a:solidFill>
                          <a:latin typeface="Segoe UI"/>
                        </a:rPr>
                        <a:t>2022</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a:noFill/>
                    </a:lnB>
                    <a:solidFill>
                      <a:srgbClr val="996633"/>
                    </a:solidFill>
                  </a:tcPr>
                </a:tc>
                <a:tc>
                  <a:txBody>
                    <a:bodyPr/>
                    <a:lstStyle/>
                    <a:p>
                      <a:pPr algn="l" fontAlgn="b"/>
                      <a:r>
                        <a:rPr lang="es-ES" sz="500" b="1" i="0" u="none" strike="noStrike">
                          <a:latin typeface="Tahoma"/>
                        </a:rPr>
                        <a:t> </a:t>
                      </a:r>
                    </a:p>
                  </a:txBody>
                  <a:tcPr marL="0" marR="0" marT="0" marB="0" anchor="b">
                    <a:lnL w="6350" cap="flat" cmpd="sng" algn="ctr">
                      <a:solidFill>
                        <a:srgbClr val="996600"/>
                      </a:solidFill>
                      <a:prstDash val="solid"/>
                      <a:round/>
                      <a:headEnd type="none" w="med" len="med"/>
                      <a:tailEnd type="none" w="med" len="med"/>
                    </a:lnL>
                    <a:lnR>
                      <a:noFill/>
                    </a:lnR>
                    <a:lnT>
                      <a:noFill/>
                    </a:lnT>
                    <a:lnB>
                      <a:noFill/>
                    </a:lnB>
                    <a:solidFill>
                      <a:srgbClr val="FFFFCC"/>
                    </a:solidFill>
                  </a:tcPr>
                </a:tc>
              </a:tr>
              <a:tr h="14367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1905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TOTAL GASTOS ANUALES</a:t>
                      </a:r>
                    </a:p>
                  </a:txBody>
                  <a:tcPr marL="0" marR="0" marT="0" marB="0"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9050" cap="flat" cmpd="sng" algn="ctr">
                      <a:solidFill>
                        <a:srgbClr val="C00000"/>
                      </a:solidFill>
                      <a:prstDash val="solid"/>
                      <a:round/>
                      <a:headEnd type="none" w="med" len="med"/>
                      <a:tailEnd type="none" w="med" len="med"/>
                    </a:lnB>
                    <a:solidFill>
                      <a:srgbClr val="C00000"/>
                    </a:solidFill>
                  </a:tcPr>
                </a:tc>
                <a:tc>
                  <a:txBody>
                    <a:bodyPr/>
                    <a:lstStyle/>
                    <a:p>
                      <a:pPr algn="l" fontAlgn="b"/>
                      <a:r>
                        <a:rPr lang="es-ES" sz="800" b="0" i="0" u="none" strike="noStrike">
                          <a:latin typeface="Segoe UI"/>
                        </a:rPr>
                        <a:t> </a:t>
                      </a:r>
                    </a:p>
                  </a:txBody>
                  <a:tcPr marL="0" marR="0" marT="0" marB="0" anchor="b">
                    <a:lnL w="19050" cap="flat" cmpd="sng" algn="ctr">
                      <a:solidFill>
                        <a:srgbClr val="C00000"/>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0" i="0" u="none" strike="noStrike" dirty="0">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0" i="0" u="none" strike="noStrike" dirty="0">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w="635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dirty="0">
                          <a:latin typeface="Segoe UI"/>
                        </a:rPr>
                        <a:t>727.202.000,84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a:noFill/>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752.054.400,00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a:noFill/>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dirty="0">
                          <a:latin typeface="Segoe UI"/>
                        </a:rPr>
                        <a:t>777.859.545,60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a:noFill/>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804.654.412,65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a:noFill/>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832.479.634,78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a:noFill/>
                    </a:lnT>
                    <a:lnB w="6350" cap="flat" cmpd="sng" algn="ctr">
                      <a:solidFill>
                        <a:srgbClr val="C00000"/>
                      </a:solidFill>
                      <a:prstDash val="solid"/>
                      <a:round/>
                      <a:headEnd type="none" w="med" len="med"/>
                      <a:tailEnd type="none" w="med" len="med"/>
                    </a:lnB>
                    <a:solidFill>
                      <a:srgbClr val="FCD5B4"/>
                    </a:solidFill>
                  </a:tcPr>
                </a:tc>
                <a:tc>
                  <a:txBody>
                    <a:bodyPr/>
                    <a:lstStyle/>
                    <a:p>
                      <a:pPr algn="l" fontAlgn="b"/>
                      <a:r>
                        <a:rPr lang="es-ES" sz="500" b="0" i="0" u="none" strike="noStrike">
                          <a:latin typeface="Tahoma"/>
                        </a:rPr>
                        <a:t> </a:t>
                      </a:r>
                    </a:p>
                  </a:txBody>
                  <a:tcPr marL="0" marR="0" marT="0" marB="0" anchor="b">
                    <a:lnL w="6350" cap="flat" cmpd="sng" algn="ctr">
                      <a:solidFill>
                        <a:srgbClr val="C00000"/>
                      </a:solidFill>
                      <a:prstDash val="solid"/>
                      <a:round/>
                      <a:headEnd type="none" w="med" len="med"/>
                      <a:tailEnd type="none" w="med" len="med"/>
                    </a:lnL>
                    <a:lnR>
                      <a:noFill/>
                    </a:lnR>
                    <a:lnT>
                      <a:noFill/>
                    </a:lnT>
                    <a:lnB>
                      <a:noFill/>
                    </a:lnB>
                    <a:solidFill>
                      <a:srgbClr val="FFFFCC"/>
                    </a:solidFill>
                  </a:tcPr>
                </a:tc>
              </a:tr>
              <a:tr h="13012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800" b="1" i="0" u="none" strike="noStrike">
                          <a:solidFill>
                            <a:srgbClr val="FFFFFF"/>
                          </a:solidFill>
                          <a:latin typeface="Segoe UI"/>
                        </a:rPr>
                        <a:t> </a:t>
                      </a:r>
                    </a:p>
                  </a:txBody>
                  <a:tcPr marL="0" marR="0" marT="0" marB="0" anchor="ctr">
                    <a:lnL>
                      <a:noFill/>
                    </a:lnL>
                    <a:lnR>
                      <a:noFill/>
                    </a:lnR>
                    <a:lnT w="19050" cap="flat" cmpd="sng" algn="ctr">
                      <a:solidFill>
                        <a:srgbClr val="C00000"/>
                      </a:solidFill>
                      <a:prstDash val="solid"/>
                      <a:round/>
                      <a:headEnd type="none" w="med" len="med"/>
                      <a:tailEnd type="none" w="med" len="med"/>
                    </a:lnT>
                    <a:lnB w="6350" cap="flat" cmpd="sng" algn="ctr">
                      <a:solidFill>
                        <a:srgbClr val="3F3151"/>
                      </a:solidFill>
                      <a:prstDash val="solid"/>
                      <a:round/>
                      <a:headEnd type="none" w="med" len="med"/>
                      <a:tailEnd type="none" w="med" len="med"/>
                    </a:lnB>
                    <a:solidFill>
                      <a:srgbClr val="FFFFCC"/>
                    </a:solidFill>
                  </a:tcPr>
                </a:tc>
                <a:tc>
                  <a:txBody>
                    <a:bodyPr/>
                    <a:lstStyle/>
                    <a:p>
                      <a:pPr algn="l" fontAlgn="t"/>
                      <a:r>
                        <a:rPr lang="es-ES" sz="800" b="1" i="0" u="none" strike="noStrike">
                          <a:solidFill>
                            <a:srgbClr val="FFFFFF"/>
                          </a:solidFill>
                          <a:latin typeface="Segoe UI"/>
                        </a:rPr>
                        <a:t> </a:t>
                      </a:r>
                    </a:p>
                  </a:txBody>
                  <a:tcPr marL="0" marR="0" marT="0" marB="0">
                    <a:lnL>
                      <a:noFill/>
                    </a:lnL>
                    <a:lnR>
                      <a:noFill/>
                    </a:lnR>
                    <a:lnT>
                      <a:noFill/>
                    </a:lnT>
                    <a:lnB>
                      <a:noFill/>
                    </a:lnB>
                    <a:solidFill>
                      <a:srgbClr val="FFFFCC"/>
                    </a:solidFill>
                  </a:tcPr>
                </a:tc>
                <a:tc>
                  <a:txBody>
                    <a:bodyPr/>
                    <a:lstStyle/>
                    <a:p>
                      <a:pPr algn="ctr" fontAlgn="ctr"/>
                      <a:r>
                        <a:rPr lang="es-ES" sz="800" b="1" i="0" u="none" strike="noStrike">
                          <a:solidFill>
                            <a:srgbClr val="FFFFCC"/>
                          </a:solidFill>
                          <a:latin typeface="Segoe UI"/>
                        </a:rPr>
                        <a:t> </a:t>
                      </a:r>
                    </a:p>
                  </a:txBody>
                  <a:tcPr marL="0" marR="0" marT="0" marB="0" anchor="ctr">
                    <a:lnL>
                      <a:noFill/>
                    </a:lnL>
                    <a:lnR>
                      <a:noFill/>
                    </a:lnR>
                    <a:lnT w="6350" cap="flat" cmpd="sng" algn="ctr">
                      <a:solidFill>
                        <a:srgbClr val="996633"/>
                      </a:solidFill>
                      <a:prstDash val="dot"/>
                      <a:round/>
                      <a:headEnd type="none" w="med" len="med"/>
                      <a:tailEnd type="none" w="med" len="med"/>
                    </a:lnT>
                    <a:lnB w="6350" cap="flat" cmpd="sng" algn="ctr">
                      <a:solidFill>
                        <a:srgbClr val="3F3151"/>
                      </a:solidFill>
                      <a:prstDash val="solid"/>
                      <a:round/>
                      <a:headEnd type="none" w="med" len="med"/>
                      <a:tailEnd type="none" w="med" len="med"/>
                    </a:lnB>
                    <a:solidFill>
                      <a:srgbClr val="FFFFCC"/>
                    </a:solidFill>
                  </a:tcPr>
                </a:tc>
                <a:tc>
                  <a:txBody>
                    <a:bodyPr/>
                    <a:lstStyle/>
                    <a:p>
                      <a:pPr algn="ctr" fontAlgn="ctr"/>
                      <a:r>
                        <a:rPr lang="es-ES" sz="800" b="1" i="0" u="none" strike="noStrike">
                          <a:solidFill>
                            <a:srgbClr val="FFFFCC"/>
                          </a:solidFill>
                          <a:latin typeface="Segoe UI"/>
                        </a:rPr>
                        <a:t> </a:t>
                      </a:r>
                    </a:p>
                  </a:txBody>
                  <a:tcPr marL="0" marR="0" marT="0" marB="0" anchor="ctr">
                    <a:lnL>
                      <a:noFill/>
                    </a:lnL>
                    <a:lnR>
                      <a:noFill/>
                    </a:lnR>
                    <a:lnT w="6350" cap="flat" cmpd="sng" algn="ctr">
                      <a:solidFill>
                        <a:srgbClr val="996633"/>
                      </a:solidFill>
                      <a:prstDash val="dot"/>
                      <a:round/>
                      <a:headEnd type="none" w="med" len="med"/>
                      <a:tailEnd type="none" w="med" len="med"/>
                    </a:lnT>
                    <a:lnB w="6350" cap="flat" cmpd="sng" algn="ctr">
                      <a:solidFill>
                        <a:srgbClr val="3F3151"/>
                      </a:solidFill>
                      <a:prstDash val="solid"/>
                      <a:round/>
                      <a:headEnd type="none" w="med" len="med"/>
                      <a:tailEnd type="none" w="med" len="med"/>
                    </a:lnB>
                    <a:solidFill>
                      <a:srgbClr val="FFFFCC"/>
                    </a:solidFill>
                  </a:tcPr>
                </a:tc>
                <a:tc>
                  <a:txBody>
                    <a:bodyPr/>
                    <a:lstStyle/>
                    <a:p>
                      <a:pPr algn="ctr" fontAlgn="auto"/>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C000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C000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C000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dirty="0">
                          <a:latin typeface="Tahoma"/>
                        </a:rPr>
                        <a:t> </a:t>
                      </a:r>
                    </a:p>
                  </a:txBody>
                  <a:tcPr marL="0" marR="0" marT="0" marB="0" anchor="b">
                    <a:lnL>
                      <a:noFill/>
                    </a:lnL>
                    <a:lnR>
                      <a:noFill/>
                    </a:lnR>
                    <a:lnT w="6350" cap="flat" cmpd="sng" algn="ctr">
                      <a:solidFill>
                        <a:srgbClr val="C000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C000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CC"/>
                    </a:solidFill>
                  </a:tcPr>
                </a:tc>
              </a:tr>
              <a:tr h="14367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3F3151"/>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GASTOS CORRIENTES</a:t>
                      </a:r>
                    </a:p>
                  </a:txBody>
                  <a:tcPr marL="0" marR="0" marT="0" marB="0" anchor="ctr">
                    <a:lnL w="6350" cap="flat" cmpd="sng" algn="ctr">
                      <a:solidFill>
                        <a:srgbClr val="3F3151"/>
                      </a:solidFill>
                      <a:prstDash val="solid"/>
                      <a:round/>
                      <a:headEnd type="none" w="med" len="med"/>
                      <a:tailEnd type="none" w="med" len="med"/>
                    </a:lnL>
                    <a:lnR w="6350" cap="flat" cmpd="sng" algn="ctr">
                      <a:solidFill>
                        <a:srgbClr val="3F3151"/>
                      </a:solidFill>
                      <a:prstDash val="solid"/>
                      <a:round/>
                      <a:headEnd type="none" w="med" len="med"/>
                      <a:tailEnd type="none" w="med" len="med"/>
                    </a:lnR>
                    <a:lnT w="6350" cap="flat" cmpd="sng" algn="ctr">
                      <a:solidFill>
                        <a:srgbClr val="3F3151"/>
                      </a:solidFill>
                      <a:prstDash val="solid"/>
                      <a:round/>
                      <a:headEnd type="none" w="med" len="med"/>
                      <a:tailEnd type="none" w="med" len="med"/>
                    </a:lnT>
                    <a:lnB w="6350" cap="flat" cmpd="sng" algn="ctr">
                      <a:solidFill>
                        <a:srgbClr val="3F3151"/>
                      </a:solidFill>
                      <a:prstDash val="solid"/>
                      <a:round/>
                      <a:headEnd type="none" w="med" len="med"/>
                      <a:tailEnd type="none" w="med" len="med"/>
                    </a:lnB>
                    <a:solidFill>
                      <a:srgbClr val="3F3151"/>
                    </a:solidFill>
                  </a:tcPr>
                </a:tc>
                <a:tc>
                  <a:txBody>
                    <a:bodyPr/>
                    <a:lstStyle/>
                    <a:p>
                      <a:pPr algn="l" fontAlgn="t"/>
                      <a:r>
                        <a:rPr lang="es-ES" sz="800" b="1" i="0" u="none" strike="noStrike">
                          <a:solidFill>
                            <a:srgbClr val="FFFFFF"/>
                          </a:solidFill>
                          <a:latin typeface="Segoe UI"/>
                        </a:rPr>
                        <a:t> </a:t>
                      </a:r>
                    </a:p>
                  </a:txBody>
                  <a:tcPr marL="0" marR="0" marT="0" marB="0">
                    <a:lnL w="6350" cap="flat" cmpd="sng" algn="ctr">
                      <a:solidFill>
                        <a:srgbClr val="3F3151"/>
                      </a:solidFill>
                      <a:prstDash val="solid"/>
                      <a:round/>
                      <a:headEnd type="none" w="med" len="med"/>
                      <a:tailEnd type="none" w="med" len="med"/>
                    </a:lnL>
                    <a:lnR w="6350" cap="flat" cmpd="sng" algn="ctr">
                      <a:solidFill>
                        <a:srgbClr val="3F3151"/>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Mensual</a:t>
                      </a:r>
                    </a:p>
                  </a:txBody>
                  <a:tcPr marL="0" marR="0" marT="0" marB="0" anchor="ctr">
                    <a:lnL w="6350" cap="flat" cmpd="sng" algn="ctr">
                      <a:solidFill>
                        <a:srgbClr val="3F3151"/>
                      </a:solidFill>
                      <a:prstDash val="solid"/>
                      <a:round/>
                      <a:headEnd type="none" w="med" len="med"/>
                      <a:tailEnd type="none" w="med" len="med"/>
                    </a:lnL>
                    <a:lnR w="6350" cap="flat" cmpd="sng" algn="ctr">
                      <a:solidFill>
                        <a:srgbClr val="E5E0EC"/>
                      </a:solidFill>
                      <a:prstDash val="solid"/>
                      <a:round/>
                      <a:headEnd type="none" w="med" len="med"/>
                      <a:tailEnd type="none" w="med" len="med"/>
                    </a:lnR>
                    <a:lnT w="6350" cap="flat" cmpd="sng" algn="ctr">
                      <a:solidFill>
                        <a:srgbClr val="3F3151"/>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3F3151"/>
                    </a:solidFill>
                  </a:tcPr>
                </a:tc>
                <a:tc>
                  <a:txBody>
                    <a:bodyPr/>
                    <a:lstStyle/>
                    <a:p>
                      <a:pPr algn="ctr" fontAlgn="ctr"/>
                      <a:r>
                        <a:rPr lang="es-ES" sz="800" b="1" i="0" u="none" strike="noStrike">
                          <a:solidFill>
                            <a:srgbClr val="FFFFFF"/>
                          </a:solidFill>
                          <a:latin typeface="Segoe UI"/>
                        </a:rPr>
                        <a:t>Variac.</a:t>
                      </a:r>
                    </a:p>
                  </a:txBody>
                  <a:tcPr marL="0" marR="0" marT="0" marB="0" anchor="ctr">
                    <a:lnL w="6350" cap="flat" cmpd="sng" algn="ctr">
                      <a:solidFill>
                        <a:srgbClr val="E5E0EC"/>
                      </a:solidFill>
                      <a:prstDash val="solid"/>
                      <a:round/>
                      <a:headEnd type="none" w="med" len="med"/>
                      <a:tailEnd type="none" w="med" len="med"/>
                    </a:lnL>
                    <a:lnR w="6350" cap="flat" cmpd="sng" algn="ctr">
                      <a:solidFill>
                        <a:srgbClr val="3F3151"/>
                      </a:solidFill>
                      <a:prstDash val="solid"/>
                      <a:round/>
                      <a:headEnd type="none" w="med" len="med"/>
                      <a:tailEnd type="none" w="med" len="med"/>
                    </a:lnR>
                    <a:lnT w="6350" cap="flat" cmpd="sng" algn="ctr">
                      <a:solidFill>
                        <a:srgbClr val="3F3151"/>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3F3151"/>
                    </a:solidFill>
                  </a:tcPr>
                </a:tc>
                <a:tc>
                  <a:txBody>
                    <a:bodyPr/>
                    <a:lstStyle/>
                    <a:p>
                      <a:pPr algn="l" fontAlgn="b"/>
                      <a:r>
                        <a:rPr lang="es-ES" sz="800" b="0" i="0" u="none" strike="noStrike">
                          <a:latin typeface="Segoe UI"/>
                        </a:rPr>
                        <a:t> </a:t>
                      </a:r>
                    </a:p>
                  </a:txBody>
                  <a:tcPr marL="0" marR="0" marT="0" marB="0" anchor="b">
                    <a:lnL w="6350" cap="flat" cmpd="sng" algn="ctr">
                      <a:solidFill>
                        <a:srgbClr val="3F3151"/>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2018</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2019</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2020</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996633"/>
                    </a:solidFill>
                  </a:tcPr>
                </a:tc>
                <a:tc>
                  <a:txBody>
                    <a:bodyPr/>
                    <a:lstStyle/>
                    <a:p>
                      <a:pPr algn="ctr" fontAlgn="ctr"/>
                      <a:r>
                        <a:rPr lang="es-ES" sz="800" b="1" i="0" u="none" strike="noStrike" dirty="0">
                          <a:solidFill>
                            <a:srgbClr val="FFFFFF"/>
                          </a:solidFill>
                          <a:latin typeface="Segoe UI"/>
                        </a:rPr>
                        <a:t>2021</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2022</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996633"/>
                    </a:solidFill>
                  </a:tcPr>
                </a:tc>
                <a:tc>
                  <a:txBody>
                    <a:bodyPr/>
                    <a:lstStyle/>
                    <a:p>
                      <a:pPr algn="l" fontAlgn="b"/>
                      <a:r>
                        <a:rPr lang="es-ES" sz="500" b="1" i="0" u="none" strike="noStrike">
                          <a:latin typeface="Tahoma"/>
                        </a:rPr>
                        <a:t> </a:t>
                      </a:r>
                    </a:p>
                  </a:txBody>
                  <a:tcPr marL="0" marR="0" marT="0" marB="0" anchor="b">
                    <a:lnL w="6350" cap="flat" cmpd="sng" algn="ctr">
                      <a:solidFill>
                        <a:srgbClr val="996600"/>
                      </a:solidFill>
                      <a:prstDash val="solid"/>
                      <a:round/>
                      <a:headEnd type="none" w="med" len="med"/>
                      <a:tailEnd type="none" w="med" len="med"/>
                    </a:lnL>
                    <a:lnR>
                      <a:noFill/>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Alquileres</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3F3151"/>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950.000,00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4,4%</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11.400.000,00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11.901.600,00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12.425.270,40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dirty="0">
                          <a:latin typeface="Segoe UI"/>
                        </a:rPr>
                        <a:t>12.971.982,30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13.542.749,52</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Tahoma"/>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Renting</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800" b="0" i="0" u="none" strike="noStrike" dirty="0">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Tahoma"/>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Mantenimiento y limpieza</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960.000,00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4,4%</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11.520.000,00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12.026.880,00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12.556.062,72</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dirty="0">
                          <a:latin typeface="Segoe UI"/>
                        </a:rPr>
                        <a:t>13.108.529,48</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13.685.304,78</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Tahoma"/>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Publicidad y promoción</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2.950.000,00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4,4%</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35.400.000,00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36.957.600,00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38.583.734,40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dirty="0">
                          <a:latin typeface="Segoe UI"/>
                        </a:rPr>
                        <a:t>40.281.418,71</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42.053.801,14</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Tahoma"/>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Telefonía</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350.000,00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4,4%</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4.200.000,00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4.384.800,00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4.577.731,20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dirty="0">
                          <a:latin typeface="Segoe UI"/>
                        </a:rPr>
                        <a:t>4.779.151,37</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4.989.434,03</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Tahoma"/>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Electricidad, gas y agua</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1.230.000,00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4,4%</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14.760.000,00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15.409.440,00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16.087.455,36</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dirty="0">
                          <a:latin typeface="Segoe UI"/>
                        </a:rPr>
                        <a:t>16.795.303,40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17.534.296,75</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Tahoma"/>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Material de oficina</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330.000,00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4,4%</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3.960.000,00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4.134.240,00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4.316.146,56</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4.506.057,01</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4.704.323,52</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Tahoma"/>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Asesorías</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Tahoma"/>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Seguros</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2.450.000,00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4,4%</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29.400.000,00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30.693.600,00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32.044.118,40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dirty="0">
                          <a:latin typeface="Segoe UI"/>
                        </a:rPr>
                        <a:t>33.454.059,61</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dirty="0">
                          <a:latin typeface="Segoe UI"/>
                        </a:rPr>
                        <a:t>34.926.038,23</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Tahoma"/>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Viajes, dietas y alojamientos</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3.860.000,00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4,4%</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46.320.000,00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48.358.080,00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50.485.835,52</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52.707.212,28</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dirty="0">
                          <a:latin typeface="Segoe UI"/>
                        </a:rPr>
                        <a:t>55.026.329,62</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Tahoma"/>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Tributos</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720.000,00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4,4%</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8.640.000,00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9.020.160,00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9.417.047,04</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9.831.397,11</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dirty="0">
                          <a:latin typeface="Segoe UI"/>
                        </a:rPr>
                        <a:t>10.263.978,58</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Tahoma"/>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Software</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22.000.000,00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4,4%</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264.000.000,00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275.616.000,00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287.743.104,00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300.403.800,58</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dirty="0">
                          <a:latin typeface="Segoe UI"/>
                        </a:rPr>
                        <a:t>313.621.567,80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Tahoma"/>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33"/>
                      </a:solidFill>
                      <a:prstDash val="solid"/>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DE9D9"/>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DE9D9"/>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DE9D9"/>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DE9D9"/>
                    </a:solidFill>
                  </a:tcPr>
                </a:tc>
                <a:tc>
                  <a:txBody>
                    <a:bodyPr/>
                    <a:lstStyle/>
                    <a:p>
                      <a:pPr algn="l" fontAlgn="b"/>
                      <a:r>
                        <a:rPr lang="es-ES" sz="800" b="0" i="0" u="none" strike="noStrike" dirty="0">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DE9D9"/>
                    </a:solidFill>
                  </a:tcPr>
                </a:tc>
                <a:tc>
                  <a:txBody>
                    <a:bodyPr/>
                    <a:lstStyle/>
                    <a:p>
                      <a:pPr algn="l" fontAlgn="b"/>
                      <a:r>
                        <a:rPr lang="es-ES" sz="500" b="1" i="0" u="none" strike="noStrike">
                          <a:latin typeface="Tahoma"/>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Gastos establecimiento (iniciales)</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33"/>
                      </a:solidFill>
                      <a:prstDash val="solid"/>
                      <a:round/>
                      <a:headEnd type="none" w="med" len="med"/>
                      <a:tailEnd type="none" w="med" len="med"/>
                    </a:lnT>
                    <a:lnB w="6350" cap="flat" cmpd="sng" algn="ctr">
                      <a:solidFill>
                        <a:srgbClr val="996633"/>
                      </a:solidFill>
                      <a:prstDash val="solid"/>
                      <a:round/>
                      <a:headEnd type="none" w="med" len="med"/>
                      <a:tailEnd type="none" w="med" len="med"/>
                    </a:lnB>
                    <a:solidFill>
                      <a:srgbClr val="FCD5B4"/>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0" i="0" u="none" strike="noStrike">
                          <a:solidFill>
                            <a:srgbClr val="7F7F7F"/>
                          </a:solidFill>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CC"/>
                    </a:solidFill>
                  </a:tcPr>
                </a:tc>
                <a:tc>
                  <a:txBody>
                    <a:bodyPr/>
                    <a:lstStyle/>
                    <a:p>
                      <a:pPr algn="l" fontAlgn="b"/>
                      <a:r>
                        <a:rPr lang="es-ES" sz="800" b="0" i="0" u="none" strike="noStrike">
                          <a:solidFill>
                            <a:srgbClr val="7F7F7F"/>
                          </a:solidFill>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endParaRPr lang="es-ES" sz="800" b="0" i="0" u="none" strike="noStrike" dirty="0">
                        <a:solidFill>
                          <a:srgbClr val="17375D"/>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l" fontAlgn="b"/>
                      <a:endParaRPr lang="es-ES" sz="800" b="0" i="0" u="none" strike="noStrike" dirty="0">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l" fontAlgn="b"/>
                      <a:r>
                        <a:rPr lang="es-ES" sz="800" b="0" i="0" u="none" strike="noStrike" dirty="0">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l" fontAlgn="b"/>
                      <a:r>
                        <a:rPr lang="es-ES" sz="500" b="1" i="0" u="none" strike="noStrike">
                          <a:latin typeface="Tahoma"/>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4367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Total gastos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33"/>
                      </a:solidFill>
                      <a:prstDash val="solid"/>
                      <a:round/>
                      <a:headEnd type="none" w="med" len="med"/>
                      <a:tailEnd type="none" w="med" len="med"/>
                    </a:lnT>
                    <a:lnB w="6350" cap="flat" cmpd="sng" algn="ctr">
                      <a:solidFill>
                        <a:srgbClr val="996633"/>
                      </a:solidFill>
                      <a:prstDash val="solid"/>
                      <a:round/>
                      <a:headEnd type="none" w="med" len="med"/>
                      <a:tailEnd type="none" w="med" len="med"/>
                    </a:lnB>
                    <a:solidFill>
                      <a:srgbClr val="FAC090"/>
                    </a:solidFill>
                  </a:tcPr>
                </a:tc>
                <a:tc>
                  <a:txBody>
                    <a:bodyPr/>
                    <a:lstStyle/>
                    <a:p>
                      <a:pPr algn="r" fontAlgn="b"/>
                      <a:r>
                        <a:rPr lang="es-ES" sz="800" b="1" i="0" u="none" strike="noStrike">
                          <a:latin typeface="Segoe UI"/>
                        </a:rPr>
                        <a:t> </a:t>
                      </a:r>
                    </a:p>
                  </a:txBody>
                  <a:tcPr marL="0" marR="0" marT="0" marB="0" anchor="b">
                    <a:lnL w="6350" cap="flat" cmpd="sng" algn="ctr">
                      <a:solidFill>
                        <a:srgbClr val="996633"/>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429.602.000,84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AC090"/>
                    </a:solidFill>
                  </a:tcPr>
                </a:tc>
                <a:tc>
                  <a:txBody>
                    <a:bodyPr/>
                    <a:lstStyle/>
                    <a:p>
                      <a:pPr algn="r" fontAlgn="b"/>
                      <a:r>
                        <a:rPr lang="es-ES" sz="800" b="1" i="0" u="none" strike="noStrike" dirty="0">
                          <a:latin typeface="Segoe UI"/>
                        </a:rPr>
                        <a:t>448.502.400,00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AC090"/>
                    </a:solidFill>
                  </a:tcPr>
                </a:tc>
                <a:tc>
                  <a:txBody>
                    <a:bodyPr/>
                    <a:lstStyle/>
                    <a:p>
                      <a:pPr algn="r" fontAlgn="b"/>
                      <a:r>
                        <a:rPr lang="es-ES" sz="800" b="1" i="0" u="none" strike="noStrike">
                          <a:latin typeface="Segoe UI"/>
                        </a:rPr>
                        <a:t>468.236.505,60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AC090"/>
                    </a:solidFill>
                  </a:tcPr>
                </a:tc>
                <a:tc>
                  <a:txBody>
                    <a:bodyPr/>
                    <a:lstStyle/>
                    <a:p>
                      <a:pPr algn="r" fontAlgn="b"/>
                      <a:r>
                        <a:rPr lang="es-ES" sz="800" b="1" i="0" u="none" strike="noStrike">
                          <a:latin typeface="Segoe UI"/>
                        </a:rPr>
                        <a:t>488.838.911,85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AC090"/>
                    </a:solidFill>
                  </a:tcPr>
                </a:tc>
                <a:tc>
                  <a:txBody>
                    <a:bodyPr/>
                    <a:lstStyle/>
                    <a:p>
                      <a:pPr algn="r" fontAlgn="b"/>
                      <a:r>
                        <a:rPr lang="es-ES" sz="800" b="1" i="0" u="none" strike="noStrike" dirty="0">
                          <a:latin typeface="Segoe UI"/>
                        </a:rPr>
                        <a:t>510.347.823,97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AC090"/>
                    </a:solidFill>
                  </a:tcPr>
                </a:tc>
                <a:tc>
                  <a:txBody>
                    <a:bodyPr/>
                    <a:lstStyle/>
                    <a:p>
                      <a:pPr algn="l" fontAlgn="b"/>
                      <a:r>
                        <a:rPr lang="es-ES" sz="500" b="1" i="0" u="none" strike="noStrike" dirty="0">
                          <a:latin typeface="Tahoma"/>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0843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r" fontAlgn="ctr"/>
                      <a:r>
                        <a:rPr lang="es-ES" sz="800" b="1" i="0" u="none" strike="noStrike">
                          <a:latin typeface="Segoe UI"/>
                        </a:rPr>
                        <a:t> </a:t>
                      </a:r>
                    </a:p>
                  </a:txBody>
                  <a:tcPr marL="0" marR="0" marT="0" marB="0" anchor="ctr">
                    <a:lnL>
                      <a:noFill/>
                    </a:lnL>
                    <a:lnR>
                      <a:noFill/>
                    </a:lnR>
                    <a:lnT w="6350" cap="flat" cmpd="sng" algn="ctr">
                      <a:solidFill>
                        <a:srgbClr val="996633"/>
                      </a:solidFill>
                      <a:prstDash val="solid"/>
                      <a:round/>
                      <a:headEnd type="none" w="med" len="med"/>
                      <a:tailEnd type="none" w="med" len="med"/>
                    </a:lnT>
                    <a:lnB w="6350" cap="flat" cmpd="sng" algn="ctr">
                      <a:solidFill>
                        <a:srgbClr val="4F6228"/>
                      </a:solidFill>
                      <a:prstDash val="solid"/>
                      <a:round/>
                      <a:headEnd type="none" w="med" len="med"/>
                      <a:tailEnd type="none" w="med" len="med"/>
                    </a:lnB>
                    <a:solidFill>
                      <a:srgbClr val="FFFFCC"/>
                    </a:solidFill>
                  </a:tcPr>
                </a:tc>
                <a:tc>
                  <a:txBody>
                    <a:bodyPr/>
                    <a:lstStyle/>
                    <a:p>
                      <a:pPr algn="r" fontAlgn="b"/>
                      <a:r>
                        <a:rPr lang="es-ES" sz="800" b="1"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dot"/>
                      <a:round/>
                      <a:headEnd type="none" w="med" len="med"/>
                      <a:tailEnd type="none" w="med" len="med"/>
                    </a:lnT>
                    <a:lnB w="6350" cap="flat" cmpd="sng" algn="ctr">
                      <a:solidFill>
                        <a:srgbClr val="4F6228"/>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dot"/>
                      <a:round/>
                      <a:headEnd type="none" w="med" len="med"/>
                      <a:tailEnd type="none" w="med" len="med"/>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1" i="0" u="none" strike="noStrike" dirty="0">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4367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4F6228"/>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GASTOS de PERSONAL</a:t>
                      </a:r>
                    </a:p>
                  </a:txBody>
                  <a:tcPr marL="0" marR="0" marT="0" marB="0" anchor="ctr">
                    <a:lnL w="6350" cap="flat" cmpd="sng" algn="ctr">
                      <a:solidFill>
                        <a:srgbClr val="4F6228"/>
                      </a:solidFill>
                      <a:prstDash val="solid"/>
                      <a:round/>
                      <a:headEnd type="none" w="med" len="med"/>
                      <a:tailEnd type="none" w="med" len="med"/>
                    </a:lnL>
                    <a:lnR w="6350" cap="flat" cmpd="sng" algn="ctr">
                      <a:solidFill>
                        <a:srgbClr val="4F6228"/>
                      </a:solidFill>
                      <a:prstDash val="solid"/>
                      <a:round/>
                      <a:headEnd type="none" w="med" len="med"/>
                      <a:tailEnd type="none" w="med" len="med"/>
                    </a:lnR>
                    <a:lnT w="6350" cap="flat" cmpd="sng" algn="ctr">
                      <a:solidFill>
                        <a:srgbClr val="4F6228"/>
                      </a:solidFill>
                      <a:prstDash val="solid"/>
                      <a:round/>
                      <a:headEnd type="none" w="med" len="med"/>
                      <a:tailEnd type="none" w="med" len="med"/>
                    </a:lnT>
                    <a:lnB w="6350" cap="flat" cmpd="sng" algn="ctr">
                      <a:solidFill>
                        <a:srgbClr val="4F6228"/>
                      </a:solidFill>
                      <a:prstDash val="solid"/>
                      <a:round/>
                      <a:headEnd type="none" w="med" len="med"/>
                      <a:tailEnd type="none" w="med" len="med"/>
                    </a:lnB>
                    <a:solidFill>
                      <a:srgbClr val="4F6228"/>
                    </a:solidFill>
                  </a:tcPr>
                </a:tc>
                <a:tc>
                  <a:txBody>
                    <a:bodyPr/>
                    <a:lstStyle/>
                    <a:p>
                      <a:pPr algn="l" fontAlgn="t"/>
                      <a:r>
                        <a:rPr lang="es-ES" sz="800" b="1" i="0" u="none" strike="noStrike">
                          <a:solidFill>
                            <a:srgbClr val="FFFFFF"/>
                          </a:solidFill>
                          <a:latin typeface="Segoe UI"/>
                        </a:rPr>
                        <a:t> </a:t>
                      </a:r>
                    </a:p>
                  </a:txBody>
                  <a:tcPr marL="0" marR="0" marT="0" marB="0">
                    <a:lnL w="6350" cap="flat" cmpd="sng" algn="ctr">
                      <a:solidFill>
                        <a:srgbClr val="4F6228"/>
                      </a:solidFill>
                      <a:prstDash val="solid"/>
                      <a:round/>
                      <a:headEnd type="none" w="med" len="med"/>
                      <a:tailEnd type="none" w="med" len="med"/>
                    </a:lnL>
                    <a:lnR w="6350" cap="flat" cmpd="sng" algn="ctr">
                      <a:solidFill>
                        <a:srgbClr val="4F6228"/>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a:t>
                      </a:r>
                    </a:p>
                  </a:txBody>
                  <a:tcPr marL="0" marR="0" marT="0" marB="0" anchor="ctr">
                    <a:lnL w="6350" cap="flat" cmpd="sng" algn="ctr">
                      <a:solidFill>
                        <a:srgbClr val="4F6228"/>
                      </a:solidFill>
                      <a:prstDash val="solid"/>
                      <a:round/>
                      <a:headEnd type="none" w="med" len="med"/>
                      <a:tailEnd type="none" w="med" len="med"/>
                    </a:lnL>
                    <a:lnR w="6350" cap="flat" cmpd="sng" algn="ctr">
                      <a:solidFill>
                        <a:srgbClr val="4F6228"/>
                      </a:solidFill>
                      <a:prstDash val="solid"/>
                      <a:round/>
                      <a:headEnd type="none" w="med" len="med"/>
                      <a:tailEnd type="none" w="med" len="med"/>
                    </a:lnR>
                    <a:lnT w="6350" cap="flat" cmpd="sng" algn="ctr">
                      <a:solidFill>
                        <a:srgbClr val="4F6228"/>
                      </a:solidFill>
                      <a:prstDash val="solid"/>
                      <a:round/>
                      <a:headEnd type="none" w="med" len="med"/>
                      <a:tailEnd type="none" w="med" len="med"/>
                    </a:lnT>
                    <a:lnB w="6350" cap="flat" cmpd="sng" algn="ctr">
                      <a:solidFill>
                        <a:srgbClr val="4F6228"/>
                      </a:solidFill>
                      <a:prstDash val="solid"/>
                      <a:round/>
                      <a:headEnd type="none" w="med" len="med"/>
                      <a:tailEnd type="none" w="med" len="med"/>
                    </a:lnB>
                    <a:solidFill>
                      <a:srgbClr val="4F6228"/>
                    </a:solidFill>
                  </a:tcPr>
                </a:tc>
                <a:tc>
                  <a:txBody>
                    <a:bodyPr/>
                    <a:lstStyle/>
                    <a:p>
                      <a:pPr algn="ctr" fontAlgn="ctr"/>
                      <a:r>
                        <a:rPr lang="es-ES" sz="800" b="1" i="0" u="none" strike="noStrike">
                          <a:solidFill>
                            <a:srgbClr val="FFFFFF"/>
                          </a:solidFill>
                          <a:latin typeface="Segoe UI"/>
                        </a:rPr>
                        <a:t> </a:t>
                      </a:r>
                    </a:p>
                  </a:txBody>
                  <a:tcPr marL="0" marR="0" marT="0" marB="0" anchor="ctr">
                    <a:lnL w="6350" cap="flat" cmpd="sng" algn="ctr">
                      <a:solidFill>
                        <a:srgbClr val="4F6228"/>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2018</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2019</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2020</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2021</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ctr" fontAlgn="ctr"/>
                      <a:r>
                        <a:rPr lang="es-ES" sz="800" b="1" i="0" u="none" strike="noStrike" dirty="0">
                          <a:solidFill>
                            <a:srgbClr val="FFFFFF"/>
                          </a:solidFill>
                          <a:latin typeface="Segoe UI"/>
                        </a:rPr>
                        <a:t>2022</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996633"/>
                    </a:solidFill>
                  </a:tcPr>
                </a:tc>
                <a:tc>
                  <a:txBody>
                    <a:bodyPr/>
                    <a:lstStyle/>
                    <a:p>
                      <a:pPr algn="l" fontAlgn="b"/>
                      <a:r>
                        <a:rPr lang="es-ES" sz="500" b="1" i="0" u="none" strike="noStrike">
                          <a:latin typeface="Tahoma"/>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Número empleados</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4F6228"/>
                      </a:solidFill>
                      <a:prstDash val="solid"/>
                      <a:round/>
                      <a:headEnd type="none" w="med" len="med"/>
                      <a:tailEnd type="none" w="med" len="med"/>
                    </a:lnT>
                    <a:lnB w="6350" cap="flat" cmpd="sng" algn="ctr">
                      <a:solidFill>
                        <a:srgbClr val="996633"/>
                      </a:solidFill>
                      <a:prstDash val="dot"/>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33"/>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0" i="0" u="none" strike="noStrike">
                          <a:solidFill>
                            <a:srgbClr val="FF0000"/>
                          </a:solidFill>
                          <a:latin typeface="Segoe UI"/>
                        </a:rPr>
                        <a:t> </a:t>
                      </a:r>
                    </a:p>
                  </a:txBody>
                  <a:tcPr marL="0" marR="0" marT="0" marB="0" anchor="b">
                    <a:lnL>
                      <a:noFill/>
                    </a:lnL>
                    <a:lnR>
                      <a:noFill/>
                    </a:lnR>
                    <a:lnT w="6350" cap="flat" cmpd="sng" algn="ctr">
                      <a:solidFill>
                        <a:srgbClr val="4F6228"/>
                      </a:solidFill>
                      <a:prstDash val="solid"/>
                      <a:round/>
                      <a:headEnd type="none" w="med" len="med"/>
                      <a:tailEnd type="none" w="med" len="med"/>
                    </a:lnT>
                    <a:lnB>
                      <a:noFill/>
                    </a:lnB>
                    <a:solidFill>
                      <a:srgbClr val="FFFFCC"/>
                    </a:solidFill>
                  </a:tcPr>
                </a:tc>
                <a:tc>
                  <a:txBody>
                    <a:bodyPr/>
                    <a:lstStyle/>
                    <a:p>
                      <a:pPr algn="l" fontAlgn="b"/>
                      <a:r>
                        <a:rPr lang="es-ES" sz="800" b="0" i="0" u="none" strike="noStrike">
                          <a:solidFill>
                            <a:srgbClr val="FF0000"/>
                          </a:solidFill>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254061"/>
                          </a:solidFill>
                          <a:latin typeface="Segoe UI"/>
                        </a:rPr>
                        <a:t>2,0</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ctr" fontAlgn="ctr"/>
                      <a:r>
                        <a:rPr lang="es-ES" sz="800" b="1" i="0" u="none" strike="noStrike">
                          <a:solidFill>
                            <a:srgbClr val="254061"/>
                          </a:solidFill>
                          <a:latin typeface="Segoe UI"/>
                        </a:rPr>
                        <a:t>2,0</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ctr" fontAlgn="ctr"/>
                      <a:r>
                        <a:rPr lang="es-ES" sz="800" b="1" i="0" u="none" strike="noStrike">
                          <a:solidFill>
                            <a:srgbClr val="254061"/>
                          </a:solidFill>
                          <a:latin typeface="Segoe UI"/>
                        </a:rPr>
                        <a:t>2,0</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ctr" fontAlgn="ctr"/>
                      <a:r>
                        <a:rPr lang="es-ES" sz="800" b="1" i="0" u="none" strike="noStrike">
                          <a:solidFill>
                            <a:srgbClr val="254061"/>
                          </a:solidFill>
                          <a:latin typeface="Segoe UI"/>
                        </a:rPr>
                        <a:t>2,0</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ctr" fontAlgn="ctr"/>
                      <a:r>
                        <a:rPr lang="es-ES" sz="800" b="1" i="0" u="none" strike="noStrike" dirty="0">
                          <a:solidFill>
                            <a:srgbClr val="254061"/>
                          </a:solidFill>
                          <a:latin typeface="Segoe UI"/>
                        </a:rPr>
                        <a:t>2,0</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l" fontAlgn="b"/>
                      <a:r>
                        <a:rPr lang="es-ES" sz="500" b="1" i="0" u="none" strike="noStrike">
                          <a:latin typeface="Tahoma"/>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Sueldo bruto mensual </a:t>
                      </a:r>
                      <a:r>
                        <a:rPr lang="es-ES" sz="800" b="0" i="0" u="none" strike="noStrike">
                          <a:latin typeface="Segoe UI"/>
                        </a:rPr>
                        <a:t>(medio)</a:t>
                      </a:r>
                      <a:endParaRPr lang="es-ES" sz="800" b="1" i="0" u="none" strike="noStrike">
                        <a:latin typeface="Segoe UI"/>
                      </a:endParaRP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33"/>
                      </a:solidFill>
                      <a:prstDash val="dot"/>
                      <a:round/>
                      <a:headEnd type="none" w="med" len="med"/>
                      <a:tailEnd type="none" w="med" len="med"/>
                    </a:lnT>
                    <a:lnB w="6350" cap="flat" cmpd="sng" algn="ctr">
                      <a:solidFill>
                        <a:srgbClr val="996633"/>
                      </a:solidFill>
                      <a:prstDash val="dot"/>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33"/>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254061"/>
                          </a:solidFill>
                          <a:latin typeface="Segoe UI"/>
                        </a:rPr>
                        <a:t>8.000.000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a:latin typeface="Segoe UI"/>
                        </a:rPr>
                        <a:t>8.160.000,00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8.323.200,00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8.489.664,00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dirty="0">
                          <a:latin typeface="Segoe UI"/>
                        </a:rPr>
                        <a:t>8.659.457,28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l" fontAlgn="b"/>
                      <a:r>
                        <a:rPr lang="es-ES" sz="500" b="1" i="0" u="none" strike="noStrike">
                          <a:latin typeface="Tahoma"/>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 Variación anual</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33"/>
                      </a:solidFill>
                      <a:prstDash val="dot"/>
                      <a:round/>
                      <a:headEnd type="none" w="med" len="med"/>
                      <a:tailEnd type="none" w="med" len="med"/>
                    </a:lnT>
                    <a:lnB w="6350" cap="flat" cmpd="sng" algn="ctr">
                      <a:solidFill>
                        <a:srgbClr val="996633"/>
                      </a:solidFill>
                      <a:prstDash val="dot"/>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33"/>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l" fontAlgn="b"/>
                      <a:r>
                        <a:rPr lang="es-ES" sz="800" b="0" i="0" u="none" strike="noStrike">
                          <a:latin typeface="Tahoma"/>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ctr" fontAlgn="b"/>
                      <a:r>
                        <a:rPr lang="es-ES" sz="800" b="1" i="0" u="none" strike="noStrike">
                          <a:solidFill>
                            <a:srgbClr val="254061"/>
                          </a:solidFill>
                          <a:latin typeface="Segoe UI"/>
                        </a:rPr>
                        <a:t>2,0%</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ctr" fontAlgn="b"/>
                      <a:r>
                        <a:rPr lang="es-ES" sz="800" b="1" i="0" u="none" strike="noStrike">
                          <a:solidFill>
                            <a:srgbClr val="254061"/>
                          </a:solidFill>
                          <a:latin typeface="Segoe UI"/>
                        </a:rPr>
                        <a:t>2,0%</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ctr" fontAlgn="b"/>
                      <a:r>
                        <a:rPr lang="es-ES" sz="800" b="1" i="0" u="none" strike="noStrike">
                          <a:solidFill>
                            <a:srgbClr val="254061"/>
                          </a:solidFill>
                          <a:latin typeface="Segoe UI"/>
                        </a:rPr>
                        <a:t>2,0%</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ctr" fontAlgn="b"/>
                      <a:r>
                        <a:rPr lang="es-ES" sz="800" b="1" i="0" u="none" strike="noStrike" dirty="0">
                          <a:solidFill>
                            <a:srgbClr val="254061"/>
                          </a:solidFill>
                          <a:latin typeface="Segoe UI"/>
                        </a:rPr>
                        <a:t>2,0%</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l" fontAlgn="b"/>
                      <a:r>
                        <a:rPr lang="es-ES" sz="500" b="1" i="0" u="none" strike="noStrike">
                          <a:latin typeface="Tahoma"/>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Nómina bruta</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33"/>
                      </a:solidFill>
                      <a:prstDash val="dot"/>
                      <a:round/>
                      <a:headEnd type="none" w="med" len="med"/>
                      <a:tailEnd type="none" w="med" len="med"/>
                    </a:lnT>
                    <a:lnB w="6350" cap="flat" cmpd="sng" algn="ctr">
                      <a:solidFill>
                        <a:srgbClr val="996633"/>
                      </a:solidFill>
                      <a:prstDash val="dot"/>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33"/>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192.000.000,00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CD5B4"/>
                    </a:solidFill>
                  </a:tcPr>
                </a:tc>
                <a:tc>
                  <a:txBody>
                    <a:bodyPr/>
                    <a:lstStyle/>
                    <a:p>
                      <a:pPr algn="r" fontAlgn="b"/>
                      <a:r>
                        <a:rPr lang="es-ES" sz="800" b="1" i="0" u="none" strike="noStrike">
                          <a:latin typeface="Segoe UI"/>
                        </a:rPr>
                        <a:t>195.840.000,00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CD5B4"/>
                    </a:solidFill>
                  </a:tcPr>
                </a:tc>
                <a:tc>
                  <a:txBody>
                    <a:bodyPr/>
                    <a:lstStyle/>
                    <a:p>
                      <a:pPr algn="r" fontAlgn="b"/>
                      <a:r>
                        <a:rPr lang="es-ES" sz="800" b="1" i="0" u="none" strike="noStrike">
                          <a:latin typeface="Segoe UI"/>
                        </a:rPr>
                        <a:t>199.756.800,00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CD5B4"/>
                    </a:solidFill>
                  </a:tcPr>
                </a:tc>
                <a:tc>
                  <a:txBody>
                    <a:bodyPr/>
                    <a:lstStyle/>
                    <a:p>
                      <a:pPr algn="r" fontAlgn="b"/>
                      <a:r>
                        <a:rPr lang="es-ES" sz="800" b="1" i="0" u="none" strike="noStrike">
                          <a:latin typeface="Segoe UI"/>
                        </a:rPr>
                        <a:t>203.751.936,00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CD5B4"/>
                    </a:solidFill>
                  </a:tcPr>
                </a:tc>
                <a:tc>
                  <a:txBody>
                    <a:bodyPr/>
                    <a:lstStyle/>
                    <a:p>
                      <a:pPr algn="r" fontAlgn="b"/>
                      <a:r>
                        <a:rPr lang="es-ES" sz="800" b="1" i="0" u="none" strike="noStrike" dirty="0">
                          <a:latin typeface="Segoe UI"/>
                        </a:rPr>
                        <a:t>207.826.974,72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CD5B4"/>
                    </a:solidFill>
                  </a:tcPr>
                </a:tc>
                <a:tc>
                  <a:txBody>
                    <a:bodyPr/>
                    <a:lstStyle/>
                    <a:p>
                      <a:pPr algn="l" fontAlgn="b"/>
                      <a:r>
                        <a:rPr lang="es-ES" sz="500" b="1" i="0" u="none" strike="noStrike">
                          <a:latin typeface="Tahoma"/>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741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 coste empresa</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33"/>
                      </a:solidFill>
                      <a:prstDash val="dot"/>
                      <a:round/>
                      <a:headEnd type="none" w="med" len="med"/>
                      <a:tailEnd type="none" w="med" len="med"/>
                    </a:lnT>
                    <a:lnB w="6350" cap="flat" cmpd="sng" algn="ctr">
                      <a:solidFill>
                        <a:srgbClr val="996633"/>
                      </a:solidFill>
                      <a:prstDash val="solid"/>
                      <a:round/>
                      <a:headEnd type="none" w="med" len="med"/>
                      <a:tailEnd type="none" w="med" len="med"/>
                    </a:lnB>
                    <a:solidFill>
                      <a:srgbClr val="FCD5B4"/>
                    </a:solidFill>
                  </a:tcPr>
                </a:tc>
                <a:tc>
                  <a:txBody>
                    <a:bodyPr/>
                    <a:lstStyle/>
                    <a:p>
                      <a:pPr algn="l" fontAlgn="b"/>
                      <a:r>
                        <a:rPr lang="es-ES" sz="800" b="0" i="0" u="none" strike="noStrike">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55,0%</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r" fontAlgn="b"/>
                      <a:r>
                        <a:rPr lang="es-ES" sz="800" b="1" i="0" u="none" strike="noStrike">
                          <a:solidFill>
                            <a:srgbClr val="FF0000"/>
                          </a:solidFill>
                          <a:latin typeface="Segoe UI"/>
                        </a:rPr>
                        <a:t> </a:t>
                      </a:r>
                    </a:p>
                  </a:txBody>
                  <a:tcPr marL="0" marR="0" marT="0" marB="0" anchor="b">
                    <a:lnL w="6350" cap="flat" cmpd="sng" algn="ctr">
                      <a:solidFill>
                        <a:srgbClr val="996600"/>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105.600.000,00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0" i="0" u="none" strike="noStrike">
                          <a:latin typeface="Segoe UI"/>
                        </a:rPr>
                        <a:t>107.712.000,00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0" i="0" u="none" strike="noStrike">
                          <a:latin typeface="Segoe UI"/>
                        </a:rPr>
                        <a:t>109.866.240,00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0" i="0" u="none" strike="noStrike">
                          <a:latin typeface="Segoe UI"/>
                        </a:rPr>
                        <a:t>112.063.564,80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0" i="0" u="none" strike="noStrike" dirty="0">
                          <a:latin typeface="Segoe UI"/>
                        </a:rPr>
                        <a:t>114.304.836,10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l" fontAlgn="b"/>
                      <a:r>
                        <a:rPr lang="es-ES" sz="500" b="1" i="0" u="none" strike="noStrike">
                          <a:latin typeface="Tahoma"/>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4367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Gastos de personal</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33"/>
                      </a:solidFill>
                      <a:prstDash val="solid"/>
                      <a:round/>
                      <a:headEnd type="none" w="med" len="med"/>
                      <a:tailEnd type="none" w="med" len="med"/>
                    </a:lnT>
                    <a:lnB w="6350" cap="flat" cmpd="sng" algn="ctr">
                      <a:solidFill>
                        <a:srgbClr val="996633"/>
                      </a:solidFill>
                      <a:prstDash val="solid"/>
                      <a:round/>
                      <a:headEnd type="none" w="med" len="med"/>
                      <a:tailEnd type="none" w="med" len="med"/>
                    </a:lnB>
                    <a:solidFill>
                      <a:srgbClr val="FAC090"/>
                    </a:solidFill>
                  </a:tcPr>
                </a:tc>
                <a:tc>
                  <a:txBody>
                    <a:bodyPr/>
                    <a:lstStyle/>
                    <a:p>
                      <a:pPr algn="r" fontAlgn="b"/>
                      <a:r>
                        <a:rPr lang="es-ES" sz="800" b="1" i="0" u="none" strike="noStrike">
                          <a:latin typeface="Segoe UI"/>
                        </a:rPr>
                        <a:t> </a:t>
                      </a:r>
                    </a:p>
                  </a:txBody>
                  <a:tcPr marL="0" marR="0" marT="0" marB="0" anchor="b">
                    <a:lnL w="6350" cap="flat" cmpd="sng" algn="ctr">
                      <a:solidFill>
                        <a:srgbClr val="996633"/>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297.600.000,00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AC090"/>
                    </a:solidFill>
                  </a:tcPr>
                </a:tc>
                <a:tc>
                  <a:txBody>
                    <a:bodyPr/>
                    <a:lstStyle/>
                    <a:p>
                      <a:pPr algn="r" fontAlgn="b"/>
                      <a:r>
                        <a:rPr lang="es-ES" sz="800" b="1" i="0" u="none" strike="noStrike">
                          <a:latin typeface="Segoe UI"/>
                        </a:rPr>
                        <a:t>303.552.000,00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AC090"/>
                    </a:solidFill>
                  </a:tcPr>
                </a:tc>
                <a:tc>
                  <a:txBody>
                    <a:bodyPr/>
                    <a:lstStyle/>
                    <a:p>
                      <a:pPr algn="r" fontAlgn="b"/>
                      <a:r>
                        <a:rPr lang="es-ES" sz="800" b="1" i="0" u="none" strike="noStrike">
                          <a:latin typeface="Segoe UI"/>
                        </a:rPr>
                        <a:t>309.623.040,00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AC090"/>
                    </a:solidFill>
                  </a:tcPr>
                </a:tc>
                <a:tc>
                  <a:txBody>
                    <a:bodyPr/>
                    <a:lstStyle/>
                    <a:p>
                      <a:pPr algn="r" fontAlgn="b"/>
                      <a:r>
                        <a:rPr lang="es-ES" sz="800" b="1" i="0" u="none" strike="noStrike">
                          <a:latin typeface="Segoe UI"/>
                        </a:rPr>
                        <a:t>315.815.500,80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AC090"/>
                    </a:solidFill>
                  </a:tcPr>
                </a:tc>
                <a:tc>
                  <a:txBody>
                    <a:bodyPr/>
                    <a:lstStyle/>
                    <a:p>
                      <a:pPr algn="r" fontAlgn="b"/>
                      <a:r>
                        <a:rPr lang="es-ES" sz="800" b="1" i="0" u="none" strike="noStrike" dirty="0">
                          <a:latin typeface="Segoe UI"/>
                        </a:rPr>
                        <a:t>322.131.810,82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AC090"/>
                    </a:solidFill>
                  </a:tcPr>
                </a:tc>
                <a:tc>
                  <a:txBody>
                    <a:bodyPr/>
                    <a:lstStyle/>
                    <a:p>
                      <a:pPr algn="l" fontAlgn="b"/>
                      <a:r>
                        <a:rPr lang="es-ES" sz="500" b="1" i="0" u="none" strike="noStrike">
                          <a:latin typeface="Tahoma"/>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3554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996633"/>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996633"/>
                      </a:solidFill>
                      <a:prstDash val="dot"/>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996633"/>
                      </a:solidFill>
                      <a:prstDash val="dot"/>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w="6350" cap="flat" cmpd="sng" algn="ctr">
                      <a:solidFill>
                        <a:srgbClr val="C0C0C0"/>
                      </a:solidFill>
                      <a:prstDash val="solid"/>
                      <a:round/>
                      <a:headEnd type="none" w="med" len="med"/>
                      <a:tailEnd type="none" w="med" len="med"/>
                    </a:lnB>
                    <a:solidFill>
                      <a:srgbClr val="FFFFCC"/>
                    </a:solidFill>
                  </a:tcPr>
                </a:tc>
              </a:tr>
              <a:tr h="225001">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endParaRPr lang="es-ES" sz="500" b="0" i="0" u="none" strike="noStrike">
                        <a:latin typeface="Arial"/>
                      </a:endParaRPr>
                    </a:p>
                  </a:txBody>
                  <a:tcPr marL="0" marR="0" marT="0" marB="0">
                    <a:lnL w="6350" cap="flat" cmpd="sng" algn="ctr">
                      <a:solidFill>
                        <a:srgbClr val="C0C0C0"/>
                      </a:solidFill>
                      <a:prstDash val="solid"/>
                      <a:round/>
                      <a:headEnd type="none" w="med" len="med"/>
                      <a:tailEnd type="none" w="med" len="med"/>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dirty="0">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a:noFill/>
                    </a:lnB>
                    <a:solidFill>
                      <a:srgbClr val="FFFF99"/>
                    </a:solidFill>
                  </a:tcPr>
                </a:tc>
              </a:tr>
              <a:tr h="225001">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dirty="0">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r>
              <a:tr h="225001">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r>
              <a:tr h="225001">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dirty="0">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r>
              <a:tr h="225001">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r>
              <a:tr h="225001">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dirty="0">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r>
              <a:tr h="225001">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dirty="0">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w="6350" cap="flat" cmpd="sng" algn="ctr">
                      <a:solidFill>
                        <a:srgbClr val="C0C0C0"/>
                      </a:solidFill>
                      <a:prstDash val="solid"/>
                      <a:round/>
                      <a:headEnd type="none" w="med" len="med"/>
                      <a:tailEnd type="none" w="med" len="med"/>
                    </a:lnB>
                    <a:solidFill>
                      <a:srgbClr val="FFFF99"/>
                    </a:solidFill>
                  </a:tcPr>
                </a:tc>
              </a:tr>
            </a:tbl>
          </a:graphicData>
        </a:graphic>
      </p:graphicFrame>
      <p:pic>
        <p:nvPicPr>
          <p:cNvPr id="4" name="2 Imagen">
            <a:hlinkClick r:id="" tooltip="Ir a la hoja SIGUIENTE"/>
          </p:cNvPr>
          <p:cNvPicPr>
            <a:picLocks noChangeAspect="1"/>
          </p:cNvPicPr>
          <p:nvPr/>
        </p:nvPicPr>
        <p:blipFill>
          <a:blip r:embed="rId2" cstate="print"/>
          <a:stretch>
            <a:fillRect/>
          </a:stretch>
        </p:blipFill>
        <p:spPr>
          <a:xfrm>
            <a:off x="8858250" y="118110"/>
            <a:ext cx="201564" cy="176799"/>
          </a:xfrm>
          <a:prstGeom prst="rect">
            <a:avLst/>
          </a:prstGeom>
        </p:spPr>
      </p:pic>
      <p:graphicFrame>
        <p:nvGraphicFramePr>
          <p:cNvPr id="5" name="8 Gráfico"/>
          <p:cNvGraphicFramePr/>
          <p:nvPr/>
        </p:nvGraphicFramePr>
        <p:xfrm>
          <a:off x="4572000" y="5000636"/>
          <a:ext cx="3571900" cy="112488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9 Gráfico"/>
          <p:cNvGraphicFramePr/>
          <p:nvPr/>
        </p:nvGraphicFramePr>
        <p:xfrm>
          <a:off x="1142976" y="4857760"/>
          <a:ext cx="2500330" cy="1214446"/>
        </p:xfrm>
        <a:graphic>
          <a:graphicData uri="http://schemas.openxmlformats.org/drawingml/2006/chart">
            <c:chart xmlns:c="http://schemas.openxmlformats.org/drawingml/2006/chart" xmlns:r="http://schemas.openxmlformats.org/officeDocument/2006/relationships" r:id="rId4"/>
          </a:graphicData>
        </a:graphic>
      </p:graphicFrame>
      <p:pic>
        <p:nvPicPr>
          <p:cNvPr id="7" name="10 Imagen">
            <a:hlinkClick r:id="" tooltip="Volver ARRIBA"/>
          </p:cNvPr>
          <p:cNvPicPr>
            <a:picLocks noChangeAspect="1"/>
          </p:cNvPicPr>
          <p:nvPr/>
        </p:nvPicPr>
        <p:blipFill>
          <a:blip r:embed="rId5" cstate="print"/>
          <a:stretch>
            <a:fillRect/>
          </a:stretch>
        </p:blipFill>
        <p:spPr>
          <a:xfrm rot="16200000">
            <a:off x="552450" y="137160"/>
            <a:ext cx="176799" cy="176799"/>
          </a:xfrm>
          <a:prstGeom prst="rect">
            <a:avLst/>
          </a:prstGeom>
        </p:spPr>
      </p:pic>
      <p:pic>
        <p:nvPicPr>
          <p:cNvPr id="8" name="11 Imagen">
            <a:hlinkClick r:id="" tooltip="Ir a la hoja ANTERIOR"/>
          </p:cNvPr>
          <p:cNvPicPr>
            <a:picLocks noChangeAspect="1"/>
          </p:cNvPicPr>
          <p:nvPr/>
        </p:nvPicPr>
        <p:blipFill>
          <a:blip r:embed="rId6" cstate="print"/>
          <a:stretch>
            <a:fillRect/>
          </a:stretch>
        </p:blipFill>
        <p:spPr>
          <a:xfrm rot="16200000">
            <a:off x="311467" y="134303"/>
            <a:ext cx="176799" cy="182514"/>
          </a:xfrm>
          <a:prstGeom prst="rect">
            <a:avLst/>
          </a:prstGeom>
        </p:spPr>
      </p:pic>
      <p:pic>
        <p:nvPicPr>
          <p:cNvPr id="9" name="15 Imagen" descr="informacion.gif">
            <a:hlinkClick r:id="" tooltip="INFORMACIÓN"/>
          </p:cNvPr>
          <p:cNvPicPr>
            <a:picLocks noChangeAspect="1"/>
          </p:cNvPicPr>
          <p:nvPr/>
        </p:nvPicPr>
        <p:blipFill>
          <a:blip r:embed="rId7" cstate="print"/>
          <a:stretch>
            <a:fillRect/>
          </a:stretch>
        </p:blipFill>
        <p:spPr>
          <a:xfrm>
            <a:off x="7700010" y="108585"/>
            <a:ext cx="920115" cy="219075"/>
          </a:xfrm>
          <a:prstGeom prst="rect">
            <a:avLst/>
          </a:prstGeom>
        </p:spPr>
      </p:pic>
      <p:pic>
        <p:nvPicPr>
          <p:cNvPr id="10" name="13 Imagen" descr="miniplan002.gif">
            <a:hlinkClick r:id="" tooltip="Ir al INDICE"/>
          </p:cNvPr>
          <p:cNvPicPr>
            <a:picLocks noChangeAspect="1"/>
          </p:cNvPicPr>
          <p:nvPr/>
        </p:nvPicPr>
        <p:blipFill>
          <a:blip r:embed="rId8" cstate="print"/>
          <a:stretch>
            <a:fillRect/>
          </a:stretch>
        </p:blipFill>
        <p:spPr>
          <a:xfrm>
            <a:off x="942975" y="146685"/>
            <a:ext cx="1428750" cy="179614"/>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 Imagen">
            <a:hlinkClick r:id="" tooltip="Ir a la hoja SIGUIENTE"/>
          </p:cNvPr>
          <p:cNvPicPr>
            <a:picLocks noChangeAspect="1"/>
          </p:cNvPicPr>
          <p:nvPr/>
        </p:nvPicPr>
        <p:blipFill>
          <a:blip r:embed="rId2" cstate="print"/>
          <a:stretch>
            <a:fillRect/>
          </a:stretch>
        </p:blipFill>
        <p:spPr>
          <a:xfrm>
            <a:off x="8875395" y="127635"/>
            <a:ext cx="182514" cy="176799"/>
          </a:xfrm>
          <a:prstGeom prst="rect">
            <a:avLst/>
          </a:prstGeom>
        </p:spPr>
      </p:pic>
      <p:pic>
        <p:nvPicPr>
          <p:cNvPr id="7" name="9 Imagen">
            <a:hlinkClick r:id="" tooltip="Volver ARRIBA"/>
          </p:cNvPr>
          <p:cNvPicPr>
            <a:picLocks noChangeAspect="1"/>
          </p:cNvPicPr>
          <p:nvPr/>
        </p:nvPicPr>
        <p:blipFill>
          <a:blip r:embed="rId3" cstate="print"/>
          <a:stretch>
            <a:fillRect/>
          </a:stretch>
        </p:blipFill>
        <p:spPr>
          <a:xfrm rot="16200000">
            <a:off x="552450" y="137160"/>
            <a:ext cx="176799" cy="176799"/>
          </a:xfrm>
          <a:prstGeom prst="rect">
            <a:avLst/>
          </a:prstGeom>
        </p:spPr>
      </p:pic>
      <p:pic>
        <p:nvPicPr>
          <p:cNvPr id="8" name="10 Imagen">
            <a:hlinkClick r:id="" tooltip="Ir a la hoja ANTERIOR"/>
          </p:cNvPr>
          <p:cNvPicPr>
            <a:picLocks noChangeAspect="1"/>
          </p:cNvPicPr>
          <p:nvPr/>
        </p:nvPicPr>
        <p:blipFill>
          <a:blip r:embed="rId4" cstate="print"/>
          <a:stretch>
            <a:fillRect/>
          </a:stretch>
        </p:blipFill>
        <p:spPr>
          <a:xfrm rot="16200000">
            <a:off x="311467" y="134303"/>
            <a:ext cx="176799" cy="182514"/>
          </a:xfrm>
          <a:prstGeom prst="rect">
            <a:avLst/>
          </a:prstGeom>
        </p:spPr>
      </p:pic>
      <p:pic>
        <p:nvPicPr>
          <p:cNvPr id="9" name="15 Imagen" descr="informacion.gif">
            <a:hlinkClick r:id="" tooltip="INFORMACIÓN"/>
          </p:cNvPr>
          <p:cNvPicPr>
            <a:picLocks noChangeAspect="1"/>
          </p:cNvPicPr>
          <p:nvPr/>
        </p:nvPicPr>
        <p:blipFill>
          <a:blip r:embed="rId5" cstate="print"/>
          <a:stretch>
            <a:fillRect/>
          </a:stretch>
        </p:blipFill>
        <p:spPr>
          <a:xfrm>
            <a:off x="7730490" y="108585"/>
            <a:ext cx="920115" cy="219075"/>
          </a:xfrm>
          <a:prstGeom prst="rect">
            <a:avLst/>
          </a:prstGeom>
        </p:spPr>
      </p:pic>
      <p:pic>
        <p:nvPicPr>
          <p:cNvPr id="10" name="12 Imagen" descr="miniplan002.gif">
            <a:hlinkClick r:id="" tooltip="Ir al INDICE"/>
          </p:cNvPr>
          <p:cNvPicPr>
            <a:picLocks noChangeAspect="1"/>
          </p:cNvPicPr>
          <p:nvPr/>
        </p:nvPicPr>
        <p:blipFill>
          <a:blip r:embed="rId6" cstate="print"/>
          <a:stretch>
            <a:fillRect/>
          </a:stretch>
        </p:blipFill>
        <p:spPr>
          <a:xfrm>
            <a:off x="962025" y="146685"/>
            <a:ext cx="1415415" cy="179614"/>
          </a:xfrm>
          <a:prstGeom prst="rect">
            <a:avLst/>
          </a:prstGeom>
        </p:spPr>
      </p:pic>
      <p:graphicFrame>
        <p:nvGraphicFramePr>
          <p:cNvPr id="19" name="18 Tabla"/>
          <p:cNvGraphicFramePr>
            <a:graphicFrameLocks noGrp="1"/>
          </p:cNvGraphicFramePr>
          <p:nvPr/>
        </p:nvGraphicFramePr>
        <p:xfrm>
          <a:off x="1071540" y="785794"/>
          <a:ext cx="7215235" cy="5815257"/>
        </p:xfrm>
        <a:graphic>
          <a:graphicData uri="http://schemas.openxmlformats.org/drawingml/2006/table">
            <a:tbl>
              <a:tblPr/>
              <a:tblGrid>
                <a:gridCol w="224075"/>
                <a:gridCol w="145649"/>
                <a:gridCol w="1366862"/>
                <a:gridCol w="56018"/>
                <a:gridCol w="526577"/>
                <a:gridCol w="369724"/>
                <a:gridCol w="459355"/>
                <a:gridCol w="40334"/>
                <a:gridCol w="712561"/>
                <a:gridCol w="712561"/>
                <a:gridCol w="712561"/>
                <a:gridCol w="712561"/>
                <a:gridCol w="885099"/>
                <a:gridCol w="145649"/>
                <a:gridCol w="145649"/>
              </a:tblGrid>
              <a:tr h="236621">
                <a:tc>
                  <a:txBody>
                    <a:bodyPr/>
                    <a:lstStyle/>
                    <a:p>
                      <a:pPr algn="l" fontAlgn="b"/>
                      <a:endParaRPr lang="es-ES" sz="500" b="0" i="0" u="none" strike="noStrike" dirty="0">
                        <a:latin typeface="Tahoma"/>
                      </a:endParaRPr>
                    </a:p>
                  </a:txBody>
                  <a:tcPr marL="0" marR="0" marT="0" marB="0" anchor="b">
                    <a:lnL>
                      <a:noFill/>
                    </a:lnL>
                    <a:lnR w="19050" cap="flat" cmpd="sng" algn="ctr">
                      <a:solidFill>
                        <a:srgbClr val="4A452A"/>
                      </a:solidFill>
                      <a:prstDash val="solid"/>
                      <a:round/>
                      <a:headEnd type="none" w="med" len="med"/>
                      <a:tailEnd type="none" w="med" len="med"/>
                    </a:lnR>
                    <a:lnT>
                      <a:noFill/>
                    </a:lnT>
                    <a:lnB>
                      <a:noFill/>
                    </a:lnB>
                  </a:tcPr>
                </a:tc>
                <a:tc>
                  <a:txBody>
                    <a:bodyPr/>
                    <a:lstStyle/>
                    <a:p>
                      <a:pPr algn="l" fontAlgn="b"/>
                      <a:r>
                        <a:rPr lang="es-ES" sz="500" b="0" i="0" u="none" strike="noStrike">
                          <a:latin typeface="Segoe UI"/>
                        </a:rPr>
                        <a:t> </a:t>
                      </a:r>
                      <a:endParaRPr lang="es-ES" sz="500" b="0" i="0" u="none" strike="noStrike">
                        <a:latin typeface="Arial"/>
                      </a:endParaRPr>
                    </a:p>
                  </a:txBody>
                  <a:tcPr marL="0" marR="0" marT="0" marB="0">
                    <a:lnL w="19050" cap="flat" cmpd="sng" algn="ctr">
                      <a:solidFill>
                        <a:srgbClr val="4A452A"/>
                      </a:solidFill>
                      <a:prstDash val="solid"/>
                      <a:round/>
                      <a:headEnd type="none" w="med" len="med"/>
                      <a:tailEnd type="none" w="med" len="med"/>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500" b="0" i="0" u="none" strike="noStrike">
                          <a:solidFill>
                            <a:srgbClr val="FFFFCC"/>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500" b="0" i="0" u="none" strike="noStrike">
                          <a:solidFill>
                            <a:srgbClr val="FFFFCC"/>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900" b="0" i="0" u="none" strike="noStrike">
                          <a:solidFill>
                            <a:srgbClr val="FFFFCC"/>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gridSpan="7">
                  <a:txBody>
                    <a:bodyPr/>
                    <a:lstStyle/>
                    <a:p>
                      <a:pPr algn="l" fontAlgn="b"/>
                      <a:r>
                        <a:rPr lang="es-ES" sz="900" b="1" i="0" u="none" strike="noStrike" dirty="0">
                          <a:solidFill>
                            <a:srgbClr val="FFFFCC"/>
                          </a:solidFill>
                          <a:latin typeface="Segoe UI"/>
                        </a:rPr>
                        <a:t>PASO 4: </a:t>
                      </a:r>
                      <a:r>
                        <a:rPr lang="es-ES" sz="900" b="1" i="0" u="none" strike="noStrike" dirty="0">
                          <a:solidFill>
                            <a:srgbClr val="FFFFFF"/>
                          </a:solidFill>
                          <a:latin typeface="Segoe UI"/>
                        </a:rPr>
                        <a:t>PREVISIÓN DE VENTAS y COSTES de VENTA</a:t>
                      </a:r>
                      <a:endParaRPr lang="es-ES" sz="900" b="0" i="0" u="none" strike="noStrike" dirty="0">
                        <a:latin typeface="Arial"/>
                      </a:endParaRP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l" fontAlgn="ctr"/>
                      <a:r>
                        <a:rPr lang="es-ES" sz="700" b="1" i="0" u="none" strike="noStrike">
                          <a:solidFill>
                            <a:srgbClr val="FFFFFF"/>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b"/>
                      <a:r>
                        <a:rPr lang="es-ES" sz="700" b="1" i="0" u="none" strike="noStrike">
                          <a:solidFill>
                            <a:srgbClr val="FFFFFF"/>
                          </a:solidFill>
                          <a:latin typeface="Tahoma"/>
                        </a:rPr>
                        <a:t> </a:t>
                      </a:r>
                      <a:endParaRPr lang="es-ES" sz="500" b="0" i="0" u="none" strike="noStrike">
                        <a:latin typeface="Arial"/>
                      </a:endParaRP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700" b="1" i="0" u="none" strike="noStrike">
                          <a:solidFill>
                            <a:srgbClr val="FFFFFF"/>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r>
              <a:tr h="137671">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ctr"/>
                      <a:r>
                        <a:rPr lang="es-ES" sz="600" b="1" i="0" u="none" strike="noStrike">
                          <a:solidFill>
                            <a:srgbClr val="FFFFFF"/>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t"/>
                      <a:r>
                        <a:rPr lang="es-ES" sz="600" b="1" i="0" u="none" strike="noStrike">
                          <a:solidFill>
                            <a:srgbClr val="FFFFFF"/>
                          </a:solidFill>
                          <a:latin typeface="Segoe UI"/>
                        </a:rPr>
                        <a:t> </a:t>
                      </a:r>
                    </a:p>
                  </a:txBody>
                  <a:tcPr marL="0" marR="0" marT="0" marB="0">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auto"/>
                      <a:r>
                        <a:rPr lang="es-ES" sz="600" b="1" i="0" u="none" strike="noStrike">
                          <a:solidFill>
                            <a:srgbClr val="FFFFFF"/>
                          </a:solidFill>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auto"/>
                      <a:r>
                        <a:rPr lang="es-ES" sz="600" b="1" i="0" u="none" strike="noStrike">
                          <a:solidFill>
                            <a:srgbClr val="FFFFFF"/>
                          </a:solidFill>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auto"/>
                      <a:r>
                        <a:rPr lang="es-ES" sz="600" b="1" i="0" u="none" strike="noStrike">
                          <a:solidFill>
                            <a:srgbClr val="FFFFFF"/>
                          </a:solidFill>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auto"/>
                      <a:r>
                        <a:rPr lang="es-ES" sz="600" b="0"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b"/>
                      <a:r>
                        <a:rPr lang="es-ES" sz="5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Segoe UI"/>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r>
              <a:tr h="137671">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600" b="1" i="0" u="none" strike="noStrike">
                          <a:solidFill>
                            <a:srgbClr val="FFFFFF"/>
                          </a:solidFill>
                          <a:latin typeface="Segoe UI"/>
                        </a:rPr>
                        <a:t> </a:t>
                      </a:r>
                    </a:p>
                  </a:txBody>
                  <a:tcPr marL="0" marR="0" marT="0" marB="0" anchor="ctr">
                    <a:lnL>
                      <a:noFill/>
                    </a:lnL>
                    <a:lnR>
                      <a:noFill/>
                    </a:lnR>
                    <a:lnT>
                      <a:noFill/>
                    </a:lnT>
                    <a:lnB w="6350" cap="flat" cmpd="sng" algn="ctr">
                      <a:solidFill>
                        <a:srgbClr val="C00000"/>
                      </a:solidFill>
                      <a:prstDash val="solid"/>
                      <a:round/>
                      <a:headEnd type="none" w="med" len="med"/>
                      <a:tailEnd type="none" w="med" len="med"/>
                    </a:lnB>
                    <a:solidFill>
                      <a:srgbClr val="FFFFCC"/>
                    </a:solidFill>
                  </a:tcPr>
                </a:tc>
                <a:tc>
                  <a:txBody>
                    <a:bodyPr/>
                    <a:lstStyle/>
                    <a:p>
                      <a:pPr algn="l" fontAlgn="t"/>
                      <a:r>
                        <a:rPr lang="es-ES" sz="600" b="1" i="0" u="none" strike="noStrike">
                          <a:solidFill>
                            <a:srgbClr val="FFFFFF"/>
                          </a:solidFill>
                          <a:latin typeface="Segoe UI"/>
                        </a:rPr>
                        <a:t> </a:t>
                      </a:r>
                    </a:p>
                  </a:txBody>
                  <a:tcPr marL="0" marR="0" marT="0" marB="0">
                    <a:lnL>
                      <a:noFill/>
                    </a:lnL>
                    <a:lnR>
                      <a:noFill/>
                    </a:lnR>
                    <a:lnT>
                      <a:noFill/>
                    </a:lnT>
                    <a:lnB>
                      <a:noFill/>
                    </a:lnB>
                    <a:solidFill>
                      <a:srgbClr val="FFFFCC"/>
                    </a:solidFill>
                  </a:tcPr>
                </a:tc>
                <a:tc>
                  <a:txBody>
                    <a:bodyPr/>
                    <a:lstStyle/>
                    <a:p>
                      <a:pPr algn="ctr" fontAlgn="auto"/>
                      <a:r>
                        <a:rPr lang="es-ES" sz="600" b="1" i="0" u="none" strike="noStrike">
                          <a:solidFill>
                            <a:srgbClr val="FFFFFF"/>
                          </a:solidFill>
                          <a:latin typeface="Segoe UI"/>
                        </a:rPr>
                        <a:t> </a:t>
                      </a:r>
                    </a:p>
                  </a:txBody>
                  <a:tcPr marL="0" marR="0" marT="0" marB="0" anchor="b">
                    <a:lnL>
                      <a:noFill/>
                    </a:lnL>
                    <a:lnR>
                      <a:noFill/>
                    </a:lnR>
                    <a:lnT>
                      <a:noFill/>
                    </a:lnT>
                    <a:lnB>
                      <a:noFill/>
                    </a:lnB>
                    <a:solidFill>
                      <a:srgbClr val="FFFFCC"/>
                    </a:solidFill>
                  </a:tcPr>
                </a:tc>
                <a:tc>
                  <a:txBody>
                    <a:bodyPr/>
                    <a:lstStyle/>
                    <a:p>
                      <a:pPr algn="ctr" fontAlgn="auto"/>
                      <a:r>
                        <a:rPr lang="es-ES" sz="600" b="1" i="0" u="none" strike="noStrike">
                          <a:solidFill>
                            <a:srgbClr val="FFFFFF"/>
                          </a:solidFill>
                          <a:latin typeface="Segoe UI"/>
                        </a:rPr>
                        <a:t> </a:t>
                      </a:r>
                    </a:p>
                  </a:txBody>
                  <a:tcPr marL="0" marR="0" marT="0" marB="0" anchor="b">
                    <a:lnL>
                      <a:noFill/>
                    </a:lnL>
                    <a:lnR>
                      <a:noFill/>
                    </a:lnR>
                    <a:lnT>
                      <a:noFill/>
                    </a:lnT>
                    <a:lnB>
                      <a:noFill/>
                    </a:lnB>
                    <a:solidFill>
                      <a:srgbClr val="FFFFCC"/>
                    </a:solidFill>
                  </a:tcPr>
                </a:tc>
                <a:tc>
                  <a:txBody>
                    <a:bodyPr/>
                    <a:lstStyle/>
                    <a:p>
                      <a:pPr algn="ctr" fontAlgn="auto"/>
                      <a:r>
                        <a:rPr lang="es-ES" sz="600" b="1" i="0" u="none" strike="noStrike">
                          <a:solidFill>
                            <a:srgbClr val="FFFFFF"/>
                          </a:solidFill>
                          <a:latin typeface="Segoe UI"/>
                        </a:rPr>
                        <a:t> </a:t>
                      </a:r>
                    </a:p>
                  </a:txBody>
                  <a:tcPr marL="0" marR="0" marT="0" marB="0" anchor="b">
                    <a:lnL>
                      <a:noFill/>
                    </a:lnL>
                    <a:lnR>
                      <a:noFill/>
                    </a:lnR>
                    <a:lnT>
                      <a:noFill/>
                    </a:lnT>
                    <a:lnB>
                      <a:noFill/>
                    </a:lnB>
                    <a:solidFill>
                      <a:srgbClr val="FFFFCC"/>
                    </a:solidFill>
                  </a:tcPr>
                </a:tc>
                <a:tc>
                  <a:txBody>
                    <a:bodyPr/>
                    <a:lstStyle/>
                    <a:p>
                      <a:pPr algn="ctr" fontAlgn="auto"/>
                      <a:r>
                        <a:rPr lang="es-ES" sz="600" b="0" i="0" u="none" strike="noStrike">
                          <a:latin typeface="Segoe UI"/>
                        </a:rPr>
                        <a:t> </a:t>
                      </a:r>
                    </a:p>
                  </a:txBody>
                  <a:tcPr marL="0" marR="0" marT="0" marB="0" anchor="b">
                    <a:lnL>
                      <a:noFill/>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2018</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996633"/>
                    </a:solidFill>
                  </a:tcPr>
                </a:tc>
                <a:tc>
                  <a:txBody>
                    <a:bodyPr/>
                    <a:lstStyle/>
                    <a:p>
                      <a:pPr algn="ctr" fontAlgn="ctr"/>
                      <a:r>
                        <a:rPr lang="es-ES" sz="800" b="1" i="0" u="none" strike="noStrike" dirty="0">
                          <a:solidFill>
                            <a:srgbClr val="FFFFFF"/>
                          </a:solidFill>
                          <a:latin typeface="Segoe UI"/>
                        </a:rPr>
                        <a:t>2019</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2020</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996633"/>
                    </a:solidFill>
                  </a:tcPr>
                </a:tc>
                <a:tc>
                  <a:txBody>
                    <a:bodyPr/>
                    <a:lstStyle/>
                    <a:p>
                      <a:pPr algn="ctr" fontAlgn="ctr"/>
                      <a:r>
                        <a:rPr lang="es-ES" sz="800" b="1" i="0" u="none" strike="noStrike" dirty="0">
                          <a:solidFill>
                            <a:srgbClr val="FFFFFF"/>
                          </a:solidFill>
                          <a:latin typeface="Segoe UI"/>
                        </a:rPr>
                        <a:t>2021</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996633"/>
                    </a:solidFill>
                  </a:tcPr>
                </a:tc>
                <a:tc>
                  <a:txBody>
                    <a:bodyPr/>
                    <a:lstStyle/>
                    <a:p>
                      <a:pPr algn="ctr" fontAlgn="ctr"/>
                      <a:r>
                        <a:rPr lang="es-ES" sz="800" b="1" i="0" u="none" strike="noStrike" dirty="0">
                          <a:solidFill>
                            <a:srgbClr val="FFFFFF"/>
                          </a:solidFill>
                          <a:latin typeface="Segoe UI"/>
                        </a:rPr>
                        <a:t>2022</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996633"/>
                    </a:solidFill>
                  </a:tcPr>
                </a:tc>
                <a:tc>
                  <a:txBody>
                    <a:bodyPr/>
                    <a:lstStyle/>
                    <a:p>
                      <a:pPr algn="l" fontAlgn="b"/>
                      <a:r>
                        <a:rPr lang="es-ES" sz="5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a:noFill/>
                    </a:lnT>
                    <a:lnB>
                      <a:noFill/>
                    </a:lnB>
                    <a:solidFill>
                      <a:srgbClr val="FFFFCC"/>
                    </a:solidFill>
                  </a:tcPr>
                </a:tc>
              </a:tr>
              <a:tr h="13480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ctr" fontAlgn="b"/>
                      <a:r>
                        <a:rPr lang="es-ES" sz="800" b="1" i="0" u="none" strike="noStrike" dirty="0">
                          <a:solidFill>
                            <a:srgbClr val="FFFFFF"/>
                          </a:solidFill>
                          <a:latin typeface="Segoe UI"/>
                        </a:rPr>
                        <a:t>TOTAL VENTAS</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C00000"/>
                    </a:solidFill>
                  </a:tcPr>
                </a:tc>
                <a:tc>
                  <a:txBody>
                    <a:bodyPr/>
                    <a:lstStyle/>
                    <a:p>
                      <a:pPr algn="l" fontAlgn="b"/>
                      <a:r>
                        <a:rPr lang="es-ES" sz="800" b="0" i="0" u="none" strike="noStrike">
                          <a:latin typeface="Segoe UI"/>
                        </a:rPr>
                        <a:t> </a:t>
                      </a:r>
                    </a:p>
                  </a:txBody>
                  <a:tcPr marL="0" marR="0" marT="0" marB="0" anchor="b">
                    <a:lnL w="6350" cap="flat" cmpd="sng" algn="ctr">
                      <a:solidFill>
                        <a:srgbClr val="C00000"/>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w="635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dirty="0">
                          <a:latin typeface="Segoe UI"/>
                        </a:rPr>
                        <a:t>3.000.000.000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AC090"/>
                    </a:solidFill>
                  </a:tcPr>
                </a:tc>
                <a:tc>
                  <a:txBody>
                    <a:bodyPr/>
                    <a:lstStyle/>
                    <a:p>
                      <a:pPr algn="r" fontAlgn="b"/>
                      <a:r>
                        <a:rPr lang="es-ES" sz="800" b="1" i="0" u="none" strike="noStrike" dirty="0">
                          <a:latin typeface="Segoe UI"/>
                        </a:rPr>
                        <a:t>3.132.000.000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AC090"/>
                    </a:solidFill>
                  </a:tcPr>
                </a:tc>
                <a:tc>
                  <a:txBody>
                    <a:bodyPr/>
                    <a:lstStyle/>
                    <a:p>
                      <a:pPr algn="r" fontAlgn="b"/>
                      <a:r>
                        <a:rPr lang="es-ES" sz="800" b="1" i="0" u="none" strike="noStrike" dirty="0">
                          <a:latin typeface="Segoe UI"/>
                        </a:rPr>
                        <a:t>3.269.808.000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AC090"/>
                    </a:solidFill>
                  </a:tcPr>
                </a:tc>
                <a:tc>
                  <a:txBody>
                    <a:bodyPr/>
                    <a:lstStyle/>
                    <a:p>
                      <a:pPr algn="r" fontAlgn="b"/>
                      <a:r>
                        <a:rPr lang="es-ES" sz="800" b="1" i="0" u="none" strike="noStrike" dirty="0">
                          <a:latin typeface="Segoe UI"/>
                        </a:rPr>
                        <a:t>3.413.679.552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AC090"/>
                    </a:solidFill>
                  </a:tcPr>
                </a:tc>
                <a:tc>
                  <a:txBody>
                    <a:bodyPr/>
                    <a:lstStyle/>
                    <a:p>
                      <a:pPr algn="r" fontAlgn="b"/>
                      <a:r>
                        <a:rPr lang="es-ES" sz="800" b="1" i="0" u="none" strike="noStrike" dirty="0">
                          <a:latin typeface="Segoe UI"/>
                        </a:rPr>
                        <a:t>3.563.881.452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AC090"/>
                    </a:solidFill>
                  </a:tcPr>
                </a:tc>
                <a:tc>
                  <a:txBody>
                    <a:bodyPr/>
                    <a:lstStyle/>
                    <a:p>
                      <a:pPr algn="l" fontAlgn="b"/>
                      <a:r>
                        <a:rPr lang="es-ES" sz="500" b="0" i="0" u="none" strike="noStrike">
                          <a:latin typeface="Segoe UI"/>
                        </a:rPr>
                        <a:t> </a:t>
                      </a:r>
                    </a:p>
                  </a:txBody>
                  <a:tcPr marL="0" marR="0" marT="0" marB="0" anchor="b">
                    <a:lnL w="6350" cap="flat" cmpd="sng" algn="ctr">
                      <a:solidFill>
                        <a:srgbClr val="C00000"/>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CC"/>
                    </a:solidFill>
                  </a:tcPr>
                </a:tc>
              </a:tr>
              <a:tr h="143408">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4A452A"/>
                      </a:solidFill>
                      <a:prstDash val="solid"/>
                      <a:round/>
                      <a:headEnd type="none" w="med" len="med"/>
                      <a:tailEnd type="none" w="med" len="med"/>
                    </a:lnR>
                    <a:lnT>
                      <a:noFill/>
                    </a:lnT>
                    <a:lnB>
                      <a:noFill/>
                    </a:lnB>
                    <a:solidFill>
                      <a:srgbClr val="FFFFCC"/>
                    </a:solidFill>
                  </a:tcPr>
                </a:tc>
                <a:tc>
                  <a:txBody>
                    <a:bodyPr/>
                    <a:lstStyle/>
                    <a:p>
                      <a:pPr algn="ctr" fontAlgn="t"/>
                      <a:r>
                        <a:rPr lang="es-ES" sz="800" b="1" i="0" u="none" strike="noStrike" dirty="0">
                          <a:solidFill>
                            <a:srgbClr val="FFFFFF"/>
                          </a:solidFill>
                          <a:latin typeface="Segoe UI"/>
                        </a:rPr>
                        <a:t>COSTE de VENTAS</a:t>
                      </a:r>
                    </a:p>
                  </a:txBody>
                  <a:tcPr marL="0" marR="0" marT="0" marB="0">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4A452A"/>
                    </a:solidFill>
                  </a:tcPr>
                </a:tc>
                <a:tc>
                  <a:txBody>
                    <a:bodyPr/>
                    <a:lstStyle/>
                    <a:p>
                      <a:pPr algn="l" fontAlgn="b"/>
                      <a:r>
                        <a:rPr lang="es-ES" sz="800" b="0" i="0" u="none" strike="noStrike">
                          <a:latin typeface="Segoe UI"/>
                        </a:rPr>
                        <a:t> </a:t>
                      </a:r>
                    </a:p>
                  </a:txBody>
                  <a:tcPr marL="0" marR="0" marT="0" marB="0" anchor="b">
                    <a:lnL w="6350" cap="flat" cmpd="sng" algn="ctr">
                      <a:solidFill>
                        <a:srgbClr val="4A452A"/>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33"/>
                      </a:solidFill>
                      <a:prstDash val="dot"/>
                      <a:round/>
                      <a:headEnd type="none" w="med" len="med"/>
                      <a:tailEnd type="none" w="med" len="med"/>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33"/>
                      </a:solidFill>
                      <a:prstDash val="dot"/>
                      <a:round/>
                      <a:headEnd type="none" w="med" len="med"/>
                      <a:tailEnd type="none" w="med" len="med"/>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33"/>
                      </a:solidFill>
                      <a:prstDash val="dot"/>
                      <a:round/>
                      <a:headEnd type="none" w="med" len="med"/>
                      <a:tailEnd type="none" w="med" len="med"/>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w="635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dirty="0">
                          <a:latin typeface="Segoe UI"/>
                        </a:rPr>
                        <a:t>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dirty="0">
                          <a:latin typeface="Segoe UI"/>
                        </a:rPr>
                        <a:t>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l" fontAlgn="b"/>
                      <a:r>
                        <a:rPr lang="es-ES" sz="500" b="0" i="0" u="none" strike="noStrike">
                          <a:latin typeface="Segoe UI"/>
                        </a:rPr>
                        <a:t> </a:t>
                      </a:r>
                    </a:p>
                  </a:txBody>
                  <a:tcPr marL="0" marR="0" marT="0" marB="0" anchor="b">
                    <a:lnL w="6350" cap="flat" cmpd="sng" algn="ctr">
                      <a:solidFill>
                        <a:srgbClr val="C00000"/>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CC"/>
                    </a:solidFill>
                  </a:tcPr>
                </a:tc>
              </a:tr>
              <a:tr h="137671">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 </a:t>
                      </a:r>
                    </a:p>
                  </a:txBody>
                  <a:tcPr marL="0" marR="0" marT="0" marB="0" anchor="ctr">
                    <a:lnL>
                      <a:noFill/>
                    </a:lnL>
                    <a:lnR>
                      <a:noFill/>
                    </a:lnR>
                    <a:lnT w="6350" cap="flat" cmpd="sng" algn="ctr">
                      <a:solidFill>
                        <a:srgbClr val="4A452A"/>
                      </a:solidFill>
                      <a:prstDash val="solid"/>
                      <a:round/>
                      <a:headEnd type="none" w="med" len="med"/>
                      <a:tailEnd type="none" w="med" len="med"/>
                    </a:lnT>
                    <a:lnB w="6350" cap="flat" cmpd="sng" algn="ctr">
                      <a:solidFill>
                        <a:srgbClr val="4F6228"/>
                      </a:solidFill>
                      <a:prstDash val="solid"/>
                      <a:round/>
                      <a:headEnd type="none" w="med" len="med"/>
                      <a:tailEnd type="none" w="med" len="med"/>
                    </a:lnB>
                    <a:solidFill>
                      <a:srgbClr val="FFFFCC"/>
                    </a:solidFill>
                  </a:tcPr>
                </a:tc>
                <a:tc>
                  <a:txBody>
                    <a:bodyPr/>
                    <a:lstStyle/>
                    <a:p>
                      <a:pPr algn="l" fontAlgn="t"/>
                      <a:r>
                        <a:rPr lang="es-ES" sz="800" b="1" i="0" u="none" strike="noStrike">
                          <a:solidFill>
                            <a:srgbClr val="FFFFFF"/>
                          </a:solidFill>
                          <a:latin typeface="Segoe UI"/>
                        </a:rPr>
                        <a:t> </a:t>
                      </a:r>
                    </a:p>
                  </a:txBody>
                  <a:tcPr marL="0" marR="0" marT="0" marB="0">
                    <a:lnL>
                      <a:noFill/>
                    </a:lnL>
                    <a:lnR>
                      <a:noFill/>
                    </a:lnR>
                    <a:lnT>
                      <a:noFill/>
                    </a:lnT>
                    <a:lnB>
                      <a:noFill/>
                    </a:lnB>
                    <a:solidFill>
                      <a:srgbClr val="FFFFCC"/>
                    </a:solidFill>
                  </a:tcPr>
                </a:tc>
                <a:tc>
                  <a:txBody>
                    <a:bodyPr/>
                    <a:lstStyle/>
                    <a:p>
                      <a:pPr algn="ctr" fontAlgn="ctr"/>
                      <a:r>
                        <a:rPr lang="es-ES" sz="800" b="1" i="0" u="none" strike="noStrike">
                          <a:solidFill>
                            <a:srgbClr val="FFFFCC"/>
                          </a:solidFill>
                          <a:latin typeface="Segoe UI"/>
                        </a:rPr>
                        <a:t> </a:t>
                      </a:r>
                    </a:p>
                  </a:txBody>
                  <a:tcPr marL="0" marR="0" marT="0" marB="0" anchor="ctr">
                    <a:lnL>
                      <a:noFill/>
                    </a:lnL>
                    <a:lnR>
                      <a:noFill/>
                    </a:lnR>
                    <a:lnT w="6350" cap="flat" cmpd="sng" algn="ctr">
                      <a:solidFill>
                        <a:srgbClr val="996633"/>
                      </a:solidFill>
                      <a:prstDash val="dot"/>
                      <a:round/>
                      <a:headEnd type="none" w="med" len="med"/>
                      <a:tailEnd type="none" w="med" len="med"/>
                    </a:lnT>
                    <a:lnB>
                      <a:noFill/>
                    </a:lnB>
                    <a:solidFill>
                      <a:srgbClr val="FFFFCC"/>
                    </a:solidFill>
                  </a:tcPr>
                </a:tc>
                <a:tc>
                  <a:txBody>
                    <a:bodyPr/>
                    <a:lstStyle/>
                    <a:p>
                      <a:pPr algn="ctr" fontAlgn="ctr"/>
                      <a:r>
                        <a:rPr lang="es-ES" sz="800" b="1" i="0" u="none" strike="noStrike">
                          <a:solidFill>
                            <a:srgbClr val="FFFFCC"/>
                          </a:solidFill>
                          <a:latin typeface="Segoe UI"/>
                        </a:rPr>
                        <a:t> </a:t>
                      </a:r>
                    </a:p>
                  </a:txBody>
                  <a:tcPr marL="0" marR="0" marT="0" marB="0" anchor="ctr">
                    <a:lnL>
                      <a:noFill/>
                    </a:lnL>
                    <a:lnR>
                      <a:noFill/>
                    </a:lnR>
                    <a:lnT w="6350" cap="flat" cmpd="sng" algn="ctr">
                      <a:solidFill>
                        <a:srgbClr val="996633"/>
                      </a:solidFill>
                      <a:prstDash val="dot"/>
                      <a:round/>
                      <a:headEnd type="none" w="med" len="med"/>
                      <a:tailEnd type="none" w="med" len="med"/>
                    </a:lnT>
                    <a:lnB>
                      <a:noFill/>
                    </a:lnB>
                    <a:solidFill>
                      <a:srgbClr val="FFFFCC"/>
                    </a:solidFill>
                  </a:tcPr>
                </a:tc>
                <a:tc>
                  <a:txBody>
                    <a:bodyPr/>
                    <a:lstStyle/>
                    <a:p>
                      <a:pPr algn="ctr" fontAlgn="ctr"/>
                      <a:r>
                        <a:rPr lang="es-ES" sz="800" b="1" i="0" u="none" strike="noStrike">
                          <a:solidFill>
                            <a:srgbClr val="FFFFCC"/>
                          </a:solidFill>
                          <a:latin typeface="Segoe UI"/>
                        </a:rPr>
                        <a:t> </a:t>
                      </a:r>
                    </a:p>
                  </a:txBody>
                  <a:tcPr marL="0" marR="0" marT="0" marB="0" anchor="ctr">
                    <a:lnL>
                      <a:noFill/>
                    </a:lnL>
                    <a:lnR>
                      <a:noFill/>
                    </a:lnR>
                    <a:lnT w="6350" cap="flat" cmpd="sng" algn="ctr">
                      <a:solidFill>
                        <a:srgbClr val="996633"/>
                      </a:solidFill>
                      <a:prstDash val="dot"/>
                      <a:round/>
                      <a:headEnd type="none" w="med" len="med"/>
                      <a:tailEnd type="none" w="med" len="med"/>
                    </a:lnT>
                    <a:lnB>
                      <a:noFill/>
                    </a:lnB>
                    <a:solidFill>
                      <a:srgbClr val="FFFFCC"/>
                    </a:solidFill>
                  </a:tcPr>
                </a:tc>
                <a:tc>
                  <a:txBody>
                    <a:bodyPr/>
                    <a:lstStyle/>
                    <a:p>
                      <a:pPr algn="ctr" fontAlgn="auto"/>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dirty="0">
                          <a:latin typeface="Tahoma"/>
                        </a:rPr>
                        <a:t> </a:t>
                      </a:r>
                    </a:p>
                  </a:txBody>
                  <a:tcPr marL="0" marR="0" marT="0" marB="0" anchor="b">
                    <a:lnL>
                      <a:noFill/>
                    </a:lnL>
                    <a:lnR>
                      <a:noFill/>
                    </a:lnR>
                    <a:lnT w="6350" cap="flat" cmpd="sng" algn="ctr">
                      <a:solidFill>
                        <a:srgbClr val="C000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C000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C000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C000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C000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CC"/>
                    </a:solidFill>
                  </a:tcPr>
                </a:tc>
              </a:tr>
              <a:tr h="152011">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4F6228"/>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Previsión de VENTAS</a:t>
                      </a:r>
                    </a:p>
                  </a:txBody>
                  <a:tcPr marL="0" marR="0" marT="0" marB="0" anchor="ctr">
                    <a:lnL w="6350" cap="flat" cmpd="sng" algn="ctr">
                      <a:solidFill>
                        <a:srgbClr val="4F6228"/>
                      </a:solidFill>
                      <a:prstDash val="solid"/>
                      <a:round/>
                      <a:headEnd type="none" w="med" len="med"/>
                      <a:tailEnd type="none" w="med" len="med"/>
                    </a:lnL>
                    <a:lnR w="6350" cap="flat" cmpd="sng" algn="ctr">
                      <a:solidFill>
                        <a:srgbClr val="4F6228"/>
                      </a:solidFill>
                      <a:prstDash val="solid"/>
                      <a:round/>
                      <a:headEnd type="none" w="med" len="med"/>
                      <a:tailEnd type="none" w="med" len="med"/>
                    </a:lnR>
                    <a:lnT w="6350" cap="flat" cmpd="sng" algn="ctr">
                      <a:solidFill>
                        <a:srgbClr val="4F6228"/>
                      </a:solidFill>
                      <a:prstDash val="solid"/>
                      <a:round/>
                      <a:headEnd type="none" w="med" len="med"/>
                      <a:tailEnd type="none" w="med" len="med"/>
                    </a:lnT>
                    <a:lnB w="6350" cap="flat" cmpd="sng" algn="ctr">
                      <a:solidFill>
                        <a:srgbClr val="EAF1DD"/>
                      </a:solidFill>
                      <a:prstDash val="solid"/>
                      <a:round/>
                      <a:headEnd type="none" w="med" len="med"/>
                      <a:tailEnd type="none" w="med" len="med"/>
                    </a:lnB>
                    <a:solidFill>
                      <a:srgbClr val="4F6228"/>
                    </a:solidFill>
                  </a:tcPr>
                </a:tc>
                <a:tc>
                  <a:txBody>
                    <a:bodyPr/>
                    <a:lstStyle/>
                    <a:p>
                      <a:pPr algn="l" fontAlgn="t"/>
                      <a:r>
                        <a:rPr lang="es-ES" sz="800" b="1" i="0" u="none" strike="noStrike">
                          <a:solidFill>
                            <a:srgbClr val="FFFFFF"/>
                          </a:solidFill>
                          <a:latin typeface="Segoe UI"/>
                        </a:rPr>
                        <a:t> </a:t>
                      </a:r>
                    </a:p>
                  </a:txBody>
                  <a:tcPr marL="0" marR="0" marT="0" marB="0">
                    <a:lnL w="6350" cap="flat" cmpd="sng" algn="ctr">
                      <a:solidFill>
                        <a:srgbClr val="4F6228"/>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800" b="1" i="0" u="none" strike="noStrike">
                          <a:solidFill>
                            <a:srgbClr val="FFFFCC"/>
                          </a:solidFill>
                          <a:latin typeface="Segoe UI"/>
                        </a:rPr>
                        <a:t> </a:t>
                      </a:r>
                    </a:p>
                  </a:txBody>
                  <a:tcPr marL="0" marR="0" marT="0" marB="0" anchor="ctr">
                    <a:lnL>
                      <a:noFill/>
                    </a:lnL>
                    <a:lnR>
                      <a:noFill/>
                    </a:lnR>
                    <a:lnT>
                      <a:noFill/>
                    </a:lnT>
                    <a:lnB w="6350" cap="flat" cmpd="sng" algn="ctr">
                      <a:solidFill>
                        <a:srgbClr val="3F3151"/>
                      </a:solidFill>
                      <a:prstDash val="solid"/>
                      <a:round/>
                      <a:headEnd type="none" w="med" len="med"/>
                      <a:tailEnd type="none" w="med" len="med"/>
                    </a:lnB>
                    <a:solidFill>
                      <a:srgbClr val="FFFFCC"/>
                    </a:solidFill>
                  </a:tcPr>
                </a:tc>
                <a:tc>
                  <a:txBody>
                    <a:bodyPr/>
                    <a:lstStyle/>
                    <a:p>
                      <a:pPr algn="ctr" fontAlgn="ctr"/>
                      <a:r>
                        <a:rPr lang="es-ES" sz="800" b="1" i="0" u="none" strike="noStrike">
                          <a:solidFill>
                            <a:srgbClr val="FFFFCC"/>
                          </a:solidFill>
                          <a:latin typeface="Segoe UI"/>
                        </a:rPr>
                        <a:t> </a:t>
                      </a:r>
                    </a:p>
                  </a:txBody>
                  <a:tcPr marL="0" marR="0" marT="0" marB="0" anchor="ctr">
                    <a:lnL>
                      <a:noFill/>
                    </a:lnL>
                    <a:lnR>
                      <a:noFill/>
                    </a:lnR>
                    <a:lnT>
                      <a:noFill/>
                    </a:lnT>
                    <a:lnB w="6350" cap="flat" cmpd="sng" algn="ctr">
                      <a:solidFill>
                        <a:srgbClr val="3F3151"/>
                      </a:solidFill>
                      <a:prstDash val="solid"/>
                      <a:round/>
                      <a:headEnd type="none" w="med" len="med"/>
                      <a:tailEnd type="none" w="med" len="med"/>
                    </a:lnB>
                    <a:solidFill>
                      <a:srgbClr val="FFFFCC"/>
                    </a:solidFill>
                  </a:tcPr>
                </a:tc>
                <a:tc>
                  <a:txBody>
                    <a:bodyPr/>
                    <a:lstStyle/>
                    <a:p>
                      <a:pPr algn="ctr" fontAlgn="ctr"/>
                      <a:r>
                        <a:rPr lang="es-ES" sz="800" b="1" i="0" u="none" strike="noStrike">
                          <a:solidFill>
                            <a:srgbClr val="FFFFCC"/>
                          </a:solidFill>
                          <a:latin typeface="Segoe UI"/>
                        </a:rPr>
                        <a:t> </a:t>
                      </a:r>
                    </a:p>
                  </a:txBody>
                  <a:tcPr marL="0" marR="0" marT="0" marB="0" anchor="ctr">
                    <a:lnL>
                      <a:noFill/>
                    </a:lnL>
                    <a:lnR>
                      <a:noFill/>
                    </a:lnR>
                    <a:lnT>
                      <a:noFill/>
                    </a:lnT>
                    <a:lnB w="6350" cap="flat" cmpd="sng" algn="ctr">
                      <a:solidFill>
                        <a:srgbClr val="3F3151"/>
                      </a:solidFill>
                      <a:prstDash val="solid"/>
                      <a:round/>
                      <a:headEnd type="none" w="med" len="med"/>
                      <a:tailEnd type="none" w="med" len="med"/>
                    </a:lnB>
                    <a:solidFill>
                      <a:srgbClr val="FFFFCC"/>
                    </a:solidFill>
                  </a:tcPr>
                </a:tc>
                <a:tc>
                  <a:txBody>
                    <a:bodyPr/>
                    <a:lstStyle/>
                    <a:p>
                      <a:pPr algn="ctr" fontAlgn="auto"/>
                      <a:r>
                        <a:rPr lang="es-ES" sz="800" b="0" i="0" u="none" strike="noStrike">
                          <a:latin typeface="Segoe UI"/>
                        </a:rPr>
                        <a:t> </a:t>
                      </a:r>
                    </a:p>
                  </a:txBody>
                  <a:tcPr marL="0" marR="0" marT="0" marB="0" anchor="b">
                    <a:lnL>
                      <a:noFill/>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2018</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FDE9D9"/>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2019</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FDE9D9"/>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2020</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FDE9D9"/>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2021</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FDE9D9"/>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FDE9D9"/>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2022</a:t>
                      </a:r>
                    </a:p>
                  </a:txBody>
                  <a:tcPr marL="0" marR="0" marT="0" marB="0" anchor="ctr">
                    <a:lnL w="6350" cap="flat" cmpd="sng" algn="ctr">
                      <a:solidFill>
                        <a:srgbClr val="FDE9D9"/>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FDE9D9"/>
                      </a:solidFill>
                      <a:prstDash val="solid"/>
                      <a:round/>
                      <a:headEnd type="none" w="med" len="med"/>
                      <a:tailEnd type="none" w="med" len="med"/>
                    </a:lnB>
                    <a:solidFill>
                      <a:srgbClr val="996633"/>
                    </a:solidFill>
                  </a:tcPr>
                </a:tc>
                <a:tc>
                  <a:txBody>
                    <a:bodyPr/>
                    <a:lstStyle/>
                    <a:p>
                      <a:pPr algn="l" fontAlgn="b"/>
                      <a:r>
                        <a:rPr lang="es-ES" sz="500" b="0"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CC"/>
                    </a:solidFill>
                  </a:tcPr>
                </a:tc>
              </a:tr>
              <a:tr h="13480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4F6228"/>
                      </a:solidFill>
                      <a:prstDash val="solid"/>
                      <a:round/>
                      <a:headEnd type="none" w="med" len="med"/>
                      <a:tailEnd type="none" w="med" len="med"/>
                    </a:lnR>
                    <a:lnT>
                      <a:noFill/>
                    </a:lnT>
                    <a:lnB>
                      <a:noFill/>
                    </a:lnB>
                    <a:solidFill>
                      <a:srgbClr val="FFFFCC"/>
                    </a:solidFill>
                  </a:tcPr>
                </a:tc>
                <a:tc>
                  <a:txBody>
                    <a:bodyPr/>
                    <a:lstStyle/>
                    <a:p>
                      <a:pPr algn="ctr" fontAlgn="ctr"/>
                      <a:r>
                        <a:rPr lang="es-ES" sz="800" b="0" i="0" u="none" strike="noStrike" dirty="0">
                          <a:solidFill>
                            <a:srgbClr val="FFFFFF"/>
                          </a:solidFill>
                          <a:latin typeface="Segoe UI"/>
                        </a:rPr>
                        <a:t>Productos / Servicios</a:t>
                      </a:r>
                    </a:p>
                  </a:txBody>
                  <a:tcPr marL="0" marR="0" marT="0" marB="0" anchor="ctr">
                    <a:lnL w="6350" cap="flat" cmpd="sng" algn="ctr">
                      <a:solidFill>
                        <a:srgbClr val="4F6228"/>
                      </a:solidFill>
                      <a:prstDash val="solid"/>
                      <a:round/>
                      <a:headEnd type="none" w="med" len="med"/>
                      <a:tailEnd type="none" w="med" len="med"/>
                    </a:lnL>
                    <a:lnR w="6350" cap="flat" cmpd="sng" algn="ctr">
                      <a:solidFill>
                        <a:srgbClr val="4F6228"/>
                      </a:solidFill>
                      <a:prstDash val="solid"/>
                      <a:round/>
                      <a:headEnd type="none" w="med" len="med"/>
                      <a:tailEnd type="none" w="med" len="med"/>
                    </a:lnR>
                    <a:lnT w="6350" cap="flat" cmpd="sng" algn="ctr">
                      <a:solidFill>
                        <a:srgbClr val="EAF1DD"/>
                      </a:solidFill>
                      <a:prstDash val="solid"/>
                      <a:round/>
                      <a:headEnd type="none" w="med" len="med"/>
                      <a:tailEnd type="none" w="med" len="med"/>
                    </a:lnT>
                    <a:lnB w="6350" cap="flat" cmpd="sng" algn="ctr">
                      <a:solidFill>
                        <a:srgbClr val="4F6228"/>
                      </a:solidFill>
                      <a:prstDash val="solid"/>
                      <a:round/>
                      <a:headEnd type="none" w="med" len="med"/>
                      <a:tailEnd type="none" w="med" len="med"/>
                    </a:lnB>
                    <a:solidFill>
                      <a:srgbClr val="75923C"/>
                    </a:solidFill>
                  </a:tcPr>
                </a:tc>
                <a:tc>
                  <a:txBody>
                    <a:bodyPr/>
                    <a:lstStyle/>
                    <a:p>
                      <a:pPr algn="l" fontAlgn="t"/>
                      <a:r>
                        <a:rPr lang="es-ES" sz="800" b="1" i="0" u="none" strike="noStrike">
                          <a:solidFill>
                            <a:srgbClr val="FFFFFF"/>
                          </a:solidFill>
                          <a:latin typeface="Segoe UI"/>
                        </a:rPr>
                        <a:t> </a:t>
                      </a:r>
                    </a:p>
                  </a:txBody>
                  <a:tcPr marL="0" marR="0" marT="0" marB="0">
                    <a:lnL w="6350" cap="flat" cmpd="sng" algn="ctr">
                      <a:solidFill>
                        <a:srgbClr val="4F6228"/>
                      </a:solidFill>
                      <a:prstDash val="solid"/>
                      <a:round/>
                      <a:headEnd type="none" w="med" len="med"/>
                      <a:tailEnd type="none" w="med" len="med"/>
                    </a:lnL>
                    <a:lnR w="6350" cap="flat" cmpd="sng" algn="ctr">
                      <a:solidFill>
                        <a:srgbClr val="3F3151"/>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P.V.</a:t>
                      </a:r>
                    </a:p>
                  </a:txBody>
                  <a:tcPr marL="0" marR="0" marT="0" marB="0" anchor="ctr">
                    <a:lnL w="6350" cap="flat" cmpd="sng" algn="ctr">
                      <a:solidFill>
                        <a:srgbClr val="3F3151"/>
                      </a:solidFill>
                      <a:prstDash val="solid"/>
                      <a:round/>
                      <a:headEnd type="none" w="med" len="med"/>
                      <a:tailEnd type="none" w="med" len="med"/>
                    </a:lnL>
                    <a:lnR w="6350" cap="flat" cmpd="sng" algn="ctr">
                      <a:solidFill>
                        <a:srgbClr val="E5E0EC"/>
                      </a:solidFill>
                      <a:prstDash val="solid"/>
                      <a:round/>
                      <a:headEnd type="none" w="med" len="med"/>
                      <a:tailEnd type="none" w="med" len="med"/>
                    </a:lnR>
                    <a:lnT w="6350" cap="flat" cmpd="sng" algn="ctr">
                      <a:solidFill>
                        <a:srgbClr val="3F3151"/>
                      </a:solidFill>
                      <a:prstDash val="solid"/>
                      <a:round/>
                      <a:headEnd type="none" w="med" len="med"/>
                      <a:tailEnd type="none" w="med" len="med"/>
                    </a:lnT>
                    <a:lnB w="6350" cap="flat" cmpd="sng" algn="ctr">
                      <a:solidFill>
                        <a:srgbClr val="3F3151"/>
                      </a:solidFill>
                      <a:prstDash val="solid"/>
                      <a:round/>
                      <a:headEnd type="none" w="med" len="med"/>
                      <a:tailEnd type="none" w="med" len="med"/>
                    </a:lnB>
                    <a:solidFill>
                      <a:srgbClr val="75923C"/>
                    </a:solidFill>
                  </a:tcPr>
                </a:tc>
                <a:tc>
                  <a:txBody>
                    <a:bodyPr/>
                    <a:lstStyle/>
                    <a:p>
                      <a:pPr algn="ctr" fontAlgn="ctr"/>
                      <a:r>
                        <a:rPr lang="es-ES" sz="800" b="1" i="0" u="none" strike="noStrike">
                          <a:solidFill>
                            <a:srgbClr val="FFFFFF"/>
                          </a:solidFill>
                          <a:latin typeface="Segoe UI"/>
                        </a:rPr>
                        <a:t>% M.B.</a:t>
                      </a:r>
                    </a:p>
                  </a:txBody>
                  <a:tcPr marL="0" marR="0" marT="0" marB="0" anchor="ctr">
                    <a:lnL w="6350" cap="flat" cmpd="sng" algn="ctr">
                      <a:solidFill>
                        <a:srgbClr val="E5E0EC"/>
                      </a:solidFill>
                      <a:prstDash val="solid"/>
                      <a:round/>
                      <a:headEnd type="none" w="med" len="med"/>
                      <a:tailEnd type="none" w="med" len="med"/>
                    </a:lnL>
                    <a:lnR w="6350" cap="flat" cmpd="sng" algn="ctr">
                      <a:solidFill>
                        <a:srgbClr val="E5E0EC"/>
                      </a:solidFill>
                      <a:prstDash val="solid"/>
                      <a:round/>
                      <a:headEnd type="none" w="med" len="med"/>
                      <a:tailEnd type="none" w="med" len="med"/>
                    </a:lnR>
                    <a:lnT w="6350" cap="flat" cmpd="sng" algn="ctr">
                      <a:solidFill>
                        <a:srgbClr val="3F3151"/>
                      </a:solidFill>
                      <a:prstDash val="solid"/>
                      <a:round/>
                      <a:headEnd type="none" w="med" len="med"/>
                      <a:tailEnd type="none" w="med" len="med"/>
                    </a:lnT>
                    <a:lnB w="6350" cap="flat" cmpd="sng" algn="ctr">
                      <a:solidFill>
                        <a:srgbClr val="3F3151"/>
                      </a:solidFill>
                      <a:prstDash val="solid"/>
                      <a:round/>
                      <a:headEnd type="none" w="med" len="med"/>
                      <a:tailEnd type="none" w="med" len="med"/>
                    </a:lnB>
                    <a:solidFill>
                      <a:srgbClr val="75923C"/>
                    </a:solidFill>
                  </a:tcPr>
                </a:tc>
                <a:tc>
                  <a:txBody>
                    <a:bodyPr/>
                    <a:lstStyle/>
                    <a:p>
                      <a:pPr algn="ctr" fontAlgn="ctr"/>
                      <a:r>
                        <a:rPr lang="es-ES" sz="800" b="1" i="0" u="none" strike="noStrike">
                          <a:solidFill>
                            <a:srgbClr val="FFFFFF"/>
                          </a:solidFill>
                          <a:latin typeface="Segoe UI"/>
                        </a:rPr>
                        <a:t>% Var.</a:t>
                      </a:r>
                    </a:p>
                  </a:txBody>
                  <a:tcPr marL="0" marR="0" marT="0" marB="0" anchor="ctr">
                    <a:lnL w="6350" cap="flat" cmpd="sng" algn="ctr">
                      <a:solidFill>
                        <a:srgbClr val="E5E0EC"/>
                      </a:solidFill>
                      <a:prstDash val="solid"/>
                      <a:round/>
                      <a:headEnd type="none" w="med" len="med"/>
                      <a:tailEnd type="none" w="med" len="med"/>
                    </a:lnL>
                    <a:lnR w="6350" cap="flat" cmpd="sng" algn="ctr">
                      <a:solidFill>
                        <a:srgbClr val="3F3151"/>
                      </a:solidFill>
                      <a:prstDash val="solid"/>
                      <a:round/>
                      <a:headEnd type="none" w="med" len="med"/>
                      <a:tailEnd type="none" w="med" len="med"/>
                    </a:lnR>
                    <a:lnT w="6350" cap="flat" cmpd="sng" algn="ctr">
                      <a:solidFill>
                        <a:srgbClr val="3F3151"/>
                      </a:solidFill>
                      <a:prstDash val="solid"/>
                      <a:round/>
                      <a:headEnd type="none" w="med" len="med"/>
                      <a:tailEnd type="none" w="med" len="med"/>
                    </a:lnT>
                    <a:lnB w="6350" cap="flat" cmpd="sng" algn="ctr">
                      <a:solidFill>
                        <a:srgbClr val="3F3151"/>
                      </a:solidFill>
                      <a:prstDash val="solid"/>
                      <a:round/>
                      <a:headEnd type="none" w="med" len="med"/>
                      <a:tailEnd type="none" w="med" len="med"/>
                    </a:lnB>
                    <a:solidFill>
                      <a:srgbClr val="75923C"/>
                    </a:solidFill>
                  </a:tcPr>
                </a:tc>
                <a:tc>
                  <a:txBody>
                    <a:bodyPr/>
                    <a:lstStyle/>
                    <a:p>
                      <a:pPr algn="l" fontAlgn="b"/>
                      <a:r>
                        <a:rPr lang="es-ES" sz="800" b="0" i="0" u="none" strike="noStrike">
                          <a:latin typeface="Segoe UI"/>
                        </a:rPr>
                        <a:t> </a:t>
                      </a:r>
                    </a:p>
                  </a:txBody>
                  <a:tcPr marL="0" marR="0" marT="0" marB="0" anchor="b">
                    <a:lnL w="6350" cap="flat" cmpd="sng" algn="ctr">
                      <a:solidFill>
                        <a:srgbClr val="3F3151"/>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gridSpan="5">
                  <a:txBody>
                    <a:bodyPr/>
                    <a:lstStyle/>
                    <a:p>
                      <a:pPr algn="ctr" fontAlgn="b"/>
                      <a:r>
                        <a:rPr lang="es-ES" sz="800" b="1" i="0" u="none" strike="noStrike">
                          <a:solidFill>
                            <a:srgbClr val="FFFFFF"/>
                          </a:solidFill>
                          <a:latin typeface="Segoe UI"/>
                        </a:rPr>
                        <a:t>Previsión de ventas en unidades</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FDE9D9"/>
                      </a:solidFill>
                      <a:prstDash val="solid"/>
                      <a:round/>
                      <a:headEnd type="none" w="med" len="med"/>
                      <a:tailEnd type="none" w="med" len="med"/>
                    </a:lnT>
                    <a:lnB w="6350" cap="flat" cmpd="sng" algn="ctr">
                      <a:solidFill>
                        <a:srgbClr val="3F3151"/>
                      </a:solidFill>
                      <a:prstDash val="solid"/>
                      <a:round/>
                      <a:headEnd type="none" w="med" len="med"/>
                      <a:tailEnd type="none" w="med" len="med"/>
                    </a:lnB>
                    <a:solidFill>
                      <a:srgbClr val="996633"/>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l" fontAlgn="b"/>
                      <a:r>
                        <a:rPr lang="es-ES" sz="5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a:noFill/>
                    </a:lnT>
                    <a:lnB>
                      <a:noFill/>
                    </a:lnB>
                    <a:solidFill>
                      <a:srgbClr val="FFFFCC"/>
                    </a:solidFill>
                  </a:tcPr>
                </a:tc>
              </a:tr>
              <a:tr h="13480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254061"/>
                          </a:solidFill>
                          <a:latin typeface="Segoe UI"/>
                        </a:rPr>
                        <a:t>Idea de Negocio</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4F6228"/>
                      </a:solidFill>
                      <a:prstDash val="solid"/>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solidFill>
                            <a:srgbClr val="254061"/>
                          </a:solidFill>
                          <a:latin typeface="Segoe UI"/>
                        </a:rPr>
                        <a:t>2</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3F3151"/>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dirty="0">
                          <a:solidFill>
                            <a:srgbClr val="254061"/>
                          </a:solidFill>
                          <a:latin typeface="Segoe UI"/>
                        </a:rPr>
                        <a:t>100,0%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3F3151"/>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4,4%</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3F3151"/>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1.500.000.000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3F3151"/>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r" fontAlgn="b"/>
                      <a:r>
                        <a:rPr lang="es-ES" sz="800" b="0" i="0" u="none" strike="noStrike">
                          <a:latin typeface="Segoe UI"/>
                        </a:rPr>
                        <a:t>1.566.000.000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1.634.904.000</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a:latin typeface="Segoe UI"/>
                        </a:rPr>
                        <a:t>1.706.839.776</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r" fontAlgn="b"/>
                      <a:r>
                        <a:rPr lang="es-ES" sz="800" b="0" i="0" u="none" strike="noStrike" dirty="0">
                          <a:latin typeface="Segoe UI"/>
                        </a:rPr>
                        <a:t>1.781.940.726</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a:noFill/>
                    </a:lnT>
                    <a:lnB>
                      <a:noFill/>
                    </a:lnB>
                    <a:solidFill>
                      <a:srgbClr val="FFFFCC"/>
                    </a:solidFill>
                  </a:tcPr>
                </a:tc>
              </a:tr>
              <a:tr h="13480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dirty="0">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dirty="0">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r>
                        <a:rPr lang="es-ES" sz="800" b="0" i="0" u="none" strike="noStrike" dirty="0">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dirty="0">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800" b="0" i="0" u="none" strike="noStrike" dirty="0">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800" b="0" i="0" u="none" strike="noStrike" dirty="0">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a:noFill/>
                    </a:lnT>
                    <a:lnB>
                      <a:noFill/>
                    </a:lnB>
                    <a:solidFill>
                      <a:srgbClr val="FFFFCC"/>
                    </a:solidFill>
                  </a:tcPr>
                </a:tc>
              </a:tr>
              <a:tr h="13480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dirty="0">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r>
                        <a:rPr lang="es-ES" sz="800" b="0" i="0" u="none" strike="noStrike" dirty="0">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800" b="0" i="0" u="none" strike="noStrike" dirty="0">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800" b="0" i="0" u="none" strike="noStrike" dirty="0">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a:noFill/>
                    </a:lnT>
                    <a:lnB>
                      <a:noFill/>
                    </a:lnB>
                    <a:solidFill>
                      <a:srgbClr val="FFFFCC"/>
                    </a:solidFill>
                  </a:tcPr>
                </a:tc>
              </a:tr>
              <a:tr h="13480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endParaRPr lang="es-ES" sz="800" b="0" i="0" u="none" strike="noStrike" dirty="0">
                        <a:solidFill>
                          <a:srgbClr val="254061"/>
                        </a:solidFill>
                        <a:latin typeface="Segoe UI"/>
                      </a:endParaRP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endParaRPr lang="es-ES" sz="800" b="0" i="0" u="none" strike="noStrike">
                        <a:solidFill>
                          <a:srgbClr val="254061"/>
                        </a:solidFill>
                        <a:latin typeface="Segoe UI"/>
                      </a:endParaRP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endParaRPr lang="es-ES" sz="800" b="0" i="0" u="none" strike="noStrike" dirty="0">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dirty="0">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a:noFill/>
                    </a:lnT>
                    <a:lnB>
                      <a:noFill/>
                    </a:lnB>
                    <a:solidFill>
                      <a:srgbClr val="FFFFCC"/>
                    </a:solidFill>
                  </a:tcPr>
                </a:tc>
              </a:tr>
              <a:tr h="13480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endParaRPr lang="es-ES" sz="800" b="0" i="0" u="none" strike="noStrike" dirty="0">
                        <a:solidFill>
                          <a:srgbClr val="254061"/>
                        </a:solidFill>
                        <a:latin typeface="Segoe UI"/>
                      </a:endParaRP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endParaRPr lang="es-ES" sz="800" b="0" i="0" u="none" strike="noStrike">
                        <a:solidFill>
                          <a:srgbClr val="254061"/>
                        </a:solidFill>
                        <a:latin typeface="Segoe UI"/>
                      </a:endParaRP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dirty="0">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a:noFill/>
                    </a:lnT>
                    <a:lnB>
                      <a:noFill/>
                    </a:lnB>
                    <a:solidFill>
                      <a:srgbClr val="FFFFCC"/>
                    </a:solidFill>
                  </a:tcPr>
                </a:tc>
              </a:tr>
              <a:tr h="13480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endParaRPr lang="es-ES" sz="800" b="0" i="0" u="none" strike="noStrike" dirty="0">
                        <a:solidFill>
                          <a:srgbClr val="254061"/>
                        </a:solidFill>
                        <a:latin typeface="Segoe UI"/>
                      </a:endParaRP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endParaRPr lang="es-ES" sz="800" b="0" i="0" u="none" strike="noStrike">
                        <a:solidFill>
                          <a:srgbClr val="254061"/>
                        </a:solidFill>
                        <a:latin typeface="Segoe UI"/>
                      </a:endParaRP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dirty="0">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a:noFill/>
                    </a:lnT>
                    <a:lnB>
                      <a:noFill/>
                    </a:lnB>
                    <a:solidFill>
                      <a:srgbClr val="FFFFCC"/>
                    </a:solidFill>
                  </a:tcPr>
                </a:tc>
              </a:tr>
              <a:tr h="13480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endParaRPr lang="es-ES" sz="800" b="0" i="0" u="none" strike="noStrike" dirty="0">
                        <a:solidFill>
                          <a:srgbClr val="254061"/>
                        </a:solidFill>
                        <a:latin typeface="Segoe UI"/>
                      </a:endParaRP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endParaRPr lang="es-ES" sz="800" b="0" i="0" u="none" strike="noStrike">
                        <a:solidFill>
                          <a:srgbClr val="254061"/>
                        </a:solidFill>
                        <a:latin typeface="Segoe UI"/>
                      </a:endParaRP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dirty="0">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a:noFill/>
                    </a:lnT>
                    <a:lnB>
                      <a:noFill/>
                    </a:lnB>
                    <a:solidFill>
                      <a:srgbClr val="FFFFCC"/>
                    </a:solidFill>
                  </a:tcPr>
                </a:tc>
              </a:tr>
              <a:tr h="13480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endParaRPr lang="es-ES" sz="800" b="0" i="0" u="none" strike="noStrike" dirty="0">
                        <a:solidFill>
                          <a:srgbClr val="254061"/>
                        </a:solidFill>
                        <a:latin typeface="Segoe UI"/>
                      </a:endParaRP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endParaRPr lang="es-ES" sz="800" b="0" i="0" u="none" strike="noStrike" dirty="0">
                        <a:solidFill>
                          <a:srgbClr val="254061"/>
                        </a:solidFill>
                        <a:latin typeface="Segoe UI"/>
                      </a:endParaRP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endParaRPr lang="es-ES" sz="800" b="0" i="0" u="none" strike="noStrike" dirty="0">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endParaRPr lang="es-ES" sz="800" b="0" i="0" u="none" strike="noStrike" dirty="0">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endParaRPr lang="es-ES" sz="800" b="0" i="0" u="none" strike="noStrike">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dirty="0">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a:noFill/>
                    </a:lnT>
                    <a:lnB>
                      <a:noFill/>
                    </a:lnB>
                    <a:solidFill>
                      <a:srgbClr val="FFFFCC"/>
                    </a:solidFill>
                  </a:tcPr>
                </a:tc>
              </a:tr>
              <a:tr h="13480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endParaRPr lang="es-ES" sz="800" b="0" i="0" u="none" strike="noStrike">
                        <a:solidFill>
                          <a:srgbClr val="254061"/>
                        </a:solidFill>
                        <a:latin typeface="Segoe UI"/>
                      </a:endParaRP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00"/>
                      </a:solidFill>
                      <a:prstDash val="dot"/>
                      <a:round/>
                      <a:headEnd type="none" w="med" len="med"/>
                      <a:tailEnd type="none" w="med" len="med"/>
                    </a:lnB>
                    <a:solidFill>
                      <a:srgbClr val="FFFFFF"/>
                    </a:solidFill>
                  </a:tcPr>
                </a:tc>
                <a:tc>
                  <a:txBody>
                    <a:bodyPr/>
                    <a:lstStyle/>
                    <a:p>
                      <a:pPr algn="l" fontAlgn="b"/>
                      <a:endParaRPr lang="es-ES" sz="800" b="0" i="0" u="none" strike="noStrike">
                        <a:solidFill>
                          <a:srgbClr val="254061"/>
                        </a:solidFill>
                        <a:latin typeface="Segoe UI"/>
                      </a:endParaRP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endParaRPr lang="es-ES" sz="800" b="0" i="0" u="none" strike="noStrike" dirty="0">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endParaRPr lang="es-ES" sz="800" b="0" i="0" u="none" strike="noStrike" dirty="0">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ctr" fontAlgn="b"/>
                      <a:endParaRPr lang="es-ES" sz="800" b="0" i="0" u="none" strike="noStrike" dirty="0">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endParaRPr lang="es-ES" sz="800" b="0" i="0" u="none" strike="noStrike">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endParaRPr lang="es-ES" sz="800" b="0" i="0" u="none" strike="noStrike" dirty="0">
                        <a:solidFill>
                          <a:srgbClr val="254061"/>
                        </a:solidFill>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FFFFF"/>
                    </a:solidFill>
                  </a:tcPr>
                </a:tc>
                <a:tc>
                  <a:txBody>
                    <a:bodyPr/>
                    <a:lstStyle/>
                    <a:p>
                      <a:pPr algn="l" fontAlgn="b"/>
                      <a:endParaRPr lang="es-ES" sz="800" b="0" i="0" u="none" strike="noStrike" dirty="0">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dirty="0">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dirty="0">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endParaRPr lang="es-ES" sz="800" b="0" i="0" u="none" strike="noStrike" dirty="0">
                        <a:latin typeface="Segoe UI"/>
                      </a:endParaRP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dot"/>
                      <a:round/>
                      <a:headEnd type="none" w="med" len="med"/>
                      <a:tailEnd type="none" w="med" len="med"/>
                    </a:lnB>
                    <a:solidFill>
                      <a:srgbClr val="FDE9D9"/>
                    </a:solidFill>
                  </a:tcPr>
                </a:tc>
                <a:tc>
                  <a:txBody>
                    <a:bodyPr/>
                    <a:lstStyle/>
                    <a:p>
                      <a:pPr algn="l" fontAlgn="b"/>
                      <a:r>
                        <a:rPr lang="es-ES" sz="5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a:noFill/>
                    </a:lnT>
                    <a:lnB>
                      <a:noFill/>
                    </a:lnB>
                    <a:solidFill>
                      <a:srgbClr val="FFFFCC"/>
                    </a:solidFill>
                  </a:tcPr>
                </a:tc>
              </a:tr>
              <a:tr h="13480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00"/>
                      </a:solidFill>
                      <a:prstDash val="dot"/>
                      <a:round/>
                      <a:headEnd type="none" w="med" len="med"/>
                      <a:tailEnd type="none" w="med" len="med"/>
                    </a:lnT>
                    <a:lnB w="6350" cap="flat" cmpd="sng" algn="ctr">
                      <a:solidFill>
                        <a:srgbClr val="996633"/>
                      </a:solidFill>
                      <a:prstDash val="solid"/>
                      <a:round/>
                      <a:headEnd type="none" w="med" len="med"/>
                      <a:tailEnd type="none" w="med" len="med"/>
                    </a:lnB>
                    <a:solidFill>
                      <a:srgbClr val="FFFFFF"/>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a:txBody>
                    <a:bodyPr/>
                    <a:lstStyle/>
                    <a:p>
                      <a:pPr algn="ctr" fontAlgn="b"/>
                      <a:r>
                        <a:rPr lang="es-ES" sz="800" b="0" i="0" u="none" strike="noStrike" dirty="0">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l"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DE9D9"/>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DE9D9"/>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DE9D9"/>
                    </a:solidFill>
                  </a:tcPr>
                </a:tc>
                <a:tc>
                  <a:txBody>
                    <a:bodyPr/>
                    <a:lstStyle/>
                    <a:p>
                      <a:pPr algn="l" fontAlgn="b"/>
                      <a:r>
                        <a:rPr lang="es-ES" sz="800" b="0"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FDE9D9"/>
                    </a:solidFill>
                  </a:tcPr>
                </a:tc>
                <a:tc>
                  <a:txBody>
                    <a:bodyPr/>
                    <a:lstStyle/>
                    <a:p>
                      <a:pPr algn="l" fontAlgn="b"/>
                      <a:r>
                        <a:rPr lang="es-ES" sz="5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a:noFill/>
                    </a:lnT>
                    <a:lnB>
                      <a:noFill/>
                    </a:lnB>
                    <a:solidFill>
                      <a:srgbClr val="FFFFCC"/>
                    </a:solidFill>
                  </a:tcPr>
                </a:tc>
              </a:tr>
              <a:tr h="13480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96633"/>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Total nº ventas</a:t>
                      </a:r>
                    </a:p>
                  </a:txBody>
                  <a:tcPr marL="0" marR="0" marT="0" marB="0" anchor="b">
                    <a:lnL w="6350" cap="flat" cmpd="sng" algn="ctr">
                      <a:solidFill>
                        <a:srgbClr val="996633"/>
                      </a:solidFill>
                      <a:prstDash val="solid"/>
                      <a:round/>
                      <a:headEnd type="none" w="med" len="med"/>
                      <a:tailEnd type="none" w="med" len="med"/>
                    </a:lnL>
                    <a:lnR w="6350" cap="flat" cmpd="sng" algn="ctr">
                      <a:solidFill>
                        <a:srgbClr val="996633"/>
                      </a:solidFill>
                      <a:prstDash val="solid"/>
                      <a:round/>
                      <a:headEnd type="none" w="med" len="med"/>
                      <a:tailEnd type="none" w="med" len="med"/>
                    </a:lnR>
                    <a:lnT w="6350" cap="flat" cmpd="sng" algn="ctr">
                      <a:solidFill>
                        <a:srgbClr val="996633"/>
                      </a:solidFill>
                      <a:prstDash val="solid"/>
                      <a:round/>
                      <a:headEnd type="none" w="med" len="med"/>
                      <a:tailEnd type="none" w="med" len="med"/>
                    </a:lnT>
                    <a:lnB w="6350" cap="flat" cmpd="sng" algn="ctr">
                      <a:solidFill>
                        <a:srgbClr val="996633"/>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 </a:t>
                      </a:r>
                    </a:p>
                  </a:txBody>
                  <a:tcPr marL="0" marR="0" marT="0" marB="0" anchor="b">
                    <a:lnL w="6350" cap="flat" cmpd="sng" algn="ctr">
                      <a:solidFill>
                        <a:srgbClr val="996633"/>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1.500.000.000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1.566.000.000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1.634.904.000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dirty="0">
                          <a:latin typeface="Segoe UI"/>
                        </a:rPr>
                        <a:t>1.706.839.776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1.781.940.726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l" fontAlgn="b"/>
                      <a:r>
                        <a:rPr lang="es-ES" sz="500" b="1" i="0" u="none" strike="noStrike">
                          <a:latin typeface="Segoe UI"/>
                        </a:rPr>
                        <a:t> </a:t>
                      </a:r>
                    </a:p>
                  </a:txBody>
                  <a:tcPr marL="0" marR="0" marT="0" marB="0" anchor="b">
                    <a:lnL w="6350" cap="flat" cmpd="sng" algn="ctr">
                      <a:solidFill>
                        <a:srgbClr val="996600"/>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1472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r" fontAlgn="ctr"/>
                      <a:r>
                        <a:rPr lang="es-ES" sz="800" b="1" i="0" u="none" strike="noStrike">
                          <a:latin typeface="Segoe UI"/>
                        </a:rPr>
                        <a:t> </a:t>
                      </a:r>
                    </a:p>
                  </a:txBody>
                  <a:tcPr marL="0" marR="0" marT="0" marB="0" anchor="ctr">
                    <a:lnL>
                      <a:noFill/>
                    </a:lnL>
                    <a:lnR>
                      <a:noFill/>
                    </a:lnR>
                    <a:lnT w="6350" cap="flat" cmpd="sng" algn="ctr">
                      <a:solidFill>
                        <a:srgbClr val="996633"/>
                      </a:solidFill>
                      <a:prstDash val="solid"/>
                      <a:round/>
                      <a:headEnd type="none" w="med" len="med"/>
                      <a:tailEnd type="none" w="med" len="med"/>
                    </a:lnT>
                    <a:lnB w="12700" cap="flat" cmpd="sng" algn="ctr">
                      <a:solidFill>
                        <a:srgbClr val="75923C"/>
                      </a:solidFill>
                      <a:prstDash val="solid"/>
                      <a:round/>
                      <a:headEnd type="none" w="med" len="med"/>
                      <a:tailEnd type="none" w="med" len="med"/>
                    </a:lnB>
                    <a:solidFill>
                      <a:srgbClr val="FFFFCC"/>
                    </a:solidFill>
                  </a:tcPr>
                </a:tc>
                <a:tc>
                  <a:txBody>
                    <a:bodyPr/>
                    <a:lstStyle/>
                    <a:p>
                      <a:pPr algn="r" fontAlgn="b"/>
                      <a:r>
                        <a:rPr lang="es-ES" sz="800" b="1"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CC"/>
                    </a:solidFill>
                  </a:tcPr>
                </a:tc>
                <a:tc>
                  <a:txBody>
                    <a:bodyPr/>
                    <a:lstStyle/>
                    <a:p>
                      <a:pPr algn="l" fontAlgn="b"/>
                      <a:r>
                        <a:rPr lang="es-ES" sz="800" b="1" i="0" u="none" strike="noStrike" dirty="0">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CC"/>
                    </a:solidFill>
                  </a:tcPr>
                </a:tc>
                <a:tc>
                  <a:txBody>
                    <a:bodyPr/>
                    <a:lstStyle/>
                    <a:p>
                      <a:pPr algn="l" fontAlgn="b"/>
                      <a:r>
                        <a:rPr lang="es-ES" sz="500" b="1"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43408">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1270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Variación anual P.V.</a:t>
                      </a:r>
                    </a:p>
                  </a:txBody>
                  <a:tcPr marL="0" marR="0" marT="0" marB="0" anchor="ctr">
                    <a:lnL w="12700" cap="flat" cmpd="sng" algn="ctr">
                      <a:solidFill>
                        <a:srgbClr val="75923C"/>
                      </a:solidFill>
                      <a:prstDash val="solid"/>
                      <a:round/>
                      <a:headEnd type="none" w="med" len="med"/>
                      <a:tailEnd type="none" w="med" len="med"/>
                    </a:lnL>
                    <a:lnR w="12700" cap="flat" cmpd="sng" algn="ctr">
                      <a:solidFill>
                        <a:srgbClr val="75923C"/>
                      </a:solidFill>
                      <a:prstDash val="solid"/>
                      <a:round/>
                      <a:headEnd type="none" w="med" len="med"/>
                      <a:tailEnd type="none" w="med" len="med"/>
                    </a:lnR>
                    <a:lnT w="12700" cap="flat" cmpd="sng" algn="ctr">
                      <a:solidFill>
                        <a:srgbClr val="75923C"/>
                      </a:solidFill>
                      <a:prstDash val="solid"/>
                      <a:round/>
                      <a:headEnd type="none" w="med" len="med"/>
                      <a:tailEnd type="none" w="med" len="med"/>
                    </a:lnT>
                    <a:lnB w="12700" cap="flat" cmpd="sng" algn="ctr">
                      <a:solidFill>
                        <a:srgbClr val="75923C"/>
                      </a:solidFill>
                      <a:prstDash val="solid"/>
                      <a:round/>
                      <a:headEnd type="none" w="med" len="med"/>
                      <a:tailEnd type="none" w="med" len="med"/>
                    </a:lnB>
                    <a:solidFill>
                      <a:srgbClr val="75923C"/>
                    </a:solidFill>
                  </a:tcPr>
                </a:tc>
                <a:tc>
                  <a:txBody>
                    <a:bodyPr/>
                    <a:lstStyle/>
                    <a:p>
                      <a:pPr algn="r" fontAlgn="b"/>
                      <a:r>
                        <a:rPr lang="es-ES" sz="800" b="1" i="0" u="none" strike="noStrike">
                          <a:latin typeface="Segoe UI"/>
                        </a:rPr>
                        <a:t> </a:t>
                      </a:r>
                    </a:p>
                  </a:txBody>
                  <a:tcPr marL="0" marR="0" marT="0" marB="0" anchor="b">
                    <a:lnL w="12700" cap="flat" cmpd="sng" algn="ctr">
                      <a:solidFill>
                        <a:srgbClr val="75923C"/>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ctr" fontAlgn="b"/>
                      <a:r>
                        <a:rPr lang="es-ES" sz="800" b="0" i="0" u="none" strike="noStrike">
                          <a:solidFill>
                            <a:srgbClr val="C00000"/>
                          </a:solidFill>
                          <a:latin typeface="Segoe UI"/>
                        </a:rPr>
                        <a:t> </a:t>
                      </a:r>
                    </a:p>
                  </a:txBody>
                  <a:tcPr marL="0" marR="0" marT="0" marB="0" anchor="b">
                    <a:lnL>
                      <a:noFill/>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ctr"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a:txBody>
                    <a:bodyPr/>
                    <a:lstStyle/>
                    <a:p>
                      <a:pPr algn="ctr" fontAlgn="b"/>
                      <a:r>
                        <a:rPr lang="es-ES" sz="800" b="0" i="0" u="none" strike="noStrike" dirty="0">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a:txBody>
                    <a:bodyPr/>
                    <a:lstStyle/>
                    <a:p>
                      <a:pPr algn="ctr" fontAlgn="b"/>
                      <a:r>
                        <a:rPr lang="es-ES" sz="800" b="0" i="0" u="none" strike="noStrike">
                          <a:solidFill>
                            <a:srgbClr val="254061"/>
                          </a:solidFill>
                          <a:latin typeface="Segoe UI"/>
                        </a:rPr>
                        <a:t> </a:t>
                      </a:r>
                    </a:p>
                  </a:txBody>
                  <a:tcPr marL="0" marR="0" marT="0" marB="0" anchor="b">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a:txBody>
                    <a:bodyPr/>
                    <a:lstStyle/>
                    <a:p>
                      <a:pPr algn="l" fontAlgn="b"/>
                      <a:r>
                        <a:rPr lang="es-ES" sz="500" b="1" i="0" u="none" strike="noStrike">
                          <a:latin typeface="Segoe UI"/>
                        </a:rPr>
                        <a:t> </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1472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800" b="1" i="0" u="none" strike="noStrike">
                          <a:solidFill>
                            <a:srgbClr val="FFFFFF"/>
                          </a:solidFill>
                          <a:latin typeface="Segoe UI"/>
                        </a:rPr>
                        <a:t> </a:t>
                      </a:r>
                    </a:p>
                  </a:txBody>
                  <a:tcPr marL="0" marR="0" marT="0" marB="0" anchor="ctr">
                    <a:lnL>
                      <a:noFill/>
                    </a:lnL>
                    <a:lnR>
                      <a:noFill/>
                    </a:lnR>
                    <a:lnT w="12700" cap="flat" cmpd="sng" algn="ctr">
                      <a:solidFill>
                        <a:srgbClr val="75923C"/>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CC"/>
                    </a:solidFill>
                  </a:tcPr>
                </a:tc>
                <a:tc>
                  <a:txBody>
                    <a:bodyPr/>
                    <a:lstStyle/>
                    <a:p>
                      <a:pPr algn="r" fontAlgn="b"/>
                      <a:r>
                        <a:rPr lang="es-ES" sz="800" b="1"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33"/>
                      </a:solidFill>
                      <a:prstDash val="dot"/>
                      <a:round/>
                      <a:headEnd type="none" w="med" len="med"/>
                      <a:tailEnd type="none" w="med" len="med"/>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33"/>
                      </a:solidFill>
                      <a:prstDash val="dot"/>
                      <a:round/>
                      <a:headEnd type="none" w="med" len="med"/>
                      <a:tailEnd type="none" w="med" len="med"/>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6350" cap="flat" cmpd="sng" algn="ctr">
                      <a:solidFill>
                        <a:srgbClr val="996633"/>
                      </a:solidFill>
                      <a:prstDash val="dot"/>
                      <a:round/>
                      <a:headEnd type="none" w="med" len="med"/>
                      <a:tailEnd type="none" w="med" len="med"/>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ctr" fontAlgn="b"/>
                      <a:r>
                        <a:rPr lang="es-ES" sz="800" b="0" i="0" u="none" strike="noStrike">
                          <a:solidFill>
                            <a:srgbClr val="C00000"/>
                          </a:solidFill>
                          <a:latin typeface="Segoe UI"/>
                        </a:rPr>
                        <a:t> </a:t>
                      </a:r>
                    </a:p>
                  </a:txBody>
                  <a:tcPr marL="0" marR="0" marT="0" marB="0" anchor="b">
                    <a:lnL>
                      <a:noFill/>
                    </a:lnL>
                    <a:lnR>
                      <a:noFill/>
                    </a:lnR>
                    <a:lnT>
                      <a:noFill/>
                    </a:lnT>
                    <a:lnB w="6350" cap="flat" cmpd="sng" algn="ctr">
                      <a:solidFill>
                        <a:srgbClr val="C00000"/>
                      </a:solidFill>
                      <a:prstDash val="solid"/>
                      <a:round/>
                      <a:headEnd type="none" w="med" len="med"/>
                      <a:tailEnd type="none" w="med" len="med"/>
                    </a:lnB>
                    <a:solidFill>
                      <a:srgbClr val="FFFFCC"/>
                    </a:solidFill>
                  </a:tcPr>
                </a:tc>
                <a:tc>
                  <a:txBody>
                    <a:bodyPr/>
                    <a:lstStyle/>
                    <a:p>
                      <a:pPr algn="ctr" fontAlgn="b"/>
                      <a:r>
                        <a:rPr lang="es-ES" sz="800" b="0" i="0" u="none" strike="noStrike">
                          <a:solidFill>
                            <a:srgbClr val="C00000"/>
                          </a:solidFill>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ctr" fontAlgn="b"/>
                      <a:r>
                        <a:rPr lang="es-ES" sz="800" b="0" i="0" u="none" strike="noStrike">
                          <a:solidFill>
                            <a:srgbClr val="C00000"/>
                          </a:solidFill>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ctr" fontAlgn="b"/>
                      <a:r>
                        <a:rPr lang="es-ES" sz="800" b="0" i="0" u="none" strike="noStrike" dirty="0">
                          <a:solidFill>
                            <a:srgbClr val="C00000"/>
                          </a:solidFill>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ctr" fontAlgn="b"/>
                      <a:r>
                        <a:rPr lang="es-ES" sz="800" b="0" i="0" u="none" strike="noStrike">
                          <a:solidFill>
                            <a:srgbClr val="C00000"/>
                          </a:solidFill>
                          <a:latin typeface="Segoe UI"/>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l" fontAlgn="b"/>
                      <a:r>
                        <a:rPr lang="es-ES" sz="500" b="1"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43408">
                <a:tc>
                  <a:txBody>
                    <a:bodyPr/>
                    <a:lstStyle/>
                    <a:p>
                      <a:pPr algn="l" fontAlgn="ctr"/>
                      <a:endParaRPr lang="es-ES" sz="500" b="0" i="0" u="none" strike="noStrike">
                        <a:latin typeface="Tahoma"/>
                      </a:endParaRPr>
                    </a:p>
                  </a:txBody>
                  <a:tcPr marL="0" marR="0" marT="0" marB="0" anchor="ctr">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ctr"/>
                      <a:r>
                        <a:rPr lang="es-ES" sz="500" b="0" i="0" u="none" strike="noStrike">
                          <a:latin typeface="Tahoma"/>
                        </a:rPr>
                        <a:t> </a:t>
                      </a:r>
                    </a:p>
                  </a:txBody>
                  <a:tcPr marL="0" marR="0" marT="0" marB="0" anchor="ctr">
                    <a:lnL w="6350" cap="flat" cmpd="sng" algn="ctr">
                      <a:solidFill>
                        <a:srgbClr val="C0C0C0"/>
                      </a:solidFill>
                      <a:prstDash val="solid"/>
                      <a:round/>
                      <a:headEnd type="none" w="med" len="med"/>
                      <a:tailEnd type="none" w="med" len="med"/>
                    </a:lnL>
                    <a:lnR w="1270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ctr" fontAlgn="t"/>
                      <a:r>
                        <a:rPr lang="es-ES" sz="800" b="1" i="0" u="none" strike="noStrike">
                          <a:solidFill>
                            <a:srgbClr val="FFFFFF"/>
                          </a:solidFill>
                          <a:latin typeface="Segoe UI"/>
                        </a:rPr>
                        <a:t>TOTAL VENTAS</a:t>
                      </a:r>
                    </a:p>
                  </a:txBody>
                  <a:tcPr marL="0" marR="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0000"/>
                    </a:solidFill>
                  </a:tcPr>
                </a:tc>
                <a:tc>
                  <a:txBody>
                    <a:bodyPr/>
                    <a:lstStyle/>
                    <a:p>
                      <a:pPr algn="r" fontAlgn="ctr"/>
                      <a:r>
                        <a:rPr lang="es-ES" sz="800" b="1" i="0" u="none" strike="noStrike">
                          <a:latin typeface="Segoe UI"/>
                        </a:rPr>
                        <a:t> </a:t>
                      </a:r>
                    </a:p>
                  </a:txBody>
                  <a:tcPr marL="0" marR="0" marT="0" marB="0" anchor="ctr">
                    <a:lnL w="12700" cap="flat" cmpd="sng" algn="ctr">
                      <a:solidFill>
                        <a:srgbClr val="C00000"/>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ctr"/>
                      <a:r>
                        <a:rPr lang="es-ES" sz="800" b="0" i="0" u="none" strike="noStrike">
                          <a:latin typeface="Segoe UI"/>
                        </a:rPr>
                        <a:t> </a:t>
                      </a:r>
                    </a:p>
                  </a:txBody>
                  <a:tcPr marL="0" marR="0" marT="0" marB="0" anchor="ctr">
                    <a:lnL>
                      <a:noFill/>
                    </a:lnL>
                    <a:lnR w="635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r" fontAlgn="ctr"/>
                      <a:r>
                        <a:rPr lang="es-ES" sz="800" b="1" i="0" u="none" strike="noStrike">
                          <a:latin typeface="Segoe UI"/>
                        </a:rPr>
                        <a:t>3.000.000.000 </a:t>
                      </a:r>
                    </a:p>
                  </a:txBody>
                  <a:tcPr marL="0" marR="0" marT="0" marB="0" anchor="ctr">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AC090"/>
                    </a:solidFill>
                  </a:tcPr>
                </a:tc>
                <a:tc>
                  <a:txBody>
                    <a:bodyPr/>
                    <a:lstStyle/>
                    <a:p>
                      <a:pPr algn="r" fontAlgn="ctr"/>
                      <a:r>
                        <a:rPr lang="es-ES" sz="800" b="1" i="0" u="none" strike="noStrike">
                          <a:latin typeface="Segoe UI"/>
                        </a:rPr>
                        <a:t>3.132.000.000 </a:t>
                      </a:r>
                    </a:p>
                  </a:txBody>
                  <a:tcPr marL="0" marR="0" marT="0" marB="0" anchor="ctr">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AC090"/>
                    </a:solidFill>
                  </a:tcPr>
                </a:tc>
                <a:tc>
                  <a:txBody>
                    <a:bodyPr/>
                    <a:lstStyle/>
                    <a:p>
                      <a:pPr algn="r" fontAlgn="ctr"/>
                      <a:r>
                        <a:rPr lang="es-ES" sz="800" b="1" i="0" u="none" strike="noStrike">
                          <a:latin typeface="Segoe UI"/>
                        </a:rPr>
                        <a:t>3.269.808.000 </a:t>
                      </a:r>
                    </a:p>
                  </a:txBody>
                  <a:tcPr marL="0" marR="0" marT="0" marB="0" anchor="ctr">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AC090"/>
                    </a:solidFill>
                  </a:tcPr>
                </a:tc>
                <a:tc>
                  <a:txBody>
                    <a:bodyPr/>
                    <a:lstStyle/>
                    <a:p>
                      <a:pPr algn="r" fontAlgn="ctr"/>
                      <a:r>
                        <a:rPr lang="es-ES" sz="800" b="1" i="0" u="none" strike="noStrike" dirty="0">
                          <a:latin typeface="Segoe UI"/>
                        </a:rPr>
                        <a:t>3.413.679.552 </a:t>
                      </a:r>
                    </a:p>
                  </a:txBody>
                  <a:tcPr marL="0" marR="0" marT="0" marB="0" anchor="ctr">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AC090"/>
                    </a:solidFill>
                  </a:tcPr>
                </a:tc>
                <a:tc>
                  <a:txBody>
                    <a:bodyPr/>
                    <a:lstStyle/>
                    <a:p>
                      <a:pPr algn="r" fontAlgn="ctr"/>
                      <a:r>
                        <a:rPr lang="es-ES" sz="800" b="1" i="0" u="none" strike="noStrike">
                          <a:latin typeface="Segoe UI"/>
                        </a:rPr>
                        <a:t>3.563.881.452 </a:t>
                      </a:r>
                    </a:p>
                  </a:txBody>
                  <a:tcPr marL="0" marR="0" marT="0" marB="0" anchor="ctr">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AC090"/>
                    </a:solidFill>
                  </a:tcPr>
                </a:tc>
                <a:tc>
                  <a:txBody>
                    <a:bodyPr/>
                    <a:lstStyle/>
                    <a:p>
                      <a:pPr algn="l" fontAlgn="ctr"/>
                      <a:r>
                        <a:rPr lang="es-ES" sz="500" b="1" i="0" u="none" strike="noStrike">
                          <a:latin typeface="Segoe UI"/>
                        </a:rPr>
                        <a:t> </a:t>
                      </a:r>
                    </a:p>
                  </a:txBody>
                  <a:tcPr marL="0" marR="0" marT="0" marB="0" anchor="ctr">
                    <a:lnL w="6350" cap="flat" cmpd="sng" algn="ctr">
                      <a:solidFill>
                        <a:srgbClr val="C00000"/>
                      </a:solidFill>
                      <a:prstDash val="solid"/>
                      <a:round/>
                      <a:headEnd type="none" w="med" len="med"/>
                      <a:tailEnd type="none" w="med" len="med"/>
                    </a:lnL>
                    <a:lnR>
                      <a:noFill/>
                    </a:lnR>
                    <a:lnT>
                      <a:noFill/>
                    </a:lnT>
                    <a:lnB>
                      <a:noFill/>
                    </a:lnB>
                    <a:solidFill>
                      <a:srgbClr val="FFFFCC"/>
                    </a:solidFill>
                  </a:tcPr>
                </a:tc>
                <a:tc>
                  <a:txBody>
                    <a:bodyPr/>
                    <a:lstStyle/>
                    <a:p>
                      <a:pPr algn="l" fontAlgn="ctr"/>
                      <a:r>
                        <a:rPr lang="es-ES" sz="500" b="1" i="0" u="none" strike="noStrike">
                          <a:latin typeface="Tahoma"/>
                        </a:rPr>
                        <a:t> </a:t>
                      </a:r>
                    </a:p>
                  </a:txBody>
                  <a:tcPr marL="0" marR="0" marT="0" marB="0" anchor="ctr">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14725">
                <a:tc>
                  <a:txBody>
                    <a:bodyPr/>
                    <a:lstStyle/>
                    <a:p>
                      <a:pPr algn="l" fontAlgn="ctr"/>
                      <a:endParaRPr lang="es-ES" sz="500" b="0" i="0" u="none" strike="noStrike">
                        <a:latin typeface="Tahoma"/>
                      </a:endParaRPr>
                    </a:p>
                  </a:txBody>
                  <a:tcPr marL="0" marR="0" marT="0" marB="0" anchor="ctr">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ctr"/>
                      <a:r>
                        <a:rPr lang="es-ES" sz="500" b="0" i="0" u="none" strike="noStrike">
                          <a:latin typeface="Tahoma"/>
                        </a:rPr>
                        <a:t> </a:t>
                      </a:r>
                    </a:p>
                  </a:txBody>
                  <a:tcPr marL="0" marR="0" marT="0" marB="0" anchor="ctr">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800" b="1" i="0" u="none" strike="noStrike">
                          <a:solidFill>
                            <a:srgbClr val="FFFFFF"/>
                          </a:solidFill>
                          <a:latin typeface="Segoe UI"/>
                        </a:rPr>
                        <a:t> </a:t>
                      </a:r>
                    </a:p>
                  </a:txBody>
                  <a:tcPr marL="0" marR="0" marT="0" marB="0" anchor="ctr">
                    <a:lnL>
                      <a:noFill/>
                    </a:lnL>
                    <a:lnR>
                      <a:noFill/>
                    </a:lnR>
                    <a:lnT w="12700" cap="flat" cmpd="sng" algn="ctr">
                      <a:solidFill>
                        <a:srgbClr val="C00000"/>
                      </a:solidFill>
                      <a:prstDash val="solid"/>
                      <a:round/>
                      <a:headEnd type="none" w="med" len="med"/>
                      <a:tailEnd type="none" w="med" len="med"/>
                    </a:lnT>
                    <a:lnB w="12700" cap="flat" cmpd="sng" algn="ctr">
                      <a:solidFill>
                        <a:srgbClr val="215867"/>
                      </a:solidFill>
                      <a:prstDash val="solid"/>
                      <a:round/>
                      <a:headEnd type="none" w="med" len="med"/>
                      <a:tailEnd type="none" w="med" len="med"/>
                    </a:lnB>
                    <a:solidFill>
                      <a:srgbClr val="FFFFCC"/>
                    </a:solidFill>
                  </a:tcPr>
                </a:tc>
                <a:tc>
                  <a:txBody>
                    <a:bodyPr/>
                    <a:lstStyle/>
                    <a:p>
                      <a:pPr algn="r" fontAlgn="ctr"/>
                      <a:r>
                        <a:rPr lang="es-ES" sz="800" b="1" i="0" u="none" strike="noStrike">
                          <a:latin typeface="Segoe UI"/>
                        </a:rPr>
                        <a:t> </a:t>
                      </a:r>
                    </a:p>
                  </a:txBody>
                  <a:tcPr marL="0" marR="0" marT="0" marB="0" anchor="ctr">
                    <a:lnL>
                      <a:noFill/>
                    </a:lnL>
                    <a:lnR>
                      <a:noFill/>
                    </a:lnR>
                    <a:lnT>
                      <a:noFill/>
                    </a:lnT>
                    <a:lnB>
                      <a:noFill/>
                    </a:lnB>
                    <a:solidFill>
                      <a:srgbClr val="FFFFCC"/>
                    </a:solidFill>
                  </a:tcPr>
                </a:tc>
                <a:tc>
                  <a:txBody>
                    <a:bodyPr/>
                    <a:lstStyle/>
                    <a:p>
                      <a:pPr algn="l" fontAlgn="ctr"/>
                      <a:r>
                        <a:rPr lang="es-ES" sz="800" b="1" i="0" u="none" strike="noStrike">
                          <a:latin typeface="Segoe UI"/>
                        </a:rPr>
                        <a:t> </a:t>
                      </a:r>
                    </a:p>
                  </a:txBody>
                  <a:tcPr marL="0" marR="0" marT="0" marB="0" anchor="ctr">
                    <a:lnL>
                      <a:noFill/>
                    </a:lnL>
                    <a:lnR>
                      <a:noFill/>
                    </a:lnR>
                    <a:lnT w="6350" cap="flat" cmpd="sng" algn="ctr">
                      <a:solidFill>
                        <a:srgbClr val="996633"/>
                      </a:solidFill>
                      <a:prstDash val="dot"/>
                      <a:round/>
                      <a:headEnd type="none" w="med" len="med"/>
                      <a:tailEnd type="none" w="med" len="med"/>
                    </a:lnT>
                    <a:lnB>
                      <a:noFill/>
                    </a:lnB>
                    <a:solidFill>
                      <a:srgbClr val="FFFFCC"/>
                    </a:solidFill>
                  </a:tcPr>
                </a:tc>
                <a:tc>
                  <a:txBody>
                    <a:bodyPr/>
                    <a:lstStyle/>
                    <a:p>
                      <a:pPr algn="l" fontAlgn="ctr"/>
                      <a:r>
                        <a:rPr lang="es-ES" sz="800" b="1" i="0" u="none" strike="noStrike">
                          <a:latin typeface="Segoe UI"/>
                        </a:rPr>
                        <a:t> </a:t>
                      </a:r>
                    </a:p>
                  </a:txBody>
                  <a:tcPr marL="0" marR="0" marT="0" marB="0" anchor="ctr">
                    <a:lnL>
                      <a:noFill/>
                    </a:lnL>
                    <a:lnR>
                      <a:noFill/>
                    </a:lnR>
                    <a:lnT w="6350" cap="flat" cmpd="sng" algn="ctr">
                      <a:solidFill>
                        <a:srgbClr val="996633"/>
                      </a:solidFill>
                      <a:prstDash val="dot"/>
                      <a:round/>
                      <a:headEnd type="none" w="med" len="med"/>
                      <a:tailEnd type="none" w="med" len="med"/>
                    </a:lnT>
                    <a:lnB>
                      <a:noFill/>
                    </a:lnB>
                    <a:solidFill>
                      <a:srgbClr val="FFFFCC"/>
                    </a:solidFill>
                  </a:tcPr>
                </a:tc>
                <a:tc>
                  <a:txBody>
                    <a:bodyPr/>
                    <a:lstStyle/>
                    <a:p>
                      <a:pPr algn="l" fontAlgn="ctr"/>
                      <a:r>
                        <a:rPr lang="es-ES" sz="800" b="1" i="0" u="none" strike="noStrike">
                          <a:latin typeface="Segoe UI"/>
                        </a:rPr>
                        <a:t> </a:t>
                      </a:r>
                    </a:p>
                  </a:txBody>
                  <a:tcPr marL="0" marR="0" marT="0" marB="0" anchor="ctr">
                    <a:lnL>
                      <a:noFill/>
                    </a:lnL>
                    <a:lnR>
                      <a:noFill/>
                    </a:lnR>
                    <a:lnT w="6350" cap="flat" cmpd="sng" algn="ctr">
                      <a:solidFill>
                        <a:srgbClr val="996633"/>
                      </a:solidFill>
                      <a:prstDash val="dot"/>
                      <a:round/>
                      <a:headEnd type="none" w="med" len="med"/>
                      <a:tailEnd type="none" w="med" len="med"/>
                    </a:lnT>
                    <a:lnB>
                      <a:noFill/>
                    </a:lnB>
                    <a:solidFill>
                      <a:srgbClr val="FFFFCC"/>
                    </a:solidFill>
                  </a:tcPr>
                </a:tc>
                <a:tc>
                  <a:txBody>
                    <a:bodyPr/>
                    <a:lstStyle/>
                    <a:p>
                      <a:pPr algn="l" fontAlgn="ctr"/>
                      <a:r>
                        <a:rPr lang="es-ES" sz="800" b="0" i="0" u="none" strike="noStrike">
                          <a:latin typeface="Segoe UI"/>
                        </a:rPr>
                        <a:t> </a:t>
                      </a:r>
                    </a:p>
                  </a:txBody>
                  <a:tcPr marL="0" marR="0" marT="0" marB="0" anchor="ctr">
                    <a:lnL>
                      <a:noFill/>
                    </a:lnL>
                    <a:lnR>
                      <a:noFill/>
                    </a:lnR>
                    <a:lnT>
                      <a:noFill/>
                    </a:lnT>
                    <a:lnB>
                      <a:noFill/>
                    </a:lnB>
                    <a:solidFill>
                      <a:srgbClr val="FFFFCC"/>
                    </a:solidFill>
                  </a:tcPr>
                </a:tc>
                <a:tc>
                  <a:txBody>
                    <a:bodyPr/>
                    <a:lstStyle/>
                    <a:p>
                      <a:pPr algn="r" fontAlgn="ctr"/>
                      <a:r>
                        <a:rPr lang="es-ES" sz="800" b="1" i="0" u="none" strike="noStrike">
                          <a:latin typeface="Segoe UI"/>
                        </a:rPr>
                        <a:t> </a:t>
                      </a:r>
                    </a:p>
                  </a:txBody>
                  <a:tcPr marL="0" marR="0" marT="0" marB="0" anchor="ctr">
                    <a:lnL>
                      <a:noFill/>
                    </a:lnL>
                    <a:lnR>
                      <a:noFill/>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r" fontAlgn="ctr"/>
                      <a:r>
                        <a:rPr lang="es-ES" sz="800" b="1" i="0" u="none" strike="noStrike">
                          <a:latin typeface="Segoe UI"/>
                        </a:rPr>
                        <a:t> </a:t>
                      </a:r>
                    </a:p>
                  </a:txBody>
                  <a:tcPr marL="0" marR="0" marT="0" marB="0" anchor="ctr">
                    <a:lnL>
                      <a:noFill/>
                    </a:lnL>
                    <a:lnR>
                      <a:noFill/>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r" fontAlgn="ctr"/>
                      <a:r>
                        <a:rPr lang="es-ES" sz="800" b="1" i="0" u="none" strike="noStrike">
                          <a:latin typeface="Segoe UI"/>
                        </a:rPr>
                        <a:t> </a:t>
                      </a:r>
                    </a:p>
                  </a:txBody>
                  <a:tcPr marL="0" marR="0" marT="0" marB="0" anchor="ctr">
                    <a:lnL>
                      <a:noFill/>
                    </a:lnL>
                    <a:lnR>
                      <a:noFill/>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r" fontAlgn="ctr"/>
                      <a:r>
                        <a:rPr lang="es-ES" sz="800" b="1" i="0" u="none" strike="noStrike" dirty="0">
                          <a:latin typeface="Segoe UI"/>
                        </a:rPr>
                        <a:t> </a:t>
                      </a:r>
                    </a:p>
                  </a:txBody>
                  <a:tcPr marL="0" marR="0" marT="0" marB="0" anchor="ctr">
                    <a:lnL>
                      <a:noFill/>
                    </a:lnL>
                    <a:lnR>
                      <a:noFill/>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r" fontAlgn="ctr"/>
                      <a:r>
                        <a:rPr lang="es-ES" sz="800" b="1" i="0" u="none" strike="noStrike">
                          <a:latin typeface="Segoe UI"/>
                        </a:rPr>
                        <a:t> </a:t>
                      </a:r>
                    </a:p>
                  </a:txBody>
                  <a:tcPr marL="0" marR="0" marT="0" marB="0" anchor="ctr">
                    <a:lnL>
                      <a:noFill/>
                    </a:lnL>
                    <a:lnR>
                      <a:noFill/>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l" fontAlgn="ctr"/>
                      <a:r>
                        <a:rPr lang="es-ES" sz="500" b="1" i="0" u="none" strike="noStrike">
                          <a:latin typeface="Segoe UI"/>
                        </a:rPr>
                        <a:t> </a:t>
                      </a:r>
                    </a:p>
                  </a:txBody>
                  <a:tcPr marL="0" marR="0" marT="0" marB="0" anchor="ctr">
                    <a:lnL>
                      <a:noFill/>
                    </a:lnL>
                    <a:lnR>
                      <a:noFill/>
                    </a:lnR>
                    <a:lnT>
                      <a:noFill/>
                    </a:lnT>
                    <a:lnB>
                      <a:noFill/>
                    </a:lnB>
                    <a:solidFill>
                      <a:srgbClr val="FFFFCC"/>
                    </a:solidFill>
                  </a:tcPr>
                </a:tc>
                <a:tc>
                  <a:txBody>
                    <a:bodyPr/>
                    <a:lstStyle/>
                    <a:p>
                      <a:pPr algn="l" fontAlgn="ctr"/>
                      <a:r>
                        <a:rPr lang="es-ES" sz="500" b="1" i="0" u="none" strike="noStrike">
                          <a:latin typeface="Tahoma"/>
                        </a:rPr>
                        <a:t> </a:t>
                      </a:r>
                    </a:p>
                  </a:txBody>
                  <a:tcPr marL="0" marR="0" marT="0" marB="0" anchor="ctr">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43408">
                <a:tc>
                  <a:txBody>
                    <a:bodyPr/>
                    <a:lstStyle/>
                    <a:p>
                      <a:pPr algn="l" fontAlgn="ctr"/>
                      <a:endParaRPr lang="es-ES" sz="500" b="0" i="0" u="none" strike="noStrike">
                        <a:latin typeface="Tahoma"/>
                      </a:endParaRPr>
                    </a:p>
                  </a:txBody>
                  <a:tcPr marL="0" marR="0" marT="0" marB="0" anchor="ctr">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ctr"/>
                      <a:r>
                        <a:rPr lang="es-ES" sz="500" b="0" i="0" u="none" strike="noStrike">
                          <a:latin typeface="Tahoma"/>
                        </a:rPr>
                        <a:t> </a:t>
                      </a:r>
                    </a:p>
                  </a:txBody>
                  <a:tcPr marL="0" marR="0" marT="0" marB="0" anchor="ctr">
                    <a:lnL w="6350" cap="flat" cmpd="sng" algn="ctr">
                      <a:solidFill>
                        <a:srgbClr val="C0C0C0"/>
                      </a:solidFill>
                      <a:prstDash val="solid"/>
                      <a:round/>
                      <a:headEnd type="none" w="med" len="med"/>
                      <a:tailEnd type="none" w="med" len="med"/>
                    </a:lnL>
                    <a:lnR w="12700" cap="flat" cmpd="sng" algn="ctr">
                      <a:solidFill>
                        <a:srgbClr val="215867"/>
                      </a:solidFill>
                      <a:prstDash val="solid"/>
                      <a:round/>
                      <a:headEnd type="none" w="med" len="med"/>
                      <a:tailEnd type="none" w="med" len="med"/>
                    </a:lnR>
                    <a:lnT>
                      <a:noFill/>
                    </a:lnT>
                    <a:lnB>
                      <a:noFill/>
                    </a:lnB>
                    <a:solidFill>
                      <a:srgbClr val="FFFFCC"/>
                    </a:solidFill>
                  </a:tcPr>
                </a:tc>
                <a:tc>
                  <a:txBody>
                    <a:bodyPr/>
                    <a:lstStyle/>
                    <a:p>
                      <a:pPr algn="ctr" fontAlgn="t"/>
                      <a:r>
                        <a:rPr lang="es-ES" sz="800" b="1" i="0" u="none" strike="noStrike">
                          <a:solidFill>
                            <a:srgbClr val="FFFFFF"/>
                          </a:solidFill>
                          <a:latin typeface="Segoe UI"/>
                        </a:rPr>
                        <a:t>MARGEN BRUTO</a:t>
                      </a:r>
                    </a:p>
                  </a:txBody>
                  <a:tcPr marL="0" marR="0" marT="0" marB="0">
                    <a:lnL w="12700" cap="flat" cmpd="sng" algn="ctr">
                      <a:solidFill>
                        <a:srgbClr val="215867"/>
                      </a:solidFill>
                      <a:prstDash val="solid"/>
                      <a:round/>
                      <a:headEnd type="none" w="med" len="med"/>
                      <a:tailEnd type="none" w="med" len="med"/>
                    </a:lnL>
                    <a:lnR w="12700" cap="flat" cmpd="sng" algn="ctr">
                      <a:solidFill>
                        <a:srgbClr val="215867"/>
                      </a:solidFill>
                      <a:prstDash val="solid"/>
                      <a:round/>
                      <a:headEnd type="none" w="med" len="med"/>
                      <a:tailEnd type="none" w="med" len="med"/>
                    </a:lnR>
                    <a:lnT w="12700" cap="flat" cmpd="sng" algn="ctr">
                      <a:solidFill>
                        <a:srgbClr val="215867"/>
                      </a:solidFill>
                      <a:prstDash val="solid"/>
                      <a:round/>
                      <a:headEnd type="none" w="med" len="med"/>
                      <a:tailEnd type="none" w="med" len="med"/>
                    </a:lnT>
                    <a:lnB w="12700" cap="flat" cmpd="sng" algn="ctr">
                      <a:solidFill>
                        <a:srgbClr val="215867"/>
                      </a:solidFill>
                      <a:prstDash val="solid"/>
                      <a:round/>
                      <a:headEnd type="none" w="med" len="med"/>
                      <a:tailEnd type="none" w="med" len="med"/>
                    </a:lnB>
                    <a:solidFill>
                      <a:srgbClr val="215867"/>
                    </a:solidFill>
                  </a:tcPr>
                </a:tc>
                <a:tc>
                  <a:txBody>
                    <a:bodyPr/>
                    <a:lstStyle/>
                    <a:p>
                      <a:pPr algn="r" fontAlgn="ctr"/>
                      <a:r>
                        <a:rPr lang="es-ES" sz="800" b="1" i="0" u="none" strike="noStrike">
                          <a:latin typeface="Segoe UI"/>
                        </a:rPr>
                        <a:t> </a:t>
                      </a:r>
                    </a:p>
                  </a:txBody>
                  <a:tcPr marL="0" marR="0" marT="0" marB="0" anchor="ctr">
                    <a:lnL w="12700" cap="flat" cmpd="sng" algn="ctr">
                      <a:solidFill>
                        <a:srgbClr val="215867"/>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ctr"/>
                      <a:r>
                        <a:rPr lang="es-ES" sz="800" b="0" i="0" u="none" strike="noStrike">
                          <a:latin typeface="Segoe UI"/>
                        </a:rPr>
                        <a:t> </a:t>
                      </a:r>
                    </a:p>
                  </a:txBody>
                  <a:tcPr marL="0" marR="0" marT="0" marB="0" anchor="ctr">
                    <a:lnL>
                      <a:noFill/>
                    </a:lnL>
                    <a:lnR w="635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r" fontAlgn="ctr"/>
                      <a:r>
                        <a:rPr lang="es-ES" sz="800" b="1" i="0" u="none" strike="noStrike">
                          <a:latin typeface="Segoe UI"/>
                        </a:rPr>
                        <a:t>3.000.000.000 </a:t>
                      </a:r>
                    </a:p>
                  </a:txBody>
                  <a:tcPr marL="0" marR="0" marT="0" marB="0" anchor="ctr">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ctr"/>
                      <a:r>
                        <a:rPr lang="es-ES" sz="800" b="1" i="0" u="none" strike="noStrike">
                          <a:latin typeface="Segoe UI"/>
                        </a:rPr>
                        <a:t>3.132.000.000 </a:t>
                      </a:r>
                    </a:p>
                  </a:txBody>
                  <a:tcPr marL="0" marR="0" marT="0" marB="0" anchor="ctr">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ctr"/>
                      <a:r>
                        <a:rPr lang="es-ES" sz="800" b="1" i="0" u="none" strike="noStrike">
                          <a:latin typeface="Segoe UI"/>
                        </a:rPr>
                        <a:t>3.269.808.000 </a:t>
                      </a:r>
                    </a:p>
                  </a:txBody>
                  <a:tcPr marL="0" marR="0" marT="0" marB="0" anchor="ctr">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ctr"/>
                      <a:r>
                        <a:rPr lang="es-ES" sz="800" b="1" i="0" u="none" strike="noStrike">
                          <a:latin typeface="Segoe UI"/>
                        </a:rPr>
                        <a:t>3.413.679.552 </a:t>
                      </a:r>
                    </a:p>
                  </a:txBody>
                  <a:tcPr marL="0" marR="0" marT="0" marB="0" anchor="ctr">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ctr"/>
                      <a:r>
                        <a:rPr lang="es-ES" sz="800" b="1" i="0" u="none" strike="noStrike">
                          <a:latin typeface="Segoe UI"/>
                        </a:rPr>
                        <a:t>3.563.881.452 </a:t>
                      </a:r>
                    </a:p>
                  </a:txBody>
                  <a:tcPr marL="0" marR="0" marT="0" marB="0" anchor="ctr">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l" fontAlgn="ctr"/>
                      <a:r>
                        <a:rPr lang="es-ES" sz="500" b="1" i="0" u="none" strike="noStrike">
                          <a:latin typeface="Segoe UI"/>
                        </a:rPr>
                        <a:t> </a:t>
                      </a:r>
                    </a:p>
                  </a:txBody>
                  <a:tcPr marL="0" marR="0" marT="0" marB="0" anchor="ctr">
                    <a:lnL w="6350" cap="flat" cmpd="sng" algn="ctr">
                      <a:solidFill>
                        <a:srgbClr val="C00000"/>
                      </a:solidFill>
                      <a:prstDash val="solid"/>
                      <a:round/>
                      <a:headEnd type="none" w="med" len="med"/>
                      <a:tailEnd type="none" w="med" len="med"/>
                    </a:lnL>
                    <a:lnR>
                      <a:noFill/>
                    </a:lnR>
                    <a:lnT>
                      <a:noFill/>
                    </a:lnT>
                    <a:lnB>
                      <a:noFill/>
                    </a:lnB>
                    <a:solidFill>
                      <a:srgbClr val="FFFFCC"/>
                    </a:solidFill>
                  </a:tcPr>
                </a:tc>
                <a:tc>
                  <a:txBody>
                    <a:bodyPr/>
                    <a:lstStyle/>
                    <a:p>
                      <a:pPr algn="l" fontAlgn="ctr"/>
                      <a:r>
                        <a:rPr lang="es-ES" sz="500" b="1" i="0" u="none" strike="noStrike">
                          <a:latin typeface="Tahoma"/>
                        </a:rPr>
                        <a:t> </a:t>
                      </a:r>
                    </a:p>
                  </a:txBody>
                  <a:tcPr marL="0" marR="0" marT="0" marB="0" anchor="ctr">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23330">
                <a:tc>
                  <a:txBody>
                    <a:bodyPr/>
                    <a:lstStyle/>
                    <a:p>
                      <a:pPr algn="l" fontAlgn="t"/>
                      <a:endParaRPr lang="es-ES" sz="500" b="0" i="0" u="none" strike="noStrike">
                        <a:latin typeface="Tahoma"/>
                      </a:endParaRPr>
                    </a:p>
                  </a:txBody>
                  <a:tcPr marL="0" marR="0" marT="0" marB="0">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t"/>
                      <a:r>
                        <a:rPr lang="es-ES" sz="500" b="0" i="0" u="none" strike="noStrike">
                          <a:latin typeface="Tahoma"/>
                        </a:rPr>
                        <a:t> </a:t>
                      </a:r>
                    </a:p>
                  </a:txBody>
                  <a:tcPr marL="0" marR="0" marT="0" marB="0">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t"/>
                      <a:r>
                        <a:rPr lang="es-ES" sz="800" b="1" i="0" u="none" strike="noStrike">
                          <a:solidFill>
                            <a:srgbClr val="FFFFFF"/>
                          </a:solidFill>
                          <a:latin typeface="Segoe UI"/>
                        </a:rPr>
                        <a:t> </a:t>
                      </a:r>
                    </a:p>
                  </a:txBody>
                  <a:tcPr marL="0" marR="0" marT="0" marB="0">
                    <a:lnL>
                      <a:noFill/>
                    </a:lnL>
                    <a:lnR>
                      <a:noFill/>
                    </a:lnR>
                    <a:lnT w="12700" cap="flat" cmpd="sng" algn="ctr">
                      <a:solidFill>
                        <a:srgbClr val="215867"/>
                      </a:solidFill>
                      <a:prstDash val="solid"/>
                      <a:round/>
                      <a:headEnd type="none" w="med" len="med"/>
                      <a:tailEnd type="none" w="med" len="med"/>
                    </a:lnT>
                    <a:lnB>
                      <a:noFill/>
                    </a:lnB>
                    <a:solidFill>
                      <a:srgbClr val="FFFFCC"/>
                    </a:solidFill>
                  </a:tcPr>
                </a:tc>
                <a:tc>
                  <a:txBody>
                    <a:bodyPr/>
                    <a:lstStyle/>
                    <a:p>
                      <a:pPr algn="r" fontAlgn="t"/>
                      <a:r>
                        <a:rPr lang="es-ES" sz="800" b="1" i="0" u="none" strike="noStrike">
                          <a:latin typeface="Segoe UI"/>
                        </a:rPr>
                        <a:t> </a:t>
                      </a:r>
                    </a:p>
                  </a:txBody>
                  <a:tcPr marL="0" marR="0" marT="0" marB="0">
                    <a:lnL>
                      <a:noFill/>
                    </a:lnL>
                    <a:lnR>
                      <a:noFill/>
                    </a:lnR>
                    <a:lnT>
                      <a:noFill/>
                    </a:lnT>
                    <a:lnB>
                      <a:noFill/>
                    </a:lnB>
                    <a:solidFill>
                      <a:srgbClr val="FFFFCC"/>
                    </a:solidFill>
                  </a:tcPr>
                </a:tc>
                <a:tc>
                  <a:txBody>
                    <a:bodyPr/>
                    <a:lstStyle/>
                    <a:p>
                      <a:pPr algn="l" fontAlgn="t"/>
                      <a:r>
                        <a:rPr lang="es-ES" sz="800" b="1" i="0" u="none" strike="noStrike">
                          <a:latin typeface="Segoe UI"/>
                        </a:rPr>
                        <a:t> </a:t>
                      </a:r>
                    </a:p>
                  </a:txBody>
                  <a:tcPr marL="0" marR="0" marT="0" marB="0">
                    <a:lnL>
                      <a:noFill/>
                    </a:lnL>
                    <a:lnR>
                      <a:noFill/>
                    </a:lnR>
                    <a:lnT w="6350" cap="flat" cmpd="sng" algn="ctr">
                      <a:solidFill>
                        <a:srgbClr val="996633"/>
                      </a:solidFill>
                      <a:prstDash val="dot"/>
                      <a:round/>
                      <a:headEnd type="none" w="med" len="med"/>
                      <a:tailEnd type="none" w="med" len="med"/>
                    </a:lnT>
                    <a:lnB>
                      <a:noFill/>
                    </a:lnB>
                    <a:solidFill>
                      <a:srgbClr val="FFFFCC"/>
                    </a:solidFill>
                  </a:tcPr>
                </a:tc>
                <a:tc>
                  <a:txBody>
                    <a:bodyPr/>
                    <a:lstStyle/>
                    <a:p>
                      <a:pPr algn="l" fontAlgn="t"/>
                      <a:r>
                        <a:rPr lang="es-ES" sz="800" b="1" i="0" u="none" strike="noStrike">
                          <a:latin typeface="Segoe UI"/>
                        </a:rPr>
                        <a:t> </a:t>
                      </a:r>
                    </a:p>
                  </a:txBody>
                  <a:tcPr marL="0" marR="0" marT="0" marB="0">
                    <a:lnL>
                      <a:noFill/>
                    </a:lnL>
                    <a:lnR>
                      <a:noFill/>
                    </a:lnR>
                    <a:lnT w="6350" cap="flat" cmpd="sng" algn="ctr">
                      <a:solidFill>
                        <a:srgbClr val="996633"/>
                      </a:solidFill>
                      <a:prstDash val="dot"/>
                      <a:round/>
                      <a:headEnd type="none" w="med" len="med"/>
                      <a:tailEnd type="none" w="med" len="med"/>
                    </a:lnT>
                    <a:lnB>
                      <a:noFill/>
                    </a:lnB>
                    <a:solidFill>
                      <a:srgbClr val="FFFFCC"/>
                    </a:solidFill>
                  </a:tcPr>
                </a:tc>
                <a:tc>
                  <a:txBody>
                    <a:bodyPr/>
                    <a:lstStyle/>
                    <a:p>
                      <a:pPr algn="l" fontAlgn="t"/>
                      <a:r>
                        <a:rPr lang="es-ES" sz="800" b="1" i="0" u="none" strike="noStrike">
                          <a:latin typeface="Segoe UI"/>
                        </a:rPr>
                        <a:t> </a:t>
                      </a:r>
                    </a:p>
                  </a:txBody>
                  <a:tcPr marL="0" marR="0" marT="0" marB="0">
                    <a:lnL>
                      <a:noFill/>
                    </a:lnL>
                    <a:lnR>
                      <a:noFill/>
                    </a:lnR>
                    <a:lnT w="6350" cap="flat" cmpd="sng" algn="ctr">
                      <a:solidFill>
                        <a:srgbClr val="996633"/>
                      </a:solidFill>
                      <a:prstDash val="dot"/>
                      <a:round/>
                      <a:headEnd type="none" w="med" len="med"/>
                      <a:tailEnd type="none" w="med" len="med"/>
                    </a:lnT>
                    <a:lnB>
                      <a:noFill/>
                    </a:lnB>
                    <a:solidFill>
                      <a:srgbClr val="FFFFCC"/>
                    </a:solidFill>
                  </a:tcPr>
                </a:tc>
                <a:tc>
                  <a:txBody>
                    <a:bodyPr/>
                    <a:lstStyle/>
                    <a:p>
                      <a:pPr algn="l" fontAlgn="t"/>
                      <a:r>
                        <a:rPr lang="es-ES" sz="800" b="0" i="0" u="none" strike="noStrike">
                          <a:latin typeface="Segoe UI"/>
                        </a:rPr>
                        <a:t> </a:t>
                      </a:r>
                    </a:p>
                  </a:txBody>
                  <a:tcPr marL="0" marR="0" marT="0" marB="0">
                    <a:lnL>
                      <a:noFill/>
                    </a:lnL>
                    <a:lnR w="6350" cap="flat" cmpd="sng" algn="ctr">
                      <a:solidFill>
                        <a:srgbClr val="D99795"/>
                      </a:solidFill>
                      <a:prstDash val="solid"/>
                      <a:round/>
                      <a:headEnd type="none" w="med" len="med"/>
                      <a:tailEnd type="none" w="med" len="med"/>
                    </a:lnR>
                    <a:lnT>
                      <a:noFill/>
                    </a:lnT>
                    <a:lnB>
                      <a:noFill/>
                    </a:lnB>
                    <a:solidFill>
                      <a:srgbClr val="FFFFCC"/>
                    </a:solidFill>
                  </a:tcPr>
                </a:tc>
                <a:tc>
                  <a:txBody>
                    <a:bodyPr/>
                    <a:lstStyle/>
                    <a:p>
                      <a:pPr algn="r" fontAlgn="ctr"/>
                      <a:r>
                        <a:rPr lang="es-ES" sz="800" b="0" i="0" u="none" strike="noStrike">
                          <a:latin typeface="Segoe UI"/>
                        </a:rPr>
                        <a:t>100,00%</a:t>
                      </a:r>
                    </a:p>
                  </a:txBody>
                  <a:tcPr marL="0" marR="0" marT="0" marB="0" anchor="ctr">
                    <a:lnL w="6350" cap="flat" cmpd="sng" algn="ctr">
                      <a:solidFill>
                        <a:srgbClr val="D99795"/>
                      </a:solidFill>
                      <a:prstDash val="solid"/>
                      <a:round/>
                      <a:headEnd type="none" w="med" len="med"/>
                      <a:tailEnd type="none" w="med" len="med"/>
                    </a:lnL>
                    <a:lnR w="6350" cap="flat" cmpd="sng" algn="ctr">
                      <a:solidFill>
                        <a:srgbClr val="D99795"/>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D99795"/>
                      </a:solidFill>
                      <a:prstDash val="solid"/>
                      <a:round/>
                      <a:headEnd type="none" w="med" len="med"/>
                      <a:tailEnd type="none" w="med" len="med"/>
                    </a:lnB>
                    <a:solidFill>
                      <a:srgbClr val="FDE9D9"/>
                    </a:solidFill>
                  </a:tcPr>
                </a:tc>
                <a:tc>
                  <a:txBody>
                    <a:bodyPr/>
                    <a:lstStyle/>
                    <a:p>
                      <a:pPr algn="r" fontAlgn="ctr"/>
                      <a:r>
                        <a:rPr lang="es-ES" sz="800" b="0" i="0" u="none" strike="noStrike">
                          <a:latin typeface="Segoe UI"/>
                        </a:rPr>
                        <a:t>100,00%</a:t>
                      </a:r>
                    </a:p>
                  </a:txBody>
                  <a:tcPr marL="0" marR="0" marT="0" marB="0" anchor="ctr">
                    <a:lnL w="6350" cap="flat" cmpd="sng" algn="ctr">
                      <a:solidFill>
                        <a:srgbClr val="D99795"/>
                      </a:solidFill>
                      <a:prstDash val="solid"/>
                      <a:round/>
                      <a:headEnd type="none" w="med" len="med"/>
                      <a:tailEnd type="none" w="med" len="med"/>
                    </a:lnL>
                    <a:lnR w="6350" cap="flat" cmpd="sng" algn="ctr">
                      <a:solidFill>
                        <a:srgbClr val="D99795"/>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D99795"/>
                      </a:solidFill>
                      <a:prstDash val="solid"/>
                      <a:round/>
                      <a:headEnd type="none" w="med" len="med"/>
                      <a:tailEnd type="none" w="med" len="med"/>
                    </a:lnB>
                    <a:solidFill>
                      <a:srgbClr val="FDE9D9"/>
                    </a:solidFill>
                  </a:tcPr>
                </a:tc>
                <a:tc>
                  <a:txBody>
                    <a:bodyPr/>
                    <a:lstStyle/>
                    <a:p>
                      <a:pPr algn="r" fontAlgn="ctr"/>
                      <a:r>
                        <a:rPr lang="es-ES" sz="800" b="0" i="0" u="none" strike="noStrike">
                          <a:latin typeface="Segoe UI"/>
                        </a:rPr>
                        <a:t>100,00%</a:t>
                      </a:r>
                    </a:p>
                  </a:txBody>
                  <a:tcPr marL="0" marR="0" marT="0" marB="0" anchor="ctr">
                    <a:lnL w="6350" cap="flat" cmpd="sng" algn="ctr">
                      <a:solidFill>
                        <a:srgbClr val="D99795"/>
                      </a:solidFill>
                      <a:prstDash val="solid"/>
                      <a:round/>
                      <a:headEnd type="none" w="med" len="med"/>
                      <a:tailEnd type="none" w="med" len="med"/>
                    </a:lnL>
                    <a:lnR w="6350" cap="flat" cmpd="sng" algn="ctr">
                      <a:solidFill>
                        <a:srgbClr val="D99795"/>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D99795"/>
                      </a:solidFill>
                      <a:prstDash val="solid"/>
                      <a:round/>
                      <a:headEnd type="none" w="med" len="med"/>
                      <a:tailEnd type="none" w="med" len="med"/>
                    </a:lnB>
                    <a:solidFill>
                      <a:srgbClr val="FDE9D9"/>
                    </a:solidFill>
                  </a:tcPr>
                </a:tc>
                <a:tc>
                  <a:txBody>
                    <a:bodyPr/>
                    <a:lstStyle/>
                    <a:p>
                      <a:pPr algn="r" fontAlgn="ctr"/>
                      <a:r>
                        <a:rPr lang="es-ES" sz="800" b="0" i="0" u="none" strike="noStrike" dirty="0">
                          <a:latin typeface="Segoe UI"/>
                        </a:rPr>
                        <a:t>100,00%</a:t>
                      </a:r>
                    </a:p>
                  </a:txBody>
                  <a:tcPr marL="0" marR="0" marT="0" marB="0" anchor="ctr">
                    <a:lnL w="6350" cap="flat" cmpd="sng" algn="ctr">
                      <a:solidFill>
                        <a:srgbClr val="D99795"/>
                      </a:solidFill>
                      <a:prstDash val="solid"/>
                      <a:round/>
                      <a:headEnd type="none" w="med" len="med"/>
                      <a:tailEnd type="none" w="med" len="med"/>
                    </a:lnL>
                    <a:lnR w="6350" cap="flat" cmpd="sng" algn="ctr">
                      <a:solidFill>
                        <a:srgbClr val="D99795"/>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D99795"/>
                      </a:solidFill>
                      <a:prstDash val="solid"/>
                      <a:round/>
                      <a:headEnd type="none" w="med" len="med"/>
                      <a:tailEnd type="none" w="med" len="med"/>
                    </a:lnB>
                    <a:solidFill>
                      <a:srgbClr val="FDE9D9"/>
                    </a:solidFill>
                  </a:tcPr>
                </a:tc>
                <a:tc>
                  <a:txBody>
                    <a:bodyPr/>
                    <a:lstStyle/>
                    <a:p>
                      <a:pPr algn="r" fontAlgn="ctr"/>
                      <a:r>
                        <a:rPr lang="es-ES" sz="800" b="0" i="0" u="none" strike="noStrike">
                          <a:latin typeface="Segoe UI"/>
                        </a:rPr>
                        <a:t>100,00%</a:t>
                      </a:r>
                    </a:p>
                  </a:txBody>
                  <a:tcPr marL="0" marR="0" marT="0" marB="0" anchor="ctr">
                    <a:lnL w="6350" cap="flat" cmpd="sng" algn="ctr">
                      <a:solidFill>
                        <a:srgbClr val="D99795"/>
                      </a:solidFill>
                      <a:prstDash val="solid"/>
                      <a:round/>
                      <a:headEnd type="none" w="med" len="med"/>
                      <a:tailEnd type="none" w="med" len="med"/>
                    </a:lnL>
                    <a:lnR w="6350" cap="flat" cmpd="sng" algn="ctr">
                      <a:solidFill>
                        <a:srgbClr val="D99795"/>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D99795"/>
                      </a:solidFill>
                      <a:prstDash val="solid"/>
                      <a:round/>
                      <a:headEnd type="none" w="med" len="med"/>
                      <a:tailEnd type="none" w="med" len="med"/>
                    </a:lnB>
                    <a:solidFill>
                      <a:srgbClr val="FDE9D9"/>
                    </a:solidFill>
                  </a:tcPr>
                </a:tc>
                <a:tc>
                  <a:txBody>
                    <a:bodyPr/>
                    <a:lstStyle/>
                    <a:p>
                      <a:pPr algn="l" fontAlgn="t"/>
                      <a:r>
                        <a:rPr lang="es-ES" sz="500" b="1" i="0" u="none" strike="noStrike">
                          <a:latin typeface="Segoe UI"/>
                        </a:rPr>
                        <a:t> </a:t>
                      </a:r>
                    </a:p>
                  </a:txBody>
                  <a:tcPr marL="0" marR="0" marT="0" marB="0">
                    <a:lnL w="6350" cap="flat" cmpd="sng" algn="ctr">
                      <a:solidFill>
                        <a:srgbClr val="D99795"/>
                      </a:solidFill>
                      <a:prstDash val="solid"/>
                      <a:round/>
                      <a:headEnd type="none" w="med" len="med"/>
                      <a:tailEnd type="none" w="med" len="med"/>
                    </a:lnL>
                    <a:lnR>
                      <a:noFill/>
                    </a:lnR>
                    <a:lnT>
                      <a:noFill/>
                    </a:lnT>
                    <a:lnB>
                      <a:noFill/>
                    </a:lnB>
                    <a:solidFill>
                      <a:srgbClr val="FFFFCC"/>
                    </a:solidFill>
                  </a:tcPr>
                </a:tc>
                <a:tc>
                  <a:txBody>
                    <a:bodyPr/>
                    <a:lstStyle/>
                    <a:p>
                      <a:pPr algn="l" fontAlgn="t"/>
                      <a:r>
                        <a:rPr lang="es-ES" sz="500" b="1" i="0" u="none" strike="noStrike">
                          <a:latin typeface="Tahoma"/>
                        </a:rPr>
                        <a:t> </a:t>
                      </a:r>
                    </a:p>
                  </a:txBody>
                  <a:tcPr marL="0" marR="0" marT="0" marB="0">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14725">
                <a:tc>
                  <a:txBody>
                    <a:bodyPr/>
                    <a:lstStyle/>
                    <a:p>
                      <a:pPr algn="l" fontAlgn="t"/>
                      <a:endParaRPr lang="es-ES" sz="500" b="0" i="0" u="none" strike="noStrike">
                        <a:latin typeface="Tahoma"/>
                      </a:endParaRPr>
                    </a:p>
                  </a:txBody>
                  <a:tcPr marL="0" marR="0" marT="0" marB="0">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t"/>
                      <a:r>
                        <a:rPr lang="es-ES" sz="500" b="0" i="0" u="none" strike="noStrike">
                          <a:latin typeface="Tahoma"/>
                        </a:rPr>
                        <a:t> </a:t>
                      </a:r>
                    </a:p>
                  </a:txBody>
                  <a:tcPr marL="0" marR="0" marT="0" marB="0">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t"/>
                      <a:r>
                        <a:rPr lang="es-ES" sz="800" b="1" i="0" u="none" strike="noStrike">
                          <a:solidFill>
                            <a:srgbClr val="FFFFFF"/>
                          </a:solidFill>
                          <a:latin typeface="Segoe UI"/>
                        </a:rPr>
                        <a:t> </a:t>
                      </a:r>
                    </a:p>
                  </a:txBody>
                  <a:tcPr marL="0" marR="0" marT="0" marB="0">
                    <a:lnL>
                      <a:noFill/>
                    </a:lnL>
                    <a:lnR>
                      <a:noFill/>
                    </a:lnR>
                    <a:lnT>
                      <a:noFill/>
                    </a:lnT>
                    <a:lnB w="12700" cap="flat" cmpd="sng" algn="ctr">
                      <a:solidFill>
                        <a:srgbClr val="4A452A"/>
                      </a:solidFill>
                      <a:prstDash val="solid"/>
                      <a:round/>
                      <a:headEnd type="none" w="med" len="med"/>
                      <a:tailEnd type="none" w="med" len="med"/>
                    </a:lnB>
                    <a:solidFill>
                      <a:srgbClr val="FFFFCC"/>
                    </a:solidFill>
                  </a:tcPr>
                </a:tc>
                <a:tc>
                  <a:txBody>
                    <a:bodyPr/>
                    <a:lstStyle/>
                    <a:p>
                      <a:pPr algn="r" fontAlgn="t"/>
                      <a:r>
                        <a:rPr lang="es-ES" sz="800" b="1" i="0" u="none" strike="noStrike">
                          <a:latin typeface="Segoe UI"/>
                        </a:rPr>
                        <a:t> </a:t>
                      </a:r>
                    </a:p>
                  </a:txBody>
                  <a:tcPr marL="0" marR="0" marT="0" marB="0">
                    <a:lnL>
                      <a:noFill/>
                    </a:lnL>
                    <a:lnR>
                      <a:noFill/>
                    </a:lnR>
                    <a:lnT>
                      <a:noFill/>
                    </a:lnT>
                    <a:lnB>
                      <a:noFill/>
                    </a:lnB>
                    <a:solidFill>
                      <a:srgbClr val="FFFFCC"/>
                    </a:solidFill>
                  </a:tcPr>
                </a:tc>
                <a:tc>
                  <a:txBody>
                    <a:bodyPr/>
                    <a:lstStyle/>
                    <a:p>
                      <a:pPr algn="l" fontAlgn="t"/>
                      <a:r>
                        <a:rPr lang="es-ES" sz="800" b="1" i="0" u="none" strike="noStrike">
                          <a:latin typeface="Segoe UI"/>
                        </a:rPr>
                        <a:t> </a:t>
                      </a:r>
                    </a:p>
                  </a:txBody>
                  <a:tcPr marL="0" marR="0" marT="0" marB="0">
                    <a:lnL>
                      <a:noFill/>
                    </a:lnL>
                    <a:lnR>
                      <a:noFill/>
                    </a:lnR>
                    <a:lnT>
                      <a:noFill/>
                    </a:lnT>
                    <a:lnB>
                      <a:noFill/>
                    </a:lnB>
                    <a:solidFill>
                      <a:srgbClr val="FFFFCC"/>
                    </a:solidFill>
                  </a:tcPr>
                </a:tc>
                <a:tc>
                  <a:txBody>
                    <a:bodyPr/>
                    <a:lstStyle/>
                    <a:p>
                      <a:pPr algn="l" fontAlgn="t"/>
                      <a:r>
                        <a:rPr lang="es-ES" sz="800" b="1" i="0" u="none" strike="noStrike">
                          <a:latin typeface="Segoe UI"/>
                        </a:rPr>
                        <a:t> </a:t>
                      </a:r>
                    </a:p>
                  </a:txBody>
                  <a:tcPr marL="0" marR="0" marT="0" marB="0">
                    <a:lnL>
                      <a:noFill/>
                    </a:lnL>
                    <a:lnR>
                      <a:noFill/>
                    </a:lnR>
                    <a:lnT>
                      <a:noFill/>
                    </a:lnT>
                    <a:lnB>
                      <a:noFill/>
                    </a:lnB>
                    <a:solidFill>
                      <a:srgbClr val="FFFFCC"/>
                    </a:solidFill>
                  </a:tcPr>
                </a:tc>
                <a:tc>
                  <a:txBody>
                    <a:bodyPr/>
                    <a:lstStyle/>
                    <a:p>
                      <a:pPr algn="l" fontAlgn="t"/>
                      <a:r>
                        <a:rPr lang="es-ES" sz="800" b="1" i="0" u="none" strike="noStrike">
                          <a:latin typeface="Segoe UI"/>
                        </a:rPr>
                        <a:t> </a:t>
                      </a:r>
                    </a:p>
                  </a:txBody>
                  <a:tcPr marL="0" marR="0" marT="0" marB="0">
                    <a:lnL>
                      <a:noFill/>
                    </a:lnL>
                    <a:lnR>
                      <a:noFill/>
                    </a:lnR>
                    <a:lnT>
                      <a:noFill/>
                    </a:lnT>
                    <a:lnB>
                      <a:noFill/>
                    </a:lnB>
                    <a:solidFill>
                      <a:srgbClr val="FFFFCC"/>
                    </a:solidFill>
                  </a:tcPr>
                </a:tc>
                <a:tc>
                  <a:txBody>
                    <a:bodyPr/>
                    <a:lstStyle/>
                    <a:p>
                      <a:pPr algn="l" fontAlgn="t"/>
                      <a:r>
                        <a:rPr lang="es-ES" sz="800" b="0" i="0" u="none" strike="noStrike">
                          <a:latin typeface="Segoe UI"/>
                        </a:rPr>
                        <a:t> </a:t>
                      </a:r>
                    </a:p>
                  </a:txBody>
                  <a:tcPr marL="0" marR="0" marT="0" marB="0">
                    <a:lnL>
                      <a:noFill/>
                    </a:lnL>
                    <a:lnR>
                      <a:noFill/>
                    </a:lnR>
                    <a:lnT>
                      <a:noFill/>
                    </a:lnT>
                    <a:lnB>
                      <a:noFill/>
                    </a:lnB>
                    <a:solidFill>
                      <a:srgbClr val="FFFFCC"/>
                    </a:solidFill>
                  </a:tcPr>
                </a:tc>
                <a:tc>
                  <a:txBody>
                    <a:bodyPr/>
                    <a:lstStyle/>
                    <a:p>
                      <a:pPr algn="r" fontAlgn="t"/>
                      <a:r>
                        <a:rPr lang="es-ES" sz="800" b="1" i="0" u="none" strike="noStrike">
                          <a:latin typeface="Segoe UI"/>
                        </a:rPr>
                        <a:t> </a:t>
                      </a:r>
                    </a:p>
                  </a:txBody>
                  <a:tcPr marL="0" marR="0" marT="0" marB="0">
                    <a:lnL>
                      <a:noFill/>
                    </a:lnL>
                    <a:lnR>
                      <a:noFill/>
                    </a:lnR>
                    <a:lnT w="6350" cap="flat" cmpd="sng" algn="ctr">
                      <a:solidFill>
                        <a:srgbClr val="D99795"/>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r" fontAlgn="t"/>
                      <a:r>
                        <a:rPr lang="es-ES" sz="800" b="1" i="0" u="none" strike="noStrike">
                          <a:latin typeface="Segoe UI"/>
                        </a:rPr>
                        <a:t> </a:t>
                      </a:r>
                    </a:p>
                  </a:txBody>
                  <a:tcPr marL="0" marR="0" marT="0" marB="0">
                    <a:lnL>
                      <a:noFill/>
                    </a:lnL>
                    <a:lnR>
                      <a:noFill/>
                    </a:lnR>
                    <a:lnT w="6350" cap="flat" cmpd="sng" algn="ctr">
                      <a:solidFill>
                        <a:srgbClr val="D99795"/>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r" fontAlgn="t"/>
                      <a:r>
                        <a:rPr lang="es-ES" sz="800" b="1" i="0" u="none" strike="noStrike">
                          <a:latin typeface="Segoe UI"/>
                        </a:rPr>
                        <a:t> </a:t>
                      </a:r>
                    </a:p>
                  </a:txBody>
                  <a:tcPr marL="0" marR="0" marT="0" marB="0">
                    <a:lnL>
                      <a:noFill/>
                    </a:lnL>
                    <a:lnR>
                      <a:noFill/>
                    </a:lnR>
                    <a:lnT w="6350" cap="flat" cmpd="sng" algn="ctr">
                      <a:solidFill>
                        <a:srgbClr val="D99795"/>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r" fontAlgn="t"/>
                      <a:r>
                        <a:rPr lang="es-ES" sz="800" b="1" i="0" u="none" strike="noStrike" dirty="0">
                          <a:latin typeface="Segoe UI"/>
                        </a:rPr>
                        <a:t> </a:t>
                      </a:r>
                    </a:p>
                  </a:txBody>
                  <a:tcPr marL="0" marR="0" marT="0" marB="0">
                    <a:lnL>
                      <a:noFill/>
                    </a:lnL>
                    <a:lnR>
                      <a:noFill/>
                    </a:lnR>
                    <a:lnT w="6350" cap="flat" cmpd="sng" algn="ctr">
                      <a:solidFill>
                        <a:srgbClr val="D99795"/>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r" fontAlgn="t"/>
                      <a:r>
                        <a:rPr lang="es-ES" sz="800" b="1" i="0" u="none" strike="noStrike">
                          <a:latin typeface="Segoe UI"/>
                        </a:rPr>
                        <a:t> </a:t>
                      </a:r>
                    </a:p>
                  </a:txBody>
                  <a:tcPr marL="0" marR="0" marT="0" marB="0">
                    <a:lnL>
                      <a:noFill/>
                    </a:lnL>
                    <a:lnR>
                      <a:noFill/>
                    </a:lnR>
                    <a:lnT w="6350" cap="flat" cmpd="sng" algn="ctr">
                      <a:solidFill>
                        <a:srgbClr val="D99795"/>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l" fontAlgn="t"/>
                      <a:r>
                        <a:rPr lang="es-ES" sz="500" b="1" i="0" u="none" strike="noStrike">
                          <a:latin typeface="Segoe UI"/>
                        </a:rPr>
                        <a:t> </a:t>
                      </a:r>
                    </a:p>
                  </a:txBody>
                  <a:tcPr marL="0" marR="0" marT="0" marB="0">
                    <a:lnL>
                      <a:noFill/>
                    </a:lnL>
                    <a:lnR>
                      <a:noFill/>
                    </a:lnR>
                    <a:lnT>
                      <a:noFill/>
                    </a:lnT>
                    <a:lnB>
                      <a:noFill/>
                    </a:lnB>
                    <a:solidFill>
                      <a:srgbClr val="FFFFCC"/>
                    </a:solidFill>
                  </a:tcPr>
                </a:tc>
                <a:tc>
                  <a:txBody>
                    <a:bodyPr/>
                    <a:lstStyle/>
                    <a:p>
                      <a:pPr algn="l" fontAlgn="t"/>
                      <a:r>
                        <a:rPr lang="es-ES" sz="500" b="1" i="0" u="none" strike="noStrike">
                          <a:latin typeface="Tahoma"/>
                        </a:rPr>
                        <a:t> </a:t>
                      </a:r>
                    </a:p>
                  </a:txBody>
                  <a:tcPr marL="0" marR="0" marT="0" marB="0">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43408">
                <a:tc>
                  <a:txBody>
                    <a:bodyPr/>
                    <a:lstStyle/>
                    <a:p>
                      <a:pPr algn="l" fontAlgn="t"/>
                      <a:endParaRPr lang="es-ES" sz="500" b="0" i="0" u="none" strike="noStrike">
                        <a:latin typeface="Tahoma"/>
                      </a:endParaRPr>
                    </a:p>
                  </a:txBody>
                  <a:tcPr marL="0" marR="0" marT="0" marB="0">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t"/>
                      <a:r>
                        <a:rPr lang="es-ES" sz="500" b="0" i="0" u="none" strike="noStrike">
                          <a:latin typeface="Tahoma"/>
                        </a:rPr>
                        <a:t> </a:t>
                      </a:r>
                    </a:p>
                  </a:txBody>
                  <a:tcPr marL="0" marR="0" marT="0" marB="0">
                    <a:lnL w="6350" cap="flat" cmpd="sng" algn="ctr">
                      <a:solidFill>
                        <a:srgbClr val="C0C0C0"/>
                      </a:solidFill>
                      <a:prstDash val="solid"/>
                      <a:round/>
                      <a:headEnd type="none" w="med" len="med"/>
                      <a:tailEnd type="none" w="med" len="med"/>
                    </a:lnL>
                    <a:lnR w="12700" cap="flat" cmpd="sng" algn="ctr">
                      <a:solidFill>
                        <a:srgbClr val="4A452A"/>
                      </a:solidFill>
                      <a:prstDash val="solid"/>
                      <a:round/>
                      <a:headEnd type="none" w="med" len="med"/>
                      <a:tailEnd type="none" w="med" len="med"/>
                    </a:lnR>
                    <a:lnT>
                      <a:noFill/>
                    </a:lnT>
                    <a:lnB>
                      <a:noFill/>
                    </a:lnB>
                    <a:solidFill>
                      <a:srgbClr val="FFFFCC"/>
                    </a:solidFill>
                  </a:tcPr>
                </a:tc>
                <a:tc>
                  <a:txBody>
                    <a:bodyPr/>
                    <a:lstStyle/>
                    <a:p>
                      <a:pPr algn="ctr" fontAlgn="t"/>
                      <a:r>
                        <a:rPr lang="es-ES" sz="800" b="1" i="0" u="none" strike="noStrike">
                          <a:solidFill>
                            <a:srgbClr val="FFFFFF"/>
                          </a:solidFill>
                          <a:latin typeface="Segoe UI"/>
                        </a:rPr>
                        <a:t>COSTE de VENTAS</a:t>
                      </a:r>
                    </a:p>
                  </a:txBody>
                  <a:tcPr marL="0" marR="0" marT="0" marB="0">
                    <a:lnL w="12700" cap="flat" cmpd="sng" algn="ctr">
                      <a:solidFill>
                        <a:srgbClr val="4A452A"/>
                      </a:solidFill>
                      <a:prstDash val="solid"/>
                      <a:round/>
                      <a:headEnd type="none" w="med" len="med"/>
                      <a:tailEnd type="none" w="med" len="med"/>
                    </a:lnL>
                    <a:lnR w="12700" cap="flat" cmpd="sng" algn="ctr">
                      <a:solidFill>
                        <a:srgbClr val="4A452A"/>
                      </a:solidFill>
                      <a:prstDash val="solid"/>
                      <a:round/>
                      <a:headEnd type="none" w="med" len="med"/>
                      <a:tailEnd type="none" w="med" len="med"/>
                    </a:lnR>
                    <a:lnT w="12700" cap="flat" cmpd="sng" algn="ctr">
                      <a:solidFill>
                        <a:srgbClr val="4A452A"/>
                      </a:solidFill>
                      <a:prstDash val="solid"/>
                      <a:round/>
                      <a:headEnd type="none" w="med" len="med"/>
                      <a:tailEnd type="none" w="med" len="med"/>
                    </a:lnT>
                    <a:lnB w="12700" cap="flat" cmpd="sng" algn="ctr">
                      <a:solidFill>
                        <a:srgbClr val="4A452A"/>
                      </a:solidFill>
                      <a:prstDash val="solid"/>
                      <a:round/>
                      <a:headEnd type="none" w="med" len="med"/>
                      <a:tailEnd type="none" w="med" len="med"/>
                    </a:lnB>
                    <a:solidFill>
                      <a:srgbClr val="4A452A"/>
                    </a:solidFill>
                  </a:tcPr>
                </a:tc>
                <a:tc>
                  <a:txBody>
                    <a:bodyPr/>
                    <a:lstStyle/>
                    <a:p>
                      <a:pPr algn="r" fontAlgn="ctr"/>
                      <a:r>
                        <a:rPr lang="es-ES" sz="800" b="1" i="0" u="none" strike="noStrike">
                          <a:latin typeface="Segoe UI"/>
                        </a:rPr>
                        <a:t> </a:t>
                      </a:r>
                    </a:p>
                  </a:txBody>
                  <a:tcPr marL="0" marR="0" marT="0" marB="0" anchor="ctr">
                    <a:lnL w="12700" cap="flat" cmpd="sng" algn="ctr">
                      <a:solidFill>
                        <a:srgbClr val="4A452A"/>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a:noFill/>
                    </a:lnT>
                    <a:lnB w="6350" cap="flat" cmpd="sng" algn="ctr">
                      <a:solidFill>
                        <a:srgbClr val="996633"/>
                      </a:solidFill>
                      <a:prstDash val="dot"/>
                      <a:round/>
                      <a:headEnd type="none" w="med" len="med"/>
                      <a:tailEnd type="none" w="med" len="med"/>
                    </a:lnB>
                    <a:solidFill>
                      <a:srgbClr val="FFFFCC"/>
                    </a:solidFill>
                  </a:tcPr>
                </a:tc>
                <a:tc>
                  <a:txBody>
                    <a:bodyPr/>
                    <a:lstStyle/>
                    <a:p>
                      <a:pPr algn="l" fontAlgn="ctr"/>
                      <a:r>
                        <a:rPr lang="es-ES" sz="800" b="0" i="0" u="none" strike="noStrike">
                          <a:latin typeface="Segoe UI"/>
                        </a:rPr>
                        <a:t> </a:t>
                      </a:r>
                    </a:p>
                  </a:txBody>
                  <a:tcPr marL="0" marR="0" marT="0" marB="0" anchor="ctr">
                    <a:lnL>
                      <a:noFill/>
                    </a:lnL>
                    <a:lnR w="635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r" fontAlgn="ctr"/>
                      <a:r>
                        <a:rPr lang="es-ES" sz="800" b="1" i="0" u="none" strike="noStrike">
                          <a:latin typeface="Segoe UI"/>
                        </a:rPr>
                        <a:t> </a:t>
                      </a:r>
                    </a:p>
                  </a:txBody>
                  <a:tcPr marL="0" marR="0" marT="0" marB="0" anchor="ctr">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ctr"/>
                      <a:r>
                        <a:rPr lang="es-ES" sz="800" b="1" i="0" u="none" strike="noStrike">
                          <a:latin typeface="Segoe UI"/>
                        </a:rPr>
                        <a:t> </a:t>
                      </a:r>
                    </a:p>
                  </a:txBody>
                  <a:tcPr marL="0" marR="0" marT="0" marB="0" anchor="ctr">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ctr"/>
                      <a:r>
                        <a:rPr lang="es-ES" sz="800" b="1" i="0" u="none" strike="noStrike">
                          <a:latin typeface="Segoe UI"/>
                        </a:rPr>
                        <a:t> </a:t>
                      </a:r>
                    </a:p>
                  </a:txBody>
                  <a:tcPr marL="0" marR="0" marT="0" marB="0" anchor="ctr">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ctr"/>
                      <a:r>
                        <a:rPr lang="es-ES" sz="800" b="1" i="0" u="none" strike="noStrike" dirty="0">
                          <a:latin typeface="Segoe UI"/>
                        </a:rPr>
                        <a:t> </a:t>
                      </a:r>
                    </a:p>
                  </a:txBody>
                  <a:tcPr marL="0" marR="0" marT="0" marB="0" anchor="ctr">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ctr"/>
                      <a:r>
                        <a:rPr lang="es-ES" sz="800" b="1" i="0" u="none" strike="noStrike" dirty="0">
                          <a:latin typeface="Segoe UI"/>
                        </a:rPr>
                        <a:t> </a:t>
                      </a:r>
                    </a:p>
                  </a:txBody>
                  <a:tcPr marL="0" marR="0" marT="0" marB="0" anchor="ctr">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l" fontAlgn="t"/>
                      <a:r>
                        <a:rPr lang="es-ES" sz="500" b="1" i="0" u="none" strike="noStrike">
                          <a:latin typeface="Segoe UI"/>
                        </a:rPr>
                        <a:t> </a:t>
                      </a:r>
                    </a:p>
                  </a:txBody>
                  <a:tcPr marL="0" marR="0" marT="0" marB="0">
                    <a:lnL w="6350" cap="flat" cmpd="sng" algn="ctr">
                      <a:solidFill>
                        <a:srgbClr val="C00000"/>
                      </a:solidFill>
                      <a:prstDash val="solid"/>
                      <a:round/>
                      <a:headEnd type="none" w="med" len="med"/>
                      <a:tailEnd type="none" w="med" len="med"/>
                    </a:lnL>
                    <a:lnR>
                      <a:noFill/>
                    </a:lnR>
                    <a:lnT>
                      <a:noFill/>
                    </a:lnT>
                    <a:lnB>
                      <a:noFill/>
                    </a:lnB>
                    <a:solidFill>
                      <a:srgbClr val="FFFFCC"/>
                    </a:solidFill>
                  </a:tcPr>
                </a:tc>
                <a:tc>
                  <a:txBody>
                    <a:bodyPr/>
                    <a:lstStyle/>
                    <a:p>
                      <a:pPr algn="l" fontAlgn="t"/>
                      <a:r>
                        <a:rPr lang="es-ES" sz="500" b="1" i="0" u="none" strike="noStrike">
                          <a:latin typeface="Tahoma"/>
                        </a:rPr>
                        <a:t> </a:t>
                      </a:r>
                    </a:p>
                  </a:txBody>
                  <a:tcPr marL="0" marR="0" marT="0" marB="0">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23330">
                <a:tc>
                  <a:txBody>
                    <a:bodyPr/>
                    <a:lstStyle/>
                    <a:p>
                      <a:pPr algn="l" fontAlgn="t"/>
                      <a:endParaRPr lang="es-ES" sz="500" b="0" i="0" u="none" strike="noStrike">
                        <a:latin typeface="Tahoma"/>
                      </a:endParaRPr>
                    </a:p>
                  </a:txBody>
                  <a:tcPr marL="0" marR="0" marT="0" marB="0">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t"/>
                      <a:r>
                        <a:rPr lang="es-ES" sz="500" b="0" i="0" u="none" strike="noStrike">
                          <a:latin typeface="Tahoma"/>
                        </a:rPr>
                        <a:t> </a:t>
                      </a:r>
                    </a:p>
                  </a:txBody>
                  <a:tcPr marL="0" marR="0" marT="0" marB="0">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t"/>
                      <a:r>
                        <a:rPr lang="es-ES" sz="800" b="1" i="0" u="none" strike="noStrike">
                          <a:solidFill>
                            <a:srgbClr val="FFFFFF"/>
                          </a:solidFill>
                          <a:latin typeface="Segoe UI"/>
                        </a:rPr>
                        <a:t> </a:t>
                      </a:r>
                    </a:p>
                  </a:txBody>
                  <a:tcPr marL="0" marR="0" marT="0" marB="0">
                    <a:lnL>
                      <a:noFill/>
                    </a:lnL>
                    <a:lnR>
                      <a:noFill/>
                    </a:lnR>
                    <a:lnT w="12700" cap="flat" cmpd="sng" algn="ctr">
                      <a:solidFill>
                        <a:srgbClr val="4A452A"/>
                      </a:solidFill>
                      <a:prstDash val="solid"/>
                      <a:round/>
                      <a:headEnd type="none" w="med" len="med"/>
                      <a:tailEnd type="none" w="med" len="med"/>
                    </a:lnT>
                    <a:lnB>
                      <a:noFill/>
                    </a:lnB>
                    <a:solidFill>
                      <a:srgbClr val="FFFFCC"/>
                    </a:solidFill>
                  </a:tcPr>
                </a:tc>
                <a:tc>
                  <a:txBody>
                    <a:bodyPr/>
                    <a:lstStyle/>
                    <a:p>
                      <a:pPr algn="r" fontAlgn="t"/>
                      <a:r>
                        <a:rPr lang="es-ES" sz="800" b="1" i="0" u="none" strike="noStrike">
                          <a:latin typeface="Segoe UI"/>
                        </a:rPr>
                        <a:t> </a:t>
                      </a:r>
                    </a:p>
                  </a:txBody>
                  <a:tcPr marL="0" marR="0" marT="0" marB="0">
                    <a:lnL>
                      <a:noFill/>
                    </a:lnL>
                    <a:lnR>
                      <a:noFill/>
                    </a:lnR>
                    <a:lnT>
                      <a:noFill/>
                    </a:lnT>
                    <a:lnB>
                      <a:noFill/>
                    </a:lnB>
                    <a:solidFill>
                      <a:srgbClr val="FFFFCC"/>
                    </a:solidFill>
                  </a:tcPr>
                </a:tc>
                <a:tc>
                  <a:txBody>
                    <a:bodyPr/>
                    <a:lstStyle/>
                    <a:p>
                      <a:pPr algn="l" fontAlgn="t"/>
                      <a:r>
                        <a:rPr lang="es-ES" sz="800" b="1" i="0" u="none" strike="noStrike">
                          <a:latin typeface="Segoe UI"/>
                        </a:rPr>
                        <a:t> </a:t>
                      </a:r>
                    </a:p>
                  </a:txBody>
                  <a:tcPr marL="0" marR="0" marT="0" marB="0">
                    <a:lnL>
                      <a:noFill/>
                    </a:lnL>
                    <a:lnR>
                      <a:noFill/>
                    </a:lnR>
                    <a:lnT w="6350" cap="flat" cmpd="sng" algn="ctr">
                      <a:solidFill>
                        <a:srgbClr val="996633"/>
                      </a:solidFill>
                      <a:prstDash val="dot"/>
                      <a:round/>
                      <a:headEnd type="none" w="med" len="med"/>
                      <a:tailEnd type="none" w="med" len="med"/>
                    </a:lnT>
                    <a:lnB>
                      <a:noFill/>
                    </a:lnB>
                    <a:solidFill>
                      <a:srgbClr val="FFFFCC"/>
                    </a:solidFill>
                  </a:tcPr>
                </a:tc>
                <a:tc>
                  <a:txBody>
                    <a:bodyPr/>
                    <a:lstStyle/>
                    <a:p>
                      <a:pPr algn="l" fontAlgn="t"/>
                      <a:r>
                        <a:rPr lang="es-ES" sz="800" b="1" i="0" u="none" strike="noStrike">
                          <a:latin typeface="Segoe UI"/>
                        </a:rPr>
                        <a:t> </a:t>
                      </a:r>
                    </a:p>
                  </a:txBody>
                  <a:tcPr marL="0" marR="0" marT="0" marB="0">
                    <a:lnL>
                      <a:noFill/>
                    </a:lnL>
                    <a:lnR>
                      <a:noFill/>
                    </a:lnR>
                    <a:lnT w="6350" cap="flat" cmpd="sng" algn="ctr">
                      <a:solidFill>
                        <a:srgbClr val="996633"/>
                      </a:solidFill>
                      <a:prstDash val="dot"/>
                      <a:round/>
                      <a:headEnd type="none" w="med" len="med"/>
                      <a:tailEnd type="none" w="med" len="med"/>
                    </a:lnT>
                    <a:lnB>
                      <a:noFill/>
                    </a:lnB>
                    <a:solidFill>
                      <a:srgbClr val="FFFFCC"/>
                    </a:solidFill>
                  </a:tcPr>
                </a:tc>
                <a:tc>
                  <a:txBody>
                    <a:bodyPr/>
                    <a:lstStyle/>
                    <a:p>
                      <a:pPr algn="l" fontAlgn="t"/>
                      <a:r>
                        <a:rPr lang="es-ES" sz="800" b="1" i="0" u="none" strike="noStrike">
                          <a:latin typeface="Segoe UI"/>
                        </a:rPr>
                        <a:t> </a:t>
                      </a:r>
                    </a:p>
                  </a:txBody>
                  <a:tcPr marL="0" marR="0" marT="0" marB="0">
                    <a:lnL>
                      <a:noFill/>
                    </a:lnL>
                    <a:lnR>
                      <a:noFill/>
                    </a:lnR>
                    <a:lnT w="6350" cap="flat" cmpd="sng" algn="ctr">
                      <a:solidFill>
                        <a:srgbClr val="996633"/>
                      </a:solidFill>
                      <a:prstDash val="dot"/>
                      <a:round/>
                      <a:headEnd type="none" w="med" len="med"/>
                      <a:tailEnd type="none" w="med" len="med"/>
                    </a:lnT>
                    <a:lnB>
                      <a:noFill/>
                    </a:lnB>
                    <a:solidFill>
                      <a:srgbClr val="FFFFCC"/>
                    </a:solidFill>
                  </a:tcPr>
                </a:tc>
                <a:tc>
                  <a:txBody>
                    <a:bodyPr/>
                    <a:lstStyle/>
                    <a:p>
                      <a:pPr algn="l" fontAlgn="t"/>
                      <a:r>
                        <a:rPr lang="es-ES" sz="800" b="0" i="0" u="none" strike="noStrike">
                          <a:latin typeface="Segoe UI"/>
                        </a:rPr>
                        <a:t> </a:t>
                      </a:r>
                    </a:p>
                  </a:txBody>
                  <a:tcPr marL="0" marR="0" marT="0" marB="0">
                    <a:lnL>
                      <a:noFill/>
                    </a:lnL>
                    <a:lnR w="6350" cap="flat" cmpd="sng" algn="ctr">
                      <a:solidFill>
                        <a:srgbClr val="D99795"/>
                      </a:solidFill>
                      <a:prstDash val="solid"/>
                      <a:round/>
                      <a:headEnd type="none" w="med" len="med"/>
                      <a:tailEnd type="none" w="med" len="med"/>
                    </a:lnR>
                    <a:lnT>
                      <a:noFill/>
                    </a:lnT>
                    <a:lnB>
                      <a:noFill/>
                    </a:lnB>
                    <a:solidFill>
                      <a:srgbClr val="FFFFCC"/>
                    </a:solidFill>
                  </a:tcPr>
                </a:tc>
                <a:tc>
                  <a:txBody>
                    <a:bodyPr/>
                    <a:lstStyle/>
                    <a:p>
                      <a:pPr algn="r" fontAlgn="ctr"/>
                      <a:r>
                        <a:rPr lang="es-ES" sz="800" b="0" i="0" u="none" strike="noStrike">
                          <a:latin typeface="Segoe UI"/>
                        </a:rPr>
                        <a:t> </a:t>
                      </a:r>
                    </a:p>
                  </a:txBody>
                  <a:tcPr marL="0" marR="0" marT="0" marB="0" anchor="ctr">
                    <a:lnL w="6350" cap="flat" cmpd="sng" algn="ctr">
                      <a:solidFill>
                        <a:srgbClr val="D99795"/>
                      </a:solidFill>
                      <a:prstDash val="solid"/>
                      <a:round/>
                      <a:headEnd type="none" w="med" len="med"/>
                      <a:tailEnd type="none" w="med" len="med"/>
                    </a:lnL>
                    <a:lnR w="6350" cap="flat" cmpd="sng" algn="ctr">
                      <a:solidFill>
                        <a:srgbClr val="D99795"/>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D99795"/>
                      </a:solidFill>
                      <a:prstDash val="solid"/>
                      <a:round/>
                      <a:headEnd type="none" w="med" len="med"/>
                      <a:tailEnd type="none" w="med" len="med"/>
                    </a:lnB>
                    <a:solidFill>
                      <a:srgbClr val="FDE9D9"/>
                    </a:solidFill>
                  </a:tcPr>
                </a:tc>
                <a:tc>
                  <a:txBody>
                    <a:bodyPr/>
                    <a:lstStyle/>
                    <a:p>
                      <a:pPr algn="r" fontAlgn="ctr"/>
                      <a:r>
                        <a:rPr lang="es-ES" sz="800" b="0" i="0" u="none" strike="noStrike">
                          <a:latin typeface="Segoe UI"/>
                        </a:rPr>
                        <a:t> </a:t>
                      </a:r>
                    </a:p>
                  </a:txBody>
                  <a:tcPr marL="0" marR="0" marT="0" marB="0" anchor="ctr">
                    <a:lnL w="6350" cap="flat" cmpd="sng" algn="ctr">
                      <a:solidFill>
                        <a:srgbClr val="D99795"/>
                      </a:solidFill>
                      <a:prstDash val="solid"/>
                      <a:round/>
                      <a:headEnd type="none" w="med" len="med"/>
                      <a:tailEnd type="none" w="med" len="med"/>
                    </a:lnL>
                    <a:lnR w="6350" cap="flat" cmpd="sng" algn="ctr">
                      <a:solidFill>
                        <a:srgbClr val="D99795"/>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D99795"/>
                      </a:solidFill>
                      <a:prstDash val="solid"/>
                      <a:round/>
                      <a:headEnd type="none" w="med" len="med"/>
                      <a:tailEnd type="none" w="med" len="med"/>
                    </a:lnB>
                    <a:solidFill>
                      <a:srgbClr val="FDE9D9"/>
                    </a:solidFill>
                  </a:tcPr>
                </a:tc>
                <a:tc>
                  <a:txBody>
                    <a:bodyPr/>
                    <a:lstStyle/>
                    <a:p>
                      <a:pPr algn="r" fontAlgn="ctr"/>
                      <a:r>
                        <a:rPr lang="es-ES" sz="800" b="0" i="0" u="none" strike="noStrike">
                          <a:latin typeface="Segoe UI"/>
                        </a:rPr>
                        <a:t> </a:t>
                      </a:r>
                    </a:p>
                  </a:txBody>
                  <a:tcPr marL="0" marR="0" marT="0" marB="0" anchor="ctr">
                    <a:lnL w="6350" cap="flat" cmpd="sng" algn="ctr">
                      <a:solidFill>
                        <a:srgbClr val="D99795"/>
                      </a:solidFill>
                      <a:prstDash val="solid"/>
                      <a:round/>
                      <a:headEnd type="none" w="med" len="med"/>
                      <a:tailEnd type="none" w="med" len="med"/>
                    </a:lnL>
                    <a:lnR w="6350" cap="flat" cmpd="sng" algn="ctr">
                      <a:solidFill>
                        <a:srgbClr val="D99795"/>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D99795"/>
                      </a:solidFill>
                      <a:prstDash val="solid"/>
                      <a:round/>
                      <a:headEnd type="none" w="med" len="med"/>
                      <a:tailEnd type="none" w="med" len="med"/>
                    </a:lnB>
                    <a:solidFill>
                      <a:srgbClr val="FDE9D9"/>
                    </a:solidFill>
                  </a:tcPr>
                </a:tc>
                <a:tc>
                  <a:txBody>
                    <a:bodyPr/>
                    <a:lstStyle/>
                    <a:p>
                      <a:pPr algn="r" fontAlgn="ctr"/>
                      <a:r>
                        <a:rPr lang="es-ES" sz="800" b="0" i="0" u="none" strike="noStrike">
                          <a:latin typeface="Segoe UI"/>
                        </a:rPr>
                        <a:t> </a:t>
                      </a:r>
                    </a:p>
                  </a:txBody>
                  <a:tcPr marL="0" marR="0" marT="0" marB="0" anchor="ctr">
                    <a:lnL w="6350" cap="flat" cmpd="sng" algn="ctr">
                      <a:solidFill>
                        <a:srgbClr val="D99795"/>
                      </a:solidFill>
                      <a:prstDash val="solid"/>
                      <a:round/>
                      <a:headEnd type="none" w="med" len="med"/>
                      <a:tailEnd type="none" w="med" len="med"/>
                    </a:lnL>
                    <a:lnR w="6350" cap="flat" cmpd="sng" algn="ctr">
                      <a:solidFill>
                        <a:srgbClr val="D99795"/>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D99795"/>
                      </a:solidFill>
                      <a:prstDash val="solid"/>
                      <a:round/>
                      <a:headEnd type="none" w="med" len="med"/>
                      <a:tailEnd type="none" w="med" len="med"/>
                    </a:lnB>
                    <a:solidFill>
                      <a:srgbClr val="FDE9D9"/>
                    </a:solidFill>
                  </a:tcPr>
                </a:tc>
                <a:tc>
                  <a:txBody>
                    <a:bodyPr/>
                    <a:lstStyle/>
                    <a:p>
                      <a:pPr algn="r" fontAlgn="ctr"/>
                      <a:r>
                        <a:rPr lang="es-ES" sz="800" b="0" i="0" u="none" strike="noStrike" dirty="0">
                          <a:latin typeface="Segoe UI"/>
                        </a:rPr>
                        <a:t> </a:t>
                      </a:r>
                    </a:p>
                  </a:txBody>
                  <a:tcPr marL="0" marR="0" marT="0" marB="0" anchor="ctr">
                    <a:lnL w="6350" cap="flat" cmpd="sng" algn="ctr">
                      <a:solidFill>
                        <a:srgbClr val="D99795"/>
                      </a:solidFill>
                      <a:prstDash val="solid"/>
                      <a:round/>
                      <a:headEnd type="none" w="med" len="med"/>
                      <a:tailEnd type="none" w="med" len="med"/>
                    </a:lnL>
                    <a:lnR w="6350" cap="flat" cmpd="sng" algn="ctr">
                      <a:solidFill>
                        <a:srgbClr val="D99795"/>
                      </a:solidFill>
                      <a:prstDash val="solid"/>
                      <a:round/>
                      <a:headEnd type="none" w="med" len="med"/>
                      <a:tailEnd type="none" w="med" len="med"/>
                    </a:lnR>
                    <a:lnT w="6350" cap="flat" cmpd="sng" algn="ctr">
                      <a:solidFill>
                        <a:srgbClr val="C00000"/>
                      </a:solidFill>
                      <a:prstDash val="solid"/>
                      <a:round/>
                      <a:headEnd type="none" w="med" len="med"/>
                      <a:tailEnd type="none" w="med" len="med"/>
                    </a:lnT>
                    <a:lnB w="6350" cap="flat" cmpd="sng" algn="ctr">
                      <a:solidFill>
                        <a:srgbClr val="D99795"/>
                      </a:solidFill>
                      <a:prstDash val="solid"/>
                      <a:round/>
                      <a:headEnd type="none" w="med" len="med"/>
                      <a:tailEnd type="none" w="med" len="med"/>
                    </a:lnB>
                    <a:solidFill>
                      <a:srgbClr val="FDE9D9"/>
                    </a:solidFill>
                  </a:tcPr>
                </a:tc>
                <a:tc>
                  <a:txBody>
                    <a:bodyPr/>
                    <a:lstStyle/>
                    <a:p>
                      <a:pPr algn="l" fontAlgn="t"/>
                      <a:r>
                        <a:rPr lang="es-ES" sz="500" b="1" i="0" u="none" strike="noStrike">
                          <a:latin typeface="Segoe UI"/>
                        </a:rPr>
                        <a:t> </a:t>
                      </a:r>
                    </a:p>
                  </a:txBody>
                  <a:tcPr marL="0" marR="0" marT="0" marB="0">
                    <a:lnL w="6350" cap="flat" cmpd="sng" algn="ctr">
                      <a:solidFill>
                        <a:srgbClr val="D99795"/>
                      </a:solidFill>
                      <a:prstDash val="solid"/>
                      <a:round/>
                      <a:headEnd type="none" w="med" len="med"/>
                      <a:tailEnd type="none" w="med" len="med"/>
                    </a:lnL>
                    <a:lnR>
                      <a:noFill/>
                    </a:lnR>
                    <a:lnT>
                      <a:noFill/>
                    </a:lnT>
                    <a:lnB>
                      <a:noFill/>
                    </a:lnB>
                    <a:solidFill>
                      <a:srgbClr val="FFFFCC"/>
                    </a:solidFill>
                  </a:tcPr>
                </a:tc>
                <a:tc>
                  <a:txBody>
                    <a:bodyPr/>
                    <a:lstStyle/>
                    <a:p>
                      <a:pPr algn="l" fontAlgn="t"/>
                      <a:r>
                        <a:rPr lang="es-ES" sz="500" b="1" i="0" u="none" strike="noStrike">
                          <a:latin typeface="Tahoma"/>
                        </a:rPr>
                        <a:t> </a:t>
                      </a:r>
                    </a:p>
                  </a:txBody>
                  <a:tcPr marL="0" marR="0" marT="0" marB="0">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43408">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D99795"/>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D99795"/>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D99795"/>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D99795"/>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D99795"/>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w="6350" cap="flat" cmpd="sng" algn="ctr">
                      <a:solidFill>
                        <a:srgbClr val="C0C0C0"/>
                      </a:solidFill>
                      <a:prstDash val="solid"/>
                      <a:round/>
                      <a:headEnd type="none" w="med" len="med"/>
                      <a:tailEnd type="none" w="med" len="med"/>
                    </a:lnB>
                    <a:solidFill>
                      <a:srgbClr val="FFFFCC"/>
                    </a:solidFill>
                  </a:tcPr>
                </a:tc>
              </a:tr>
              <a:tr h="2380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endParaRPr lang="es-ES" sz="500" b="0" i="0" u="none" strike="noStrike">
                        <a:latin typeface="Arial"/>
                      </a:endParaRPr>
                    </a:p>
                  </a:txBody>
                  <a:tcPr marL="0" marR="0" marT="0" marB="0">
                    <a:lnL w="6350" cap="flat" cmpd="sng" algn="ctr">
                      <a:solidFill>
                        <a:srgbClr val="C0C0C0"/>
                      </a:solidFill>
                      <a:prstDash val="solid"/>
                      <a:round/>
                      <a:headEnd type="none" w="med" len="med"/>
                      <a:tailEnd type="none" w="med" len="med"/>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endParaRPr lang="es-ES" sz="500" b="0" i="0" u="none" strike="noStrike">
                        <a:latin typeface="Arial"/>
                      </a:endParaRPr>
                    </a:p>
                  </a:txBody>
                  <a:tcPr marL="0" marR="0" marT="0" marB="0">
                    <a:lnL w="6350" cap="flat" cmpd="sng" algn="ctr">
                      <a:solidFill>
                        <a:srgbClr val="C0C0C0"/>
                      </a:solidFill>
                      <a:prstDash val="solid"/>
                      <a:round/>
                      <a:headEnd type="none" w="med" len="med"/>
                      <a:tailEnd type="none" w="med" len="med"/>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a:noFill/>
                    </a:lnB>
                    <a:solidFill>
                      <a:srgbClr val="FFFF99"/>
                    </a:solidFill>
                  </a:tcPr>
                </a:tc>
              </a:tr>
              <a:tr h="2380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r>
              <a:tr h="2380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dirty="0">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r>
              <a:tr h="2380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dirty="0">
                          <a:latin typeface="Segoe UI"/>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r>
              <a:tr h="2380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r>
              <a:tr h="2380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r>
              <a:tr h="2380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w="6350" cap="flat" cmpd="sng" algn="ctr">
                      <a:solidFill>
                        <a:srgbClr val="C0C0C0"/>
                      </a:solidFill>
                      <a:prstDash val="solid"/>
                      <a:round/>
                      <a:headEnd type="none" w="med" len="med"/>
                      <a:tailEnd type="none" w="med" len="med"/>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w="6350" cap="flat" cmpd="sng" algn="ctr">
                      <a:solidFill>
                        <a:srgbClr val="C0C0C0"/>
                      </a:solidFill>
                      <a:prstDash val="solid"/>
                      <a:round/>
                      <a:headEnd type="none" w="med" len="med"/>
                      <a:tailEnd type="none" w="med" len="med"/>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dirty="0">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dirty="0">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dirty="0">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w="6350" cap="flat" cmpd="sng" algn="ctr">
                      <a:solidFill>
                        <a:srgbClr val="C0C0C0"/>
                      </a:solidFill>
                      <a:prstDash val="solid"/>
                      <a:round/>
                      <a:headEnd type="none" w="med" len="med"/>
                      <a:tailEnd type="none" w="med" len="med"/>
                    </a:lnB>
                    <a:solidFill>
                      <a:srgbClr val="FFFF99"/>
                    </a:solidFill>
                  </a:tcPr>
                </a:tc>
              </a:tr>
            </a:tbl>
          </a:graphicData>
        </a:graphic>
      </p:graphicFrame>
      <p:pic>
        <p:nvPicPr>
          <p:cNvPr id="20" name="2 Imagen">
            <a:hlinkClick r:id="" tooltip="Ir a la hoja SIGUIENTE"/>
          </p:cNvPr>
          <p:cNvPicPr>
            <a:picLocks noChangeAspect="1"/>
          </p:cNvPicPr>
          <p:nvPr/>
        </p:nvPicPr>
        <p:blipFill>
          <a:blip r:embed="rId2" cstate="print"/>
          <a:stretch>
            <a:fillRect/>
          </a:stretch>
        </p:blipFill>
        <p:spPr>
          <a:xfrm>
            <a:off x="8875395" y="127635"/>
            <a:ext cx="182514" cy="176799"/>
          </a:xfrm>
          <a:prstGeom prst="rect">
            <a:avLst/>
          </a:prstGeom>
        </p:spPr>
      </p:pic>
      <p:graphicFrame>
        <p:nvGraphicFramePr>
          <p:cNvPr id="21" name="6 Gráfico"/>
          <p:cNvGraphicFramePr/>
          <p:nvPr/>
        </p:nvGraphicFramePr>
        <p:xfrm>
          <a:off x="3929058" y="5000637"/>
          <a:ext cx="4279603" cy="135732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2" name="8 Gráfico"/>
          <p:cNvGraphicFramePr/>
          <p:nvPr/>
        </p:nvGraphicFramePr>
        <p:xfrm>
          <a:off x="1357291" y="5072074"/>
          <a:ext cx="2428892" cy="1485921"/>
        </p:xfrm>
        <a:graphic>
          <a:graphicData uri="http://schemas.openxmlformats.org/drawingml/2006/chart">
            <c:chart xmlns:c="http://schemas.openxmlformats.org/drawingml/2006/chart" xmlns:r="http://schemas.openxmlformats.org/officeDocument/2006/relationships" r:id="rId8"/>
          </a:graphicData>
        </a:graphic>
      </p:graphicFrame>
      <p:pic>
        <p:nvPicPr>
          <p:cNvPr id="23" name="9 Imagen">
            <a:hlinkClick r:id="" tooltip="Volver ARRIBA"/>
          </p:cNvPr>
          <p:cNvPicPr>
            <a:picLocks noChangeAspect="1"/>
          </p:cNvPicPr>
          <p:nvPr/>
        </p:nvPicPr>
        <p:blipFill>
          <a:blip r:embed="rId3" cstate="print"/>
          <a:stretch>
            <a:fillRect/>
          </a:stretch>
        </p:blipFill>
        <p:spPr>
          <a:xfrm rot="16200000">
            <a:off x="552450" y="137160"/>
            <a:ext cx="176799" cy="176799"/>
          </a:xfrm>
          <a:prstGeom prst="rect">
            <a:avLst/>
          </a:prstGeom>
        </p:spPr>
      </p:pic>
      <p:pic>
        <p:nvPicPr>
          <p:cNvPr id="24" name="10 Imagen">
            <a:hlinkClick r:id="" tooltip="Ir a la hoja ANTERIOR"/>
          </p:cNvPr>
          <p:cNvPicPr>
            <a:picLocks noChangeAspect="1"/>
          </p:cNvPicPr>
          <p:nvPr/>
        </p:nvPicPr>
        <p:blipFill>
          <a:blip r:embed="rId4" cstate="print"/>
          <a:stretch>
            <a:fillRect/>
          </a:stretch>
        </p:blipFill>
        <p:spPr>
          <a:xfrm rot="16200000">
            <a:off x="311467" y="134303"/>
            <a:ext cx="176799" cy="182514"/>
          </a:xfrm>
          <a:prstGeom prst="rect">
            <a:avLst/>
          </a:prstGeom>
        </p:spPr>
      </p:pic>
      <p:pic>
        <p:nvPicPr>
          <p:cNvPr id="25" name="15 Imagen" descr="informacion.gif">
            <a:hlinkClick r:id="" tooltip="INFORMACIÓN"/>
          </p:cNvPr>
          <p:cNvPicPr>
            <a:picLocks noChangeAspect="1"/>
          </p:cNvPicPr>
          <p:nvPr/>
        </p:nvPicPr>
        <p:blipFill>
          <a:blip r:embed="rId5" cstate="print"/>
          <a:stretch>
            <a:fillRect/>
          </a:stretch>
        </p:blipFill>
        <p:spPr>
          <a:xfrm>
            <a:off x="7730490" y="108585"/>
            <a:ext cx="920115" cy="219075"/>
          </a:xfrm>
          <a:prstGeom prst="rect">
            <a:avLst/>
          </a:prstGeom>
        </p:spPr>
      </p:pic>
      <p:pic>
        <p:nvPicPr>
          <p:cNvPr id="26" name="12 Imagen" descr="miniplan002.gif">
            <a:hlinkClick r:id="" tooltip="Ir al INDICE"/>
          </p:cNvPr>
          <p:cNvPicPr>
            <a:picLocks noChangeAspect="1"/>
          </p:cNvPicPr>
          <p:nvPr/>
        </p:nvPicPr>
        <p:blipFill>
          <a:blip r:embed="rId6" cstate="print"/>
          <a:stretch>
            <a:fillRect/>
          </a:stretch>
        </p:blipFill>
        <p:spPr>
          <a:xfrm>
            <a:off x="962025" y="146685"/>
            <a:ext cx="1415415" cy="179614"/>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1142978" y="714356"/>
          <a:ext cx="7286672" cy="5430877"/>
        </p:xfrm>
        <a:graphic>
          <a:graphicData uri="http://schemas.openxmlformats.org/drawingml/2006/table">
            <a:tbl>
              <a:tblPr/>
              <a:tblGrid>
                <a:gridCol w="237428"/>
                <a:gridCol w="154328"/>
                <a:gridCol w="1448313"/>
                <a:gridCol w="486728"/>
                <a:gridCol w="102093"/>
                <a:gridCol w="861866"/>
                <a:gridCol w="904601"/>
                <a:gridCol w="904601"/>
                <a:gridCol w="904601"/>
                <a:gridCol w="1127785"/>
                <a:gridCol w="154328"/>
              </a:tblGrid>
              <a:tr h="241207">
                <a:tc>
                  <a:txBody>
                    <a:bodyPr/>
                    <a:lstStyle/>
                    <a:p>
                      <a:pPr algn="l" fontAlgn="b"/>
                      <a:endParaRPr lang="es-ES" sz="600" b="0" i="0" u="none" strike="noStrike" dirty="0">
                        <a:latin typeface="Tahoma"/>
                      </a:endParaRPr>
                    </a:p>
                  </a:txBody>
                  <a:tcPr marL="0" marR="0" marT="0" marB="0" anchor="b">
                    <a:lnL>
                      <a:noFill/>
                    </a:lnL>
                    <a:lnR w="19050" cap="flat" cmpd="sng" algn="ctr">
                      <a:solidFill>
                        <a:srgbClr val="4A452A"/>
                      </a:solidFill>
                      <a:prstDash val="solid"/>
                      <a:round/>
                      <a:headEnd type="none" w="med" len="med"/>
                      <a:tailEnd type="none" w="med" len="med"/>
                    </a:lnR>
                    <a:lnT>
                      <a:noFill/>
                    </a:lnT>
                    <a:lnB>
                      <a:noFill/>
                    </a:lnB>
                  </a:tcPr>
                </a:tc>
                <a:tc>
                  <a:txBody>
                    <a:bodyPr/>
                    <a:lstStyle/>
                    <a:p>
                      <a:pPr algn="l" fontAlgn="b"/>
                      <a:r>
                        <a:rPr lang="es-ES" sz="600" b="0" i="0" u="none" strike="noStrike">
                          <a:latin typeface="Segoe UI"/>
                        </a:rPr>
                        <a:t> </a:t>
                      </a:r>
                      <a:endParaRPr lang="es-ES" sz="600" b="0" i="0" u="none" strike="noStrike">
                        <a:latin typeface="Arial"/>
                      </a:endParaRPr>
                    </a:p>
                  </a:txBody>
                  <a:tcPr marL="0" marR="0" marT="0" marB="0">
                    <a:lnL w="19050" cap="flat" cmpd="sng" algn="ctr">
                      <a:solidFill>
                        <a:srgbClr val="4A452A"/>
                      </a:solidFill>
                      <a:prstDash val="solid"/>
                      <a:round/>
                      <a:headEnd type="none" w="med" len="med"/>
                      <a:tailEnd type="none" w="med" len="med"/>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600" b="0" i="0" u="none" strike="noStrike">
                          <a:solidFill>
                            <a:srgbClr val="FFFFCC"/>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800" b="1" i="0" u="none" strike="noStrike">
                          <a:solidFill>
                            <a:srgbClr val="FFFFFF"/>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900" b="1" i="0" u="none" strike="noStrike">
                          <a:solidFill>
                            <a:srgbClr val="FFFFFF"/>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gridSpan="4">
                  <a:txBody>
                    <a:bodyPr/>
                    <a:lstStyle/>
                    <a:p>
                      <a:pPr algn="l" fontAlgn="b"/>
                      <a:r>
                        <a:rPr lang="es-ES" sz="900" b="1" i="0" u="none" strike="noStrike" dirty="0">
                          <a:solidFill>
                            <a:srgbClr val="FFFFCC"/>
                          </a:solidFill>
                          <a:latin typeface="Segoe UI"/>
                        </a:rPr>
                        <a:t>PASO 5: </a:t>
                      </a:r>
                      <a:r>
                        <a:rPr lang="es-ES" sz="900" b="1" i="0" u="none" strike="noStrike" dirty="0">
                          <a:solidFill>
                            <a:srgbClr val="FFFFFF"/>
                          </a:solidFill>
                          <a:latin typeface="Segoe UI"/>
                        </a:rPr>
                        <a:t>PÉRDIDAS y GANANCIAS</a:t>
                      </a:r>
                      <a:r>
                        <a:rPr lang="es-ES" sz="900" b="0" i="0" u="none" strike="noStrike" dirty="0">
                          <a:solidFill>
                            <a:srgbClr val="FFFFFF"/>
                          </a:solidFill>
                          <a:latin typeface="Segoe UI"/>
                        </a:rPr>
                        <a:t> previstas</a:t>
                      </a:r>
                      <a:endParaRPr lang="es-ES" sz="900" b="0" i="0" u="none" strike="noStrike" dirty="0">
                        <a:latin typeface="Arial"/>
                      </a:endParaRP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p>
                      <a:pPr algn="l" fontAlgn="b"/>
                      <a:r>
                        <a:rPr lang="es-ES" sz="800" b="1" i="0" u="none" strike="noStrike">
                          <a:solidFill>
                            <a:srgbClr val="FFFFFF"/>
                          </a:solidFill>
                          <a:latin typeface="Tahoma"/>
                        </a:rPr>
                        <a:t> </a:t>
                      </a:r>
                      <a:endParaRPr lang="es-ES" sz="600" b="0" i="0" u="none" strike="noStrike">
                        <a:latin typeface="Arial"/>
                      </a:endParaRP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800" b="1" i="0" u="none" strike="noStrike">
                          <a:solidFill>
                            <a:srgbClr val="FFFFFF"/>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r>
              <a:tr h="141868">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ctr"/>
                      <a:r>
                        <a:rPr lang="es-ES" sz="600" b="1" i="0" u="none" strike="noStrike">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CC"/>
                    </a:solidFill>
                  </a:tcPr>
                </a:tc>
                <a:tc>
                  <a:txBody>
                    <a:bodyPr/>
                    <a:lstStyle/>
                    <a:p>
                      <a:pPr algn="l" fontAlgn="t"/>
                      <a:r>
                        <a:rPr lang="es-ES" sz="600" b="1" i="0" u="none" strike="noStrike">
                          <a:solidFill>
                            <a:srgbClr val="FFFFFF"/>
                          </a:solidFill>
                          <a:latin typeface="Tahoma"/>
                        </a:rPr>
                        <a:t> </a:t>
                      </a:r>
                    </a:p>
                  </a:txBody>
                  <a:tcPr marL="0" marR="0" marT="0" marB="0">
                    <a:lnL>
                      <a:noFill/>
                    </a:lnL>
                    <a:lnR>
                      <a:noFill/>
                    </a:lnR>
                    <a:lnT w="19050" cap="flat" cmpd="sng" algn="ctr">
                      <a:solidFill>
                        <a:srgbClr val="4A452A"/>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CC"/>
                    </a:solidFill>
                  </a:tcPr>
                </a:tc>
                <a:tc>
                  <a:txBody>
                    <a:bodyPr/>
                    <a:lstStyle/>
                    <a:p>
                      <a:pPr algn="ctr" fontAlgn="auto"/>
                      <a:r>
                        <a:rPr lang="es-ES" sz="700" b="0"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b"/>
                      <a:r>
                        <a:rPr lang="es-ES" sz="500" b="1" i="0" u="none" strike="noStrike">
                          <a:solidFill>
                            <a:srgbClr val="FF0000"/>
                          </a:solidFill>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r>
              <a:tr h="17542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12700" cap="flat" cmpd="sng" algn="ctr">
                      <a:solidFill>
                        <a:srgbClr val="C00000"/>
                      </a:solidFill>
                      <a:prstDash val="solid"/>
                      <a:round/>
                      <a:headEnd type="none" w="med" len="med"/>
                      <a:tailEnd type="none" w="med" len="med"/>
                    </a:lnR>
                    <a:lnT>
                      <a:noFill/>
                    </a:lnT>
                    <a:lnB>
                      <a:noFill/>
                    </a:lnB>
                    <a:solidFill>
                      <a:srgbClr val="FFFFCC"/>
                    </a:solidFill>
                  </a:tcPr>
                </a:tc>
                <a:tc gridSpan="2">
                  <a:txBody>
                    <a:bodyPr/>
                    <a:lstStyle/>
                    <a:p>
                      <a:pPr algn="ctr" fontAlgn="ctr"/>
                      <a:r>
                        <a:rPr lang="es-ES" sz="800" b="1" i="0" u="none" strike="noStrike" dirty="0">
                          <a:solidFill>
                            <a:srgbClr val="FFFFFF"/>
                          </a:solidFill>
                          <a:latin typeface="Segoe UI"/>
                        </a:rPr>
                        <a:t>PRESUPUESTO</a:t>
                      </a:r>
                    </a:p>
                  </a:txBody>
                  <a:tcPr marL="0" marR="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0000"/>
                    </a:solidFill>
                  </a:tcPr>
                </a:tc>
                <a:tc hMerge="1">
                  <a:txBody>
                    <a:bodyPr/>
                    <a:lstStyle/>
                    <a:p>
                      <a:endParaRPr lang="es-CO"/>
                    </a:p>
                  </a:txBody>
                  <a:tcPr/>
                </a:tc>
                <a:tc>
                  <a:txBody>
                    <a:bodyPr/>
                    <a:lstStyle/>
                    <a:p>
                      <a:pPr algn="l" fontAlgn="b"/>
                      <a:r>
                        <a:rPr lang="es-ES" sz="800" b="0" i="0" u="none" strike="noStrike">
                          <a:latin typeface="Segoe UI"/>
                        </a:rPr>
                        <a:t> </a:t>
                      </a:r>
                    </a:p>
                  </a:txBody>
                  <a:tcPr marL="0" marR="0" marT="0" marB="0" anchor="b">
                    <a:lnL w="12700" cap="flat" cmpd="sng" algn="ctr">
                      <a:solidFill>
                        <a:srgbClr val="C000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2018</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2019</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2020</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2021</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2022</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996633"/>
                    </a:solidFill>
                  </a:tcPr>
                </a:tc>
                <a:tc>
                  <a:txBody>
                    <a:bodyPr/>
                    <a:lstStyle/>
                    <a:p>
                      <a:pPr algn="ctr" fontAlgn="ctr"/>
                      <a:r>
                        <a:rPr lang="es-ES" sz="500" b="1" i="0" u="none" strike="noStrike">
                          <a:solidFill>
                            <a:srgbClr val="FFFFCC"/>
                          </a:solidFill>
                          <a:latin typeface="Segoe UI"/>
                        </a:rPr>
                        <a:t> </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160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12700" cap="flat" cmpd="sng" algn="ctr">
                      <a:solidFill>
                        <a:srgbClr val="C00000"/>
                      </a:solidFill>
                      <a:prstDash val="solid"/>
                      <a:round/>
                      <a:headEnd type="none" w="med" len="med"/>
                      <a:tailEnd type="none" w="med" len="med"/>
                    </a:lnT>
                    <a:lnB w="6350" cap="flat" cmpd="sng" algn="ctr">
                      <a:solidFill>
                        <a:srgbClr val="75923C"/>
                      </a:solidFill>
                      <a:prstDash val="solid"/>
                      <a:round/>
                      <a:headEnd type="none" w="med" len="med"/>
                      <a:tailEnd type="none" w="med" len="med"/>
                    </a:lnB>
                    <a:solidFill>
                      <a:srgbClr val="FFFFCC"/>
                    </a:solidFill>
                  </a:tcPr>
                </a:tc>
                <a:tc>
                  <a:txBody>
                    <a:bodyPr/>
                    <a:lstStyle/>
                    <a:p>
                      <a:pPr algn="l" fontAlgn="b"/>
                      <a:r>
                        <a:rPr lang="es-ES" sz="800" b="0" i="0" u="none" strike="noStrike" dirty="0">
                          <a:latin typeface="Segoe UI"/>
                        </a:rPr>
                        <a:t> </a:t>
                      </a:r>
                    </a:p>
                  </a:txBody>
                  <a:tcPr marL="0" marR="0" marT="0" marB="0" anchor="b">
                    <a:lnL>
                      <a:noFill/>
                    </a:lnL>
                    <a:lnR>
                      <a:noFill/>
                    </a:lnR>
                    <a:lnT w="12700" cap="flat" cmpd="sng" algn="ctr">
                      <a:solidFill>
                        <a:srgbClr val="C00000"/>
                      </a:solidFill>
                      <a:prstDash val="solid"/>
                      <a:round/>
                      <a:headEnd type="none" w="med" len="med"/>
                      <a:tailEnd type="none" w="med" len="med"/>
                    </a:lnT>
                    <a:lnB w="6350" cap="flat" cmpd="sng" algn="ctr">
                      <a:solidFill>
                        <a:srgbClr val="75923C"/>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ctr" fontAlgn="ctr"/>
                      <a:r>
                        <a:rPr lang="es-ES" sz="800" b="0" i="0" u="none" strike="noStrike" dirty="0">
                          <a:solidFill>
                            <a:srgbClr val="7F7F7F"/>
                          </a:solidFill>
                          <a:latin typeface="Segoe UI"/>
                        </a:rPr>
                        <a:t> </a:t>
                      </a:r>
                    </a:p>
                  </a:txBody>
                  <a:tcPr marL="0" marR="0" marT="0" marB="0" anchor="ctr">
                    <a:lnL>
                      <a:noFill/>
                    </a:lnL>
                    <a:lnR>
                      <a:noFill/>
                    </a:lnR>
                    <a:lnT w="12700" cap="flat" cmpd="sng" algn="ctr">
                      <a:solidFill>
                        <a:srgbClr val="996633"/>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12700" cap="flat" cmpd="sng" algn="ctr">
                      <a:solidFill>
                        <a:srgbClr val="996633"/>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12700" cap="flat" cmpd="sng" algn="ctr">
                      <a:solidFill>
                        <a:srgbClr val="996633"/>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12700" cap="flat" cmpd="sng" algn="ctr">
                      <a:solidFill>
                        <a:srgbClr val="996633"/>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12700" cap="flat" cmpd="sng" algn="ctr">
                      <a:solidFill>
                        <a:srgbClr val="996633"/>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7542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gridSpan="2">
                  <a:txBody>
                    <a:bodyPr/>
                    <a:lstStyle/>
                    <a:p>
                      <a:pPr algn="ctr" fontAlgn="ctr"/>
                      <a:r>
                        <a:rPr lang="es-ES" sz="800" b="1" i="0" u="none" strike="noStrike">
                          <a:solidFill>
                            <a:srgbClr val="FFFFFF"/>
                          </a:solidFill>
                          <a:latin typeface="Segoe UI"/>
                        </a:rPr>
                        <a:t>Total VENTAS</a:t>
                      </a:r>
                    </a:p>
                  </a:txBody>
                  <a:tcPr marL="0" marR="0" marT="0" marB="0" anchor="ctr">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6350" cap="flat" cmpd="sng" algn="ctr">
                      <a:solidFill>
                        <a:srgbClr val="75923C"/>
                      </a:solidFill>
                      <a:prstDash val="solid"/>
                      <a:round/>
                      <a:headEnd type="none" w="med" len="med"/>
                      <a:tailEnd type="none" w="med" len="med"/>
                    </a:lnB>
                    <a:solidFill>
                      <a:srgbClr val="75923C"/>
                    </a:solidFill>
                  </a:tcPr>
                </a:tc>
                <a:tc hMerge="1">
                  <a:txBody>
                    <a:bodyPr/>
                    <a:lstStyle/>
                    <a:p>
                      <a:endParaRPr lang="es-CO"/>
                    </a:p>
                  </a:txBody>
                  <a:tcPr/>
                </a:tc>
                <a:tc>
                  <a:txBody>
                    <a:bodyPr/>
                    <a:lstStyle/>
                    <a:p>
                      <a:pPr algn="l" fontAlgn="b"/>
                      <a:r>
                        <a:rPr lang="es-ES" sz="800" b="0" i="0" u="none" strike="noStrike">
                          <a:latin typeface="Segoe UI"/>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3.000.000.000</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EAF1DD"/>
                    </a:solidFill>
                  </a:tcPr>
                </a:tc>
                <a:tc>
                  <a:txBody>
                    <a:bodyPr/>
                    <a:lstStyle/>
                    <a:p>
                      <a:pPr algn="r" fontAlgn="b"/>
                      <a:r>
                        <a:rPr lang="es-ES" sz="800" b="1" i="0" u="none" strike="noStrike" dirty="0">
                          <a:latin typeface="Segoe UI"/>
                        </a:rPr>
                        <a:t>3.132.000.000</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EAF1DD"/>
                    </a:solidFill>
                  </a:tcPr>
                </a:tc>
                <a:tc>
                  <a:txBody>
                    <a:bodyPr/>
                    <a:lstStyle/>
                    <a:p>
                      <a:pPr algn="r" fontAlgn="b"/>
                      <a:r>
                        <a:rPr lang="es-ES" sz="800" b="1" i="0" u="none" strike="noStrike">
                          <a:latin typeface="Segoe UI"/>
                        </a:rPr>
                        <a:t>3.269.808.000</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EAF1DD"/>
                    </a:solidFill>
                  </a:tcPr>
                </a:tc>
                <a:tc>
                  <a:txBody>
                    <a:bodyPr/>
                    <a:lstStyle/>
                    <a:p>
                      <a:pPr algn="r" fontAlgn="b"/>
                      <a:r>
                        <a:rPr lang="es-ES" sz="800" b="1" i="0" u="none" strike="noStrike">
                          <a:latin typeface="Segoe UI"/>
                        </a:rPr>
                        <a:t>3.413.679.552</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EAF1DD"/>
                    </a:solidFill>
                  </a:tcPr>
                </a:tc>
                <a:tc>
                  <a:txBody>
                    <a:bodyPr/>
                    <a:lstStyle/>
                    <a:p>
                      <a:pPr algn="r" fontAlgn="b"/>
                      <a:r>
                        <a:rPr lang="es-ES" sz="800" b="1" i="0" u="none" strike="noStrike">
                          <a:latin typeface="Segoe UI"/>
                        </a:rPr>
                        <a:t>3.563.881.452</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EAF1DD"/>
                    </a:solidFill>
                  </a:tcPr>
                </a:tc>
                <a:tc>
                  <a:txBody>
                    <a:bodyPr/>
                    <a:lstStyle/>
                    <a:p>
                      <a:pPr algn="l" fontAlgn="b"/>
                      <a:r>
                        <a:rPr lang="es-ES" sz="600" b="0" i="0" u="none" strike="noStrike">
                          <a:solidFill>
                            <a:srgbClr val="FF0000"/>
                          </a:solidFill>
                          <a:latin typeface="Tahoma"/>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160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75923C"/>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75923C"/>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b"/>
                      <a:r>
                        <a:rPr lang="es-ES" sz="800" b="0" i="0" u="none" strike="noStrike" dirty="0">
                          <a:latin typeface="Tahoma"/>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b"/>
                      <a:r>
                        <a:rPr lang="es-ES" sz="600" b="0" i="0" u="none" strike="noStrike">
                          <a:solidFill>
                            <a:srgbClr val="FF0000"/>
                          </a:solidFill>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37415">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A5A5A5"/>
                      </a:solidFill>
                      <a:prstDash val="solid"/>
                      <a:round/>
                      <a:headEnd type="none" w="med" len="med"/>
                      <a:tailEnd type="none" w="med" len="med"/>
                    </a:lnR>
                    <a:lnT>
                      <a:noFill/>
                    </a:lnT>
                    <a:lnB>
                      <a:noFill/>
                    </a:lnB>
                    <a:solidFill>
                      <a:srgbClr val="FFFFCC"/>
                    </a:solidFill>
                  </a:tcPr>
                </a:tc>
                <a:tc gridSpan="2">
                  <a:txBody>
                    <a:bodyPr/>
                    <a:lstStyle/>
                    <a:p>
                      <a:pPr algn="r" fontAlgn="b"/>
                      <a:r>
                        <a:rPr lang="es-ES" sz="800" b="1" i="0" u="none" strike="noStrike">
                          <a:latin typeface="Segoe UI"/>
                        </a:rPr>
                        <a:t>Coste de Ventas</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A5A5A5"/>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953735"/>
                      </a:solidFill>
                      <a:prstDash val="solid"/>
                      <a:round/>
                      <a:headEnd type="none" w="med" len="med"/>
                      <a:tailEnd type="none" w="med" len="med"/>
                    </a:lnB>
                    <a:solidFill>
                      <a:srgbClr val="DDD9C3"/>
                    </a:solidFill>
                  </a:tcPr>
                </a:tc>
                <a:tc hMerge="1">
                  <a:txBody>
                    <a:bodyPr/>
                    <a:lstStyle/>
                    <a:p>
                      <a:endParaRPr lang="es-CO"/>
                    </a:p>
                  </a:txBody>
                  <a:tcPr/>
                </a:tc>
                <a:tc>
                  <a:txBody>
                    <a:bodyPr/>
                    <a:lstStyle/>
                    <a:p>
                      <a:pPr algn="l" fontAlgn="b"/>
                      <a:r>
                        <a:rPr lang="es-ES" sz="800" b="0" i="0" u="none" strike="noStrike">
                          <a:latin typeface="Segoe UI"/>
                        </a:rPr>
                        <a:t> </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dirty="0">
                          <a:latin typeface="Segoe UI"/>
                        </a:rPr>
                        <a:t>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l" fontAlgn="b"/>
                      <a:r>
                        <a:rPr lang="es-ES" sz="600" b="0" i="0" u="none" strike="noStrike">
                          <a:solidFill>
                            <a:srgbClr val="FF0000"/>
                          </a:solidFill>
                          <a:latin typeface="Tahoma"/>
                        </a:rPr>
                        <a:t>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7542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53735"/>
                      </a:solidFill>
                      <a:prstDash val="solid"/>
                      <a:round/>
                      <a:headEnd type="none" w="med" len="med"/>
                      <a:tailEnd type="none" w="med" len="med"/>
                    </a:lnR>
                    <a:lnT>
                      <a:noFill/>
                    </a:lnT>
                    <a:lnB>
                      <a:noFill/>
                    </a:lnB>
                    <a:solidFill>
                      <a:srgbClr val="FFFFCC"/>
                    </a:solidFill>
                  </a:tcPr>
                </a:tc>
                <a:tc gridSpan="2">
                  <a:txBody>
                    <a:bodyPr/>
                    <a:lstStyle/>
                    <a:p>
                      <a:pPr algn="ctr" fontAlgn="b"/>
                      <a:r>
                        <a:rPr lang="es-ES" sz="800" b="1" i="0" u="none" strike="noStrike">
                          <a:solidFill>
                            <a:srgbClr val="FFFFFF"/>
                          </a:solidFill>
                          <a:latin typeface="Segoe UI"/>
                        </a:rPr>
                        <a:t>MARGEN Bruto</a:t>
                      </a:r>
                    </a:p>
                  </a:txBody>
                  <a:tcPr marL="0" marR="0" marT="0" marB="0" anchor="b">
                    <a:lnL w="6350" cap="flat" cmpd="sng" algn="ctr">
                      <a:solidFill>
                        <a:srgbClr val="953735"/>
                      </a:solidFill>
                      <a:prstDash val="solid"/>
                      <a:round/>
                      <a:headEnd type="none" w="med" len="med"/>
                      <a:tailEnd type="none" w="med" len="med"/>
                    </a:lnL>
                    <a:lnR w="6350" cap="flat" cmpd="sng" algn="ctr">
                      <a:solidFill>
                        <a:srgbClr val="953735"/>
                      </a:solidFill>
                      <a:prstDash val="solid"/>
                      <a:round/>
                      <a:headEnd type="none" w="med" len="med"/>
                      <a:tailEnd type="none" w="med" len="med"/>
                    </a:lnR>
                    <a:lnT w="6350" cap="flat" cmpd="sng" algn="ctr">
                      <a:solidFill>
                        <a:srgbClr val="953735"/>
                      </a:solidFill>
                      <a:prstDash val="solid"/>
                      <a:round/>
                      <a:headEnd type="none" w="med" len="med"/>
                      <a:tailEnd type="none" w="med" len="med"/>
                    </a:lnT>
                    <a:lnB w="6350" cap="flat" cmpd="sng" algn="ctr">
                      <a:solidFill>
                        <a:srgbClr val="953735"/>
                      </a:solidFill>
                      <a:prstDash val="solid"/>
                      <a:round/>
                      <a:headEnd type="none" w="med" len="med"/>
                      <a:tailEnd type="none" w="med" len="med"/>
                    </a:lnB>
                    <a:solidFill>
                      <a:srgbClr val="953735"/>
                    </a:solidFill>
                  </a:tcPr>
                </a:tc>
                <a:tc hMerge="1">
                  <a:txBody>
                    <a:bodyPr/>
                    <a:lstStyle/>
                    <a:p>
                      <a:endParaRPr lang="es-CO"/>
                    </a:p>
                  </a:txBody>
                  <a:tcPr/>
                </a:tc>
                <a:tc>
                  <a:txBody>
                    <a:bodyPr/>
                    <a:lstStyle/>
                    <a:p>
                      <a:pPr algn="l" fontAlgn="b"/>
                      <a:r>
                        <a:rPr lang="es-ES" sz="800" b="0" i="0" u="none" strike="noStrike">
                          <a:latin typeface="Segoe UI"/>
                        </a:rPr>
                        <a:t> </a:t>
                      </a:r>
                    </a:p>
                  </a:txBody>
                  <a:tcPr marL="0" marR="0" marT="0" marB="0" anchor="b">
                    <a:lnL w="6350" cap="flat" cmpd="sng" algn="ctr">
                      <a:solidFill>
                        <a:srgbClr val="953735"/>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3.000.000.000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3.132.000.000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dirty="0">
                          <a:latin typeface="Segoe UI"/>
                        </a:rPr>
                        <a:t>3.269.808.000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3.413.679.552</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3.563.881.452</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l" fontAlgn="b"/>
                      <a:r>
                        <a:rPr lang="es-ES" sz="600" b="0" i="0" u="none" strike="noStrike">
                          <a:solidFill>
                            <a:srgbClr val="FF0000"/>
                          </a:solidFill>
                          <a:latin typeface="Tahoma"/>
                        </a:rPr>
                        <a:t>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160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r" fontAlgn="t"/>
                      <a:r>
                        <a:rPr lang="es-ES" sz="800" b="0" i="0" u="none" strike="noStrike">
                          <a:solidFill>
                            <a:srgbClr val="7F7F7F"/>
                          </a:solidFill>
                          <a:latin typeface="Segoe UI"/>
                        </a:rPr>
                        <a:t> </a:t>
                      </a:r>
                    </a:p>
                  </a:txBody>
                  <a:tcPr marL="0" marR="0" marT="0" marB="0">
                    <a:lnL>
                      <a:noFill/>
                    </a:lnL>
                    <a:lnR>
                      <a:noFill/>
                    </a:lnR>
                    <a:lnT w="6350" cap="flat" cmpd="sng" algn="ctr">
                      <a:solidFill>
                        <a:srgbClr val="95373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r" fontAlgn="b"/>
                      <a:r>
                        <a:rPr lang="es-ES" sz="800" b="1" i="0" u="none" strike="noStrike">
                          <a:latin typeface="Segoe UI"/>
                        </a:rPr>
                        <a:t> </a:t>
                      </a:r>
                    </a:p>
                  </a:txBody>
                  <a:tcPr marL="0" marR="0" marT="0" marB="0" anchor="b">
                    <a:lnL>
                      <a:noFill/>
                    </a:lnL>
                    <a:lnR>
                      <a:noFill/>
                    </a:lnR>
                    <a:lnT w="6350" cap="flat" cmpd="sng" algn="ctr">
                      <a:solidFill>
                        <a:srgbClr val="95373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t"/>
                      <a:r>
                        <a:rPr lang="es-ES" sz="800" b="0" i="0" u="none" strike="noStrike">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t"/>
                      <a:r>
                        <a:rPr lang="es-ES" sz="800" b="0" i="0" u="none" strike="noStrike">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t"/>
                      <a:r>
                        <a:rPr lang="es-ES" sz="800" b="0" i="0" u="none" strike="noStrike">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t"/>
                      <a:r>
                        <a:rPr lang="es-ES" sz="800" b="0" i="0" u="none" strike="noStrike" dirty="0">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t"/>
                      <a:r>
                        <a:rPr lang="es-ES" sz="800" b="0" i="0" u="none" strike="noStrike">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b"/>
                      <a:r>
                        <a:rPr lang="es-ES" sz="600" b="0" i="0" u="none" strike="noStrike">
                          <a:solidFill>
                            <a:srgbClr val="FF0000"/>
                          </a:solidFill>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37415">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A5A5A5"/>
                      </a:solidFill>
                      <a:prstDash val="solid"/>
                      <a:round/>
                      <a:headEnd type="none" w="med" len="med"/>
                      <a:tailEnd type="none" w="med" len="med"/>
                    </a:lnR>
                    <a:lnT>
                      <a:noFill/>
                    </a:lnT>
                    <a:lnB>
                      <a:noFill/>
                    </a:lnB>
                    <a:solidFill>
                      <a:srgbClr val="FFFFCC"/>
                    </a:solidFill>
                  </a:tcPr>
                </a:tc>
                <a:tc gridSpan="2">
                  <a:txBody>
                    <a:bodyPr/>
                    <a:lstStyle/>
                    <a:p>
                      <a:pPr algn="r" fontAlgn="b"/>
                      <a:r>
                        <a:rPr lang="es-ES" sz="800" b="1" i="0" u="none" strike="noStrike">
                          <a:latin typeface="Segoe UI"/>
                        </a:rPr>
                        <a:t>Gastos de Personal</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A5A5A5"/>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948B54"/>
                      </a:solidFill>
                      <a:prstDash val="dot"/>
                      <a:round/>
                      <a:headEnd type="none" w="med" len="med"/>
                      <a:tailEnd type="none" w="med" len="med"/>
                    </a:lnB>
                    <a:solidFill>
                      <a:srgbClr val="DDD9C3"/>
                    </a:solidFill>
                  </a:tcPr>
                </a:tc>
                <a:tc hMerge="1">
                  <a:txBody>
                    <a:bodyPr/>
                    <a:lstStyle/>
                    <a:p>
                      <a:endParaRPr lang="es-CO"/>
                    </a:p>
                  </a:txBody>
                  <a:tcPr/>
                </a:tc>
                <a:tc>
                  <a:txBody>
                    <a:bodyPr/>
                    <a:lstStyle/>
                    <a:p>
                      <a:pPr algn="l" fontAlgn="b"/>
                      <a:r>
                        <a:rPr lang="es-ES" sz="800" b="0" i="0" u="none" strike="noStrike">
                          <a:latin typeface="Segoe UI"/>
                        </a:rPr>
                        <a:t> </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297.600.000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dot"/>
                      <a:round/>
                      <a:headEnd type="none" w="med" len="med"/>
                      <a:tailEnd type="none" w="med" len="med"/>
                    </a:lnB>
                    <a:solidFill>
                      <a:srgbClr val="EEECE1"/>
                    </a:solidFill>
                  </a:tcPr>
                </a:tc>
                <a:tc>
                  <a:txBody>
                    <a:bodyPr/>
                    <a:lstStyle/>
                    <a:p>
                      <a:pPr algn="r" fontAlgn="b"/>
                      <a:r>
                        <a:rPr lang="es-ES" sz="800" b="0" i="0" u="none" strike="noStrike">
                          <a:latin typeface="Segoe UI"/>
                        </a:rPr>
                        <a:t>303.552.000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dot"/>
                      <a:round/>
                      <a:headEnd type="none" w="med" len="med"/>
                      <a:tailEnd type="none" w="med" len="med"/>
                    </a:lnB>
                    <a:solidFill>
                      <a:srgbClr val="EEECE1"/>
                    </a:solidFill>
                  </a:tcPr>
                </a:tc>
                <a:tc>
                  <a:txBody>
                    <a:bodyPr/>
                    <a:lstStyle/>
                    <a:p>
                      <a:pPr algn="r" fontAlgn="b"/>
                      <a:r>
                        <a:rPr lang="es-ES" sz="800" b="0" i="0" u="none" strike="noStrike">
                          <a:latin typeface="Segoe UI"/>
                        </a:rPr>
                        <a:t>309.623.040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dot"/>
                      <a:round/>
                      <a:headEnd type="none" w="med" len="med"/>
                      <a:tailEnd type="none" w="med" len="med"/>
                    </a:lnB>
                    <a:solidFill>
                      <a:srgbClr val="EEECE1"/>
                    </a:solidFill>
                  </a:tcPr>
                </a:tc>
                <a:tc>
                  <a:txBody>
                    <a:bodyPr/>
                    <a:lstStyle/>
                    <a:p>
                      <a:pPr algn="r" fontAlgn="b"/>
                      <a:r>
                        <a:rPr lang="es-ES" sz="800" b="0" i="0" u="none" strike="noStrike" dirty="0">
                          <a:latin typeface="Segoe UI"/>
                        </a:rPr>
                        <a:t>315.815.501</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dot"/>
                      <a:round/>
                      <a:headEnd type="none" w="med" len="med"/>
                      <a:tailEnd type="none" w="med" len="med"/>
                    </a:lnB>
                    <a:solidFill>
                      <a:srgbClr val="EEECE1"/>
                    </a:solidFill>
                  </a:tcPr>
                </a:tc>
                <a:tc>
                  <a:txBody>
                    <a:bodyPr/>
                    <a:lstStyle/>
                    <a:p>
                      <a:pPr algn="r" fontAlgn="b"/>
                      <a:r>
                        <a:rPr lang="es-ES" sz="800" b="0" i="0" u="none" strike="noStrike">
                          <a:latin typeface="Segoe UI"/>
                        </a:rPr>
                        <a:t>322.131.811</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dot"/>
                      <a:round/>
                      <a:headEnd type="none" w="med" len="med"/>
                      <a:tailEnd type="none" w="med" len="med"/>
                    </a:lnB>
                    <a:solidFill>
                      <a:srgbClr val="EEECE1"/>
                    </a:solidFill>
                  </a:tcPr>
                </a:tc>
                <a:tc>
                  <a:txBody>
                    <a:bodyPr/>
                    <a:lstStyle/>
                    <a:p>
                      <a:pPr algn="l" fontAlgn="b"/>
                      <a:r>
                        <a:rPr lang="es-ES" sz="600" b="0" i="0" u="none" strike="noStrike">
                          <a:solidFill>
                            <a:srgbClr val="FF0000"/>
                          </a:solidFill>
                          <a:latin typeface="Tahoma"/>
                        </a:rPr>
                        <a:t>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37415">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A5A5A5"/>
                      </a:solidFill>
                      <a:prstDash val="solid"/>
                      <a:round/>
                      <a:headEnd type="none" w="med" len="med"/>
                      <a:tailEnd type="none" w="med" len="med"/>
                    </a:lnR>
                    <a:lnT>
                      <a:noFill/>
                    </a:lnT>
                    <a:lnB>
                      <a:noFill/>
                    </a:lnB>
                    <a:solidFill>
                      <a:srgbClr val="FFFFCC"/>
                    </a:solidFill>
                  </a:tcPr>
                </a:tc>
                <a:tc gridSpan="2">
                  <a:txBody>
                    <a:bodyPr/>
                    <a:lstStyle/>
                    <a:p>
                      <a:pPr algn="r" fontAlgn="b"/>
                      <a:r>
                        <a:rPr lang="es-ES" sz="800" b="1" i="0" u="none" strike="noStrike">
                          <a:latin typeface="Segoe UI"/>
                        </a:rPr>
                        <a:t>Gastos Corrientes</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A5A5A5"/>
                      </a:solidFill>
                      <a:prstDash val="solid"/>
                      <a:round/>
                      <a:headEnd type="none" w="med" len="med"/>
                      <a:tailEnd type="none" w="med" len="med"/>
                    </a:lnR>
                    <a:lnT w="6350" cap="flat" cmpd="sng" algn="ctr">
                      <a:solidFill>
                        <a:srgbClr val="948B54"/>
                      </a:solidFill>
                      <a:prstDash val="dot"/>
                      <a:round/>
                      <a:headEnd type="none" w="med" len="med"/>
                      <a:tailEnd type="none" w="med" len="med"/>
                    </a:lnT>
                    <a:lnB w="6350" cap="flat" cmpd="sng" algn="ctr">
                      <a:solidFill>
                        <a:srgbClr val="953735"/>
                      </a:solidFill>
                      <a:prstDash val="solid"/>
                      <a:round/>
                      <a:headEnd type="none" w="med" len="med"/>
                      <a:tailEnd type="none" w="med" len="med"/>
                    </a:lnB>
                    <a:solidFill>
                      <a:srgbClr val="DDD9C3"/>
                    </a:solidFill>
                  </a:tcPr>
                </a:tc>
                <a:tc hMerge="1">
                  <a:txBody>
                    <a:bodyPr/>
                    <a:lstStyle/>
                    <a:p>
                      <a:endParaRPr lang="es-CO"/>
                    </a:p>
                  </a:txBody>
                  <a:tcPr/>
                </a:tc>
                <a:tc>
                  <a:txBody>
                    <a:bodyPr/>
                    <a:lstStyle/>
                    <a:p>
                      <a:pPr algn="l" fontAlgn="b"/>
                      <a:r>
                        <a:rPr lang="es-ES" sz="800" b="0" i="0" u="none" strike="noStrike">
                          <a:latin typeface="Segoe UI"/>
                        </a:rPr>
                        <a:t> </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429.602.001</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dot"/>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448.502.400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dot"/>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468.236.506</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dot"/>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dirty="0">
                          <a:latin typeface="Segoe UI"/>
                        </a:rPr>
                        <a:t>488.838.912</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dot"/>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510.347.824</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dot"/>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l" fontAlgn="b"/>
                      <a:r>
                        <a:rPr lang="es-ES" sz="600" b="0" i="0" u="none" strike="noStrike">
                          <a:solidFill>
                            <a:srgbClr val="FF0000"/>
                          </a:solidFill>
                          <a:latin typeface="Tahoma"/>
                        </a:rPr>
                        <a:t>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7542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53735"/>
                      </a:solidFill>
                      <a:prstDash val="solid"/>
                      <a:round/>
                      <a:headEnd type="none" w="med" len="med"/>
                      <a:tailEnd type="none" w="med" len="med"/>
                    </a:lnR>
                    <a:lnT>
                      <a:noFill/>
                    </a:lnT>
                    <a:lnB>
                      <a:noFill/>
                    </a:lnB>
                    <a:solidFill>
                      <a:srgbClr val="FFFFCC"/>
                    </a:solidFill>
                  </a:tcPr>
                </a:tc>
                <a:tc gridSpan="2">
                  <a:txBody>
                    <a:bodyPr/>
                    <a:lstStyle/>
                    <a:p>
                      <a:pPr algn="ctr" fontAlgn="b"/>
                      <a:r>
                        <a:rPr lang="es-ES" sz="800" b="1" i="0" u="none" strike="noStrike">
                          <a:solidFill>
                            <a:srgbClr val="FFFFFF"/>
                          </a:solidFill>
                          <a:latin typeface="Segoe UI"/>
                        </a:rPr>
                        <a:t>Resultado Operativo - EBITDA</a:t>
                      </a:r>
                    </a:p>
                  </a:txBody>
                  <a:tcPr marL="0" marR="0" marT="0" marB="0" anchor="b">
                    <a:lnL w="6350" cap="flat" cmpd="sng" algn="ctr">
                      <a:solidFill>
                        <a:srgbClr val="953735"/>
                      </a:solidFill>
                      <a:prstDash val="solid"/>
                      <a:round/>
                      <a:headEnd type="none" w="med" len="med"/>
                      <a:tailEnd type="none" w="med" len="med"/>
                    </a:lnL>
                    <a:lnR w="6350" cap="flat" cmpd="sng" algn="ctr">
                      <a:solidFill>
                        <a:srgbClr val="953735"/>
                      </a:solidFill>
                      <a:prstDash val="solid"/>
                      <a:round/>
                      <a:headEnd type="none" w="med" len="med"/>
                      <a:tailEnd type="none" w="med" len="med"/>
                    </a:lnR>
                    <a:lnT w="6350" cap="flat" cmpd="sng" algn="ctr">
                      <a:solidFill>
                        <a:srgbClr val="953735"/>
                      </a:solidFill>
                      <a:prstDash val="solid"/>
                      <a:round/>
                      <a:headEnd type="none" w="med" len="med"/>
                      <a:tailEnd type="none" w="med" len="med"/>
                    </a:lnT>
                    <a:lnB w="6350" cap="flat" cmpd="sng" algn="ctr">
                      <a:solidFill>
                        <a:srgbClr val="953735"/>
                      </a:solidFill>
                      <a:prstDash val="solid"/>
                      <a:round/>
                      <a:headEnd type="none" w="med" len="med"/>
                      <a:tailEnd type="none" w="med" len="med"/>
                    </a:lnB>
                    <a:solidFill>
                      <a:srgbClr val="953735"/>
                    </a:solidFill>
                  </a:tcPr>
                </a:tc>
                <a:tc hMerge="1">
                  <a:txBody>
                    <a:bodyPr/>
                    <a:lstStyle/>
                    <a:p>
                      <a:endParaRPr lang="es-CO"/>
                    </a:p>
                  </a:txBody>
                  <a:tcPr/>
                </a:tc>
                <a:tc>
                  <a:txBody>
                    <a:bodyPr/>
                    <a:lstStyle/>
                    <a:p>
                      <a:pPr algn="l" fontAlgn="b"/>
                      <a:r>
                        <a:rPr lang="es-ES" sz="800" b="0" i="0" u="none" strike="noStrike">
                          <a:latin typeface="Segoe UI"/>
                        </a:rPr>
                        <a:t> </a:t>
                      </a:r>
                    </a:p>
                  </a:txBody>
                  <a:tcPr marL="0" marR="0" marT="0" marB="0" anchor="b">
                    <a:lnL w="6350" cap="flat" cmpd="sng" algn="ctr">
                      <a:solidFill>
                        <a:srgbClr val="953735"/>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2.272.797.999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2.379.945.600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2.491.948.454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dirty="0">
                          <a:latin typeface="Segoe UI"/>
                        </a:rPr>
                        <a:t>2.609.025.139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2.731.401.818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l" fontAlgn="b"/>
                      <a:r>
                        <a:rPr lang="es-ES" sz="600" b="0" i="0" u="none" strike="noStrike">
                          <a:solidFill>
                            <a:srgbClr val="FF0000"/>
                          </a:solidFill>
                          <a:latin typeface="Tahoma"/>
                        </a:rPr>
                        <a:t>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160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r" fontAlgn="t"/>
                      <a:r>
                        <a:rPr lang="es-ES" sz="800" b="0" i="0" u="none" strike="noStrike">
                          <a:solidFill>
                            <a:srgbClr val="7F7F7F"/>
                          </a:solidFill>
                          <a:latin typeface="Segoe UI"/>
                        </a:rPr>
                        <a:t> </a:t>
                      </a:r>
                    </a:p>
                  </a:txBody>
                  <a:tcPr marL="0" marR="0" marT="0" marB="0">
                    <a:lnL>
                      <a:noFill/>
                    </a:lnL>
                    <a:lnR>
                      <a:noFill/>
                    </a:lnR>
                    <a:lnT w="6350" cap="flat" cmpd="sng" algn="ctr">
                      <a:solidFill>
                        <a:srgbClr val="95373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r" fontAlgn="b"/>
                      <a:r>
                        <a:rPr lang="es-ES" sz="800" b="1" i="0" u="none" strike="noStrike">
                          <a:latin typeface="Segoe UI"/>
                        </a:rPr>
                        <a:t> </a:t>
                      </a:r>
                    </a:p>
                  </a:txBody>
                  <a:tcPr marL="0" marR="0" marT="0" marB="0" anchor="b">
                    <a:lnL>
                      <a:noFill/>
                    </a:lnL>
                    <a:lnR>
                      <a:noFill/>
                    </a:lnR>
                    <a:lnT w="6350" cap="flat" cmpd="sng" algn="ctr">
                      <a:solidFill>
                        <a:srgbClr val="95373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C000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t"/>
                      <a:r>
                        <a:rPr lang="es-ES" sz="800" b="0" i="0" u="none" strike="noStrike">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t"/>
                      <a:r>
                        <a:rPr lang="es-ES" sz="800" b="0" i="0" u="none" strike="noStrike">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t"/>
                      <a:r>
                        <a:rPr lang="es-ES" sz="800" b="0" i="0" u="none" strike="noStrike" dirty="0">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t"/>
                      <a:r>
                        <a:rPr lang="es-ES" sz="800" b="0" i="0" u="none" strike="noStrike">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b"/>
                      <a:r>
                        <a:rPr lang="es-ES" sz="600" b="0" i="0" u="none" strike="noStrike">
                          <a:solidFill>
                            <a:srgbClr val="FF0000"/>
                          </a:solidFill>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37415">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A5A5A5"/>
                      </a:solidFill>
                      <a:prstDash val="solid"/>
                      <a:round/>
                      <a:headEnd type="none" w="med" len="med"/>
                      <a:tailEnd type="none" w="med" len="med"/>
                    </a:lnR>
                    <a:lnT>
                      <a:noFill/>
                    </a:lnT>
                    <a:lnB>
                      <a:noFill/>
                    </a:lnB>
                    <a:solidFill>
                      <a:srgbClr val="FFFFCC"/>
                    </a:solidFill>
                  </a:tcPr>
                </a:tc>
                <a:tc gridSpan="2">
                  <a:txBody>
                    <a:bodyPr/>
                    <a:lstStyle/>
                    <a:p>
                      <a:pPr algn="r" fontAlgn="b"/>
                      <a:r>
                        <a:rPr lang="es-ES" sz="800" b="1" i="0" u="none" strike="noStrike">
                          <a:latin typeface="Segoe UI"/>
                        </a:rPr>
                        <a:t>Amortizaciones</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A5A5A5"/>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953735"/>
                      </a:solidFill>
                      <a:prstDash val="solid"/>
                      <a:round/>
                      <a:headEnd type="none" w="med" len="med"/>
                      <a:tailEnd type="none" w="med" len="med"/>
                    </a:lnB>
                    <a:solidFill>
                      <a:srgbClr val="DDD9C3"/>
                    </a:solidFill>
                  </a:tcPr>
                </a:tc>
                <a:tc hMerge="1">
                  <a:txBody>
                    <a:bodyPr/>
                    <a:lstStyle/>
                    <a:p>
                      <a:endParaRPr lang="es-CO"/>
                    </a:p>
                  </a:txBody>
                  <a:tcPr/>
                </a:tc>
                <a:tc>
                  <a:txBody>
                    <a:bodyPr/>
                    <a:lstStyle/>
                    <a:p>
                      <a:pPr algn="l" fontAlgn="b"/>
                      <a:r>
                        <a:rPr lang="es-ES" sz="800" b="0" i="0" u="none" strike="noStrike">
                          <a:latin typeface="Segoe UI"/>
                        </a:rPr>
                        <a:t> </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dirty="0">
                          <a:latin typeface="Segoe UI"/>
                        </a:rPr>
                        <a:t>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l" fontAlgn="b"/>
                      <a:r>
                        <a:rPr lang="es-ES" sz="600" b="0" i="0" u="none" strike="noStrike">
                          <a:solidFill>
                            <a:srgbClr val="FF0000"/>
                          </a:solidFill>
                          <a:latin typeface="Tahoma"/>
                        </a:rPr>
                        <a:t>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7542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53735"/>
                      </a:solidFill>
                      <a:prstDash val="solid"/>
                      <a:round/>
                      <a:headEnd type="none" w="med" len="med"/>
                      <a:tailEnd type="none" w="med" len="med"/>
                    </a:lnR>
                    <a:lnT>
                      <a:noFill/>
                    </a:lnT>
                    <a:lnB>
                      <a:noFill/>
                    </a:lnB>
                    <a:solidFill>
                      <a:srgbClr val="FFFFCC"/>
                    </a:solidFill>
                  </a:tcPr>
                </a:tc>
                <a:tc gridSpan="2">
                  <a:txBody>
                    <a:bodyPr/>
                    <a:lstStyle/>
                    <a:p>
                      <a:pPr algn="ctr" fontAlgn="b"/>
                      <a:r>
                        <a:rPr lang="es-ES" sz="800" b="1" i="0" u="none" strike="noStrike">
                          <a:solidFill>
                            <a:srgbClr val="FFFFFF"/>
                          </a:solidFill>
                          <a:latin typeface="Segoe UI"/>
                        </a:rPr>
                        <a:t>B.A.I.I. - EBIT</a:t>
                      </a:r>
                    </a:p>
                  </a:txBody>
                  <a:tcPr marL="0" marR="0" marT="0" marB="0" anchor="b">
                    <a:lnL w="6350" cap="flat" cmpd="sng" algn="ctr">
                      <a:solidFill>
                        <a:srgbClr val="953735"/>
                      </a:solidFill>
                      <a:prstDash val="solid"/>
                      <a:round/>
                      <a:headEnd type="none" w="med" len="med"/>
                      <a:tailEnd type="none" w="med" len="med"/>
                    </a:lnL>
                    <a:lnR w="6350" cap="flat" cmpd="sng" algn="ctr">
                      <a:solidFill>
                        <a:srgbClr val="953735"/>
                      </a:solidFill>
                      <a:prstDash val="solid"/>
                      <a:round/>
                      <a:headEnd type="none" w="med" len="med"/>
                      <a:tailEnd type="none" w="med" len="med"/>
                    </a:lnR>
                    <a:lnT w="6350" cap="flat" cmpd="sng" algn="ctr">
                      <a:solidFill>
                        <a:srgbClr val="953735"/>
                      </a:solidFill>
                      <a:prstDash val="solid"/>
                      <a:round/>
                      <a:headEnd type="none" w="med" len="med"/>
                      <a:tailEnd type="none" w="med" len="med"/>
                    </a:lnT>
                    <a:lnB w="6350" cap="flat" cmpd="sng" algn="ctr">
                      <a:solidFill>
                        <a:srgbClr val="953735"/>
                      </a:solidFill>
                      <a:prstDash val="solid"/>
                      <a:round/>
                      <a:headEnd type="none" w="med" len="med"/>
                      <a:tailEnd type="none" w="med" len="med"/>
                    </a:lnB>
                    <a:solidFill>
                      <a:srgbClr val="953735"/>
                    </a:solidFill>
                  </a:tcPr>
                </a:tc>
                <a:tc hMerge="1">
                  <a:txBody>
                    <a:bodyPr/>
                    <a:lstStyle/>
                    <a:p>
                      <a:endParaRPr lang="es-CO"/>
                    </a:p>
                  </a:txBody>
                  <a:tcPr/>
                </a:tc>
                <a:tc>
                  <a:txBody>
                    <a:bodyPr/>
                    <a:lstStyle/>
                    <a:p>
                      <a:pPr algn="l" fontAlgn="b"/>
                      <a:r>
                        <a:rPr lang="es-ES" sz="800" b="0" i="0" u="none" strike="noStrike">
                          <a:latin typeface="Segoe UI"/>
                        </a:rPr>
                        <a:t> </a:t>
                      </a:r>
                    </a:p>
                  </a:txBody>
                  <a:tcPr marL="0" marR="0" marT="0" marB="0" anchor="b">
                    <a:lnL w="6350" cap="flat" cmpd="sng" algn="ctr">
                      <a:solidFill>
                        <a:srgbClr val="953735"/>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2.272.797.999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2.379.945.600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2.491.948.454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dirty="0">
                          <a:latin typeface="Segoe UI"/>
                        </a:rPr>
                        <a:t>2.609.025.139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2.731.401.818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l" fontAlgn="b"/>
                      <a:r>
                        <a:rPr lang="es-ES" sz="600" b="0" i="0" u="none" strike="noStrike">
                          <a:solidFill>
                            <a:srgbClr val="FF0000"/>
                          </a:solidFill>
                          <a:latin typeface="Tahoma"/>
                        </a:rPr>
                        <a:t>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160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r" fontAlgn="t"/>
                      <a:r>
                        <a:rPr lang="es-ES" sz="800" b="0" i="0" u="none" strike="noStrike">
                          <a:solidFill>
                            <a:srgbClr val="7F7F7F"/>
                          </a:solidFill>
                          <a:latin typeface="Segoe UI"/>
                        </a:rPr>
                        <a:t> </a:t>
                      </a:r>
                    </a:p>
                  </a:txBody>
                  <a:tcPr marL="0" marR="0" marT="0" marB="0">
                    <a:lnL>
                      <a:noFill/>
                    </a:lnL>
                    <a:lnR>
                      <a:noFill/>
                    </a:lnR>
                    <a:lnT w="6350" cap="flat" cmpd="sng" algn="ctr">
                      <a:solidFill>
                        <a:srgbClr val="95373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r" fontAlgn="b"/>
                      <a:r>
                        <a:rPr lang="es-ES" sz="800" b="1" i="0" u="none" strike="noStrike">
                          <a:latin typeface="Segoe UI"/>
                        </a:rPr>
                        <a:t> </a:t>
                      </a:r>
                    </a:p>
                  </a:txBody>
                  <a:tcPr marL="0" marR="0" marT="0" marB="0" anchor="b">
                    <a:lnL>
                      <a:noFill/>
                    </a:lnL>
                    <a:lnR>
                      <a:noFill/>
                    </a:lnR>
                    <a:lnT w="6350" cap="flat" cmpd="sng" algn="ctr">
                      <a:solidFill>
                        <a:srgbClr val="95373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C000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t"/>
                      <a:r>
                        <a:rPr lang="es-ES" sz="800" b="0" i="0" u="none" strike="noStrike">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t"/>
                      <a:r>
                        <a:rPr lang="es-ES" sz="800" b="0" i="0" u="none" strike="noStrike">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t"/>
                      <a:r>
                        <a:rPr lang="es-ES" sz="800" b="0" i="0" u="none" strike="noStrike" dirty="0">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t"/>
                      <a:r>
                        <a:rPr lang="es-ES" sz="800" b="0" i="0" u="none" strike="noStrike">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l" fontAlgn="b"/>
                      <a:r>
                        <a:rPr lang="es-ES" sz="600" b="0" i="0" u="none" strike="noStrike">
                          <a:solidFill>
                            <a:srgbClr val="FF0000"/>
                          </a:solidFill>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37415">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A5A5A5"/>
                      </a:solidFill>
                      <a:prstDash val="solid"/>
                      <a:round/>
                      <a:headEnd type="none" w="med" len="med"/>
                      <a:tailEnd type="none" w="med" len="med"/>
                    </a:lnR>
                    <a:lnT>
                      <a:noFill/>
                    </a:lnT>
                    <a:lnB>
                      <a:noFill/>
                    </a:lnB>
                    <a:solidFill>
                      <a:srgbClr val="FFFFCC"/>
                    </a:solidFill>
                  </a:tcPr>
                </a:tc>
                <a:tc gridSpan="2">
                  <a:txBody>
                    <a:bodyPr/>
                    <a:lstStyle/>
                    <a:p>
                      <a:pPr algn="r" fontAlgn="b"/>
                      <a:r>
                        <a:rPr lang="es-ES" sz="800" b="1" i="0" u="none" strike="noStrike">
                          <a:latin typeface="Segoe UI"/>
                        </a:rPr>
                        <a:t>Gastos financieros </a:t>
                      </a:r>
                      <a:r>
                        <a:rPr lang="es-ES" sz="800" b="0" i="0" u="none" strike="noStrike">
                          <a:latin typeface="Segoe UI"/>
                        </a:rPr>
                        <a:t>(intereses)</a:t>
                      </a:r>
                      <a:endParaRPr lang="es-ES" sz="800" b="1" i="0" u="none" strike="noStrike">
                        <a:latin typeface="Segoe UI"/>
                      </a:endParaRPr>
                    </a:p>
                  </a:txBody>
                  <a:tcPr marL="0" marR="0" marT="0" marB="0" anchor="b">
                    <a:lnL w="6350" cap="flat" cmpd="sng" algn="ctr">
                      <a:solidFill>
                        <a:srgbClr val="A5A5A5"/>
                      </a:solidFill>
                      <a:prstDash val="solid"/>
                      <a:round/>
                      <a:headEnd type="none" w="med" len="med"/>
                      <a:tailEnd type="none" w="med" len="med"/>
                    </a:lnL>
                    <a:lnR w="6350" cap="flat" cmpd="sng" algn="ctr">
                      <a:solidFill>
                        <a:srgbClr val="A5A5A5"/>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953735"/>
                      </a:solidFill>
                      <a:prstDash val="solid"/>
                      <a:round/>
                      <a:headEnd type="none" w="med" len="med"/>
                      <a:tailEnd type="none" w="med" len="med"/>
                    </a:lnB>
                    <a:solidFill>
                      <a:srgbClr val="DDD9C3"/>
                    </a:solidFill>
                  </a:tcPr>
                </a:tc>
                <a:tc hMerge="1">
                  <a:txBody>
                    <a:bodyPr/>
                    <a:lstStyle/>
                    <a:p>
                      <a:endParaRPr lang="es-CO"/>
                    </a:p>
                  </a:txBody>
                  <a:tcPr/>
                </a:tc>
                <a:tc>
                  <a:txBody>
                    <a:bodyPr/>
                    <a:lstStyle/>
                    <a:p>
                      <a:pPr algn="l" fontAlgn="b"/>
                      <a:r>
                        <a:rPr lang="es-ES" sz="800" b="0" i="0" u="none" strike="noStrike">
                          <a:latin typeface="Segoe UI"/>
                        </a:rPr>
                        <a:t> </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125.426</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43.554</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dirty="0">
                          <a:latin typeface="Segoe UI"/>
                        </a:rPr>
                        <a:t>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0</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l" fontAlgn="b"/>
                      <a:r>
                        <a:rPr lang="es-ES" sz="600" b="0" i="0" u="none" strike="noStrike">
                          <a:solidFill>
                            <a:srgbClr val="FF0000"/>
                          </a:solidFill>
                          <a:latin typeface="Tahoma"/>
                        </a:rPr>
                        <a:t>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7542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53735"/>
                      </a:solidFill>
                      <a:prstDash val="solid"/>
                      <a:round/>
                      <a:headEnd type="none" w="med" len="med"/>
                      <a:tailEnd type="none" w="med" len="med"/>
                    </a:lnR>
                    <a:lnT>
                      <a:noFill/>
                    </a:lnT>
                    <a:lnB>
                      <a:noFill/>
                    </a:lnB>
                    <a:solidFill>
                      <a:srgbClr val="FFFFCC"/>
                    </a:solidFill>
                  </a:tcPr>
                </a:tc>
                <a:tc gridSpan="2">
                  <a:txBody>
                    <a:bodyPr/>
                    <a:lstStyle/>
                    <a:p>
                      <a:pPr algn="ctr" fontAlgn="b"/>
                      <a:r>
                        <a:rPr lang="es-ES" sz="800" b="1" i="0" u="none" strike="noStrike">
                          <a:solidFill>
                            <a:srgbClr val="FFFFFF"/>
                          </a:solidFill>
                          <a:latin typeface="Segoe UI"/>
                        </a:rPr>
                        <a:t>Resultado Bruto - BAI</a:t>
                      </a:r>
                    </a:p>
                  </a:txBody>
                  <a:tcPr marL="0" marR="0" marT="0" marB="0" anchor="b">
                    <a:lnL w="6350" cap="flat" cmpd="sng" algn="ctr">
                      <a:solidFill>
                        <a:srgbClr val="953735"/>
                      </a:solidFill>
                      <a:prstDash val="solid"/>
                      <a:round/>
                      <a:headEnd type="none" w="med" len="med"/>
                      <a:tailEnd type="none" w="med" len="med"/>
                    </a:lnL>
                    <a:lnR w="6350" cap="flat" cmpd="sng" algn="ctr">
                      <a:solidFill>
                        <a:srgbClr val="953735"/>
                      </a:solidFill>
                      <a:prstDash val="solid"/>
                      <a:round/>
                      <a:headEnd type="none" w="med" len="med"/>
                      <a:tailEnd type="none" w="med" len="med"/>
                    </a:lnR>
                    <a:lnT w="6350" cap="flat" cmpd="sng" algn="ctr">
                      <a:solidFill>
                        <a:srgbClr val="953735"/>
                      </a:solidFill>
                      <a:prstDash val="solid"/>
                      <a:round/>
                      <a:headEnd type="none" w="med" len="med"/>
                      <a:tailEnd type="none" w="med" len="med"/>
                    </a:lnT>
                    <a:lnB w="6350" cap="flat" cmpd="sng" algn="ctr">
                      <a:solidFill>
                        <a:srgbClr val="953735"/>
                      </a:solidFill>
                      <a:prstDash val="solid"/>
                      <a:round/>
                      <a:headEnd type="none" w="med" len="med"/>
                      <a:tailEnd type="none" w="med" len="med"/>
                    </a:lnB>
                    <a:solidFill>
                      <a:srgbClr val="953735"/>
                    </a:solidFill>
                  </a:tcPr>
                </a:tc>
                <a:tc hMerge="1">
                  <a:txBody>
                    <a:bodyPr/>
                    <a:lstStyle/>
                    <a:p>
                      <a:endParaRPr lang="es-CO"/>
                    </a:p>
                  </a:txBody>
                  <a:tcPr/>
                </a:tc>
                <a:tc>
                  <a:txBody>
                    <a:bodyPr/>
                    <a:lstStyle/>
                    <a:p>
                      <a:pPr algn="l" fontAlgn="b"/>
                      <a:r>
                        <a:rPr lang="es-ES" sz="800" b="0" i="0" u="none" strike="noStrike">
                          <a:latin typeface="Segoe UI"/>
                        </a:rPr>
                        <a:t> </a:t>
                      </a:r>
                    </a:p>
                  </a:txBody>
                  <a:tcPr marL="0" marR="0" marT="0" marB="0" anchor="b">
                    <a:lnL w="6350" cap="flat" cmpd="sng" algn="ctr">
                      <a:solidFill>
                        <a:srgbClr val="953735"/>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2.272.672.573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2.379.902.046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2.491.948.454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dirty="0">
                          <a:latin typeface="Segoe UI"/>
                        </a:rPr>
                        <a:t>2.609.025.139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2.731.401.818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CD5B4"/>
                    </a:solidFill>
                  </a:tcPr>
                </a:tc>
                <a:tc>
                  <a:txBody>
                    <a:bodyPr/>
                    <a:lstStyle/>
                    <a:p>
                      <a:pPr algn="l" fontAlgn="b"/>
                      <a:r>
                        <a:rPr lang="es-ES" sz="600" b="0" i="0" u="none" strike="noStrike">
                          <a:solidFill>
                            <a:srgbClr val="FF0000"/>
                          </a:solidFill>
                          <a:latin typeface="Tahoma"/>
                        </a:rPr>
                        <a:t>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37415">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r" fontAlgn="t"/>
                      <a:r>
                        <a:rPr lang="es-ES" sz="800" b="0" i="0" u="none" strike="noStrike">
                          <a:solidFill>
                            <a:srgbClr val="7F7F7F"/>
                          </a:solidFill>
                          <a:latin typeface="Segoe UI"/>
                        </a:rPr>
                        <a:t> </a:t>
                      </a:r>
                    </a:p>
                  </a:txBody>
                  <a:tcPr marL="0" marR="0" marT="0" marB="0">
                    <a:lnL>
                      <a:noFill/>
                    </a:lnL>
                    <a:lnR>
                      <a:noFill/>
                    </a:lnR>
                    <a:lnT w="6350" cap="flat" cmpd="sng" algn="ctr">
                      <a:solidFill>
                        <a:srgbClr val="95373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r" fontAlgn="b"/>
                      <a:r>
                        <a:rPr lang="es-ES" sz="800" b="1" i="0" u="none" strike="noStrike">
                          <a:latin typeface="Segoe UI"/>
                        </a:rPr>
                        <a:t> </a:t>
                      </a:r>
                    </a:p>
                  </a:txBody>
                  <a:tcPr marL="0" marR="0" marT="0" marB="0" anchor="b">
                    <a:lnL>
                      <a:noFill/>
                    </a:lnL>
                    <a:lnR>
                      <a:noFill/>
                    </a:lnR>
                    <a:lnT w="6350" cap="flat" cmpd="sng" algn="ctr">
                      <a:solidFill>
                        <a:srgbClr val="95373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C000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t"/>
                      <a:r>
                        <a:rPr lang="es-ES" sz="800" b="0" i="0" u="none" strike="noStrike">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t"/>
                      <a:r>
                        <a:rPr lang="es-ES" sz="800" b="0" i="0" u="none" strike="noStrike">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t"/>
                      <a:r>
                        <a:rPr lang="es-ES" sz="800" b="0" i="0" u="none" strike="noStrike">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t"/>
                      <a:r>
                        <a:rPr lang="es-ES" sz="800" b="0" i="0" u="none" strike="noStrike" dirty="0">
                          <a:solidFill>
                            <a:srgbClr val="7F7F7F"/>
                          </a:solidFill>
                          <a:latin typeface="Segoe UI"/>
                        </a:rPr>
                        <a:t> </a:t>
                      </a:r>
                    </a:p>
                  </a:txBody>
                  <a:tcPr marL="0" marR="0" marT="0" marB="0">
                    <a:lnL>
                      <a:noFill/>
                    </a:lnL>
                    <a:lnR>
                      <a:noFill/>
                    </a:lnR>
                    <a:lnT w="6350" cap="flat" cmpd="sng" algn="ctr">
                      <a:solidFill>
                        <a:srgbClr val="C000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600" b="0" i="0" u="none" strike="noStrike">
                          <a:solidFill>
                            <a:srgbClr val="FF0000"/>
                          </a:solidFill>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37415">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A5A5A5"/>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Impuesto sociedades</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A5A5A5"/>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DDD9C3"/>
                    </a:solidFill>
                  </a:tcPr>
                </a:tc>
                <a:tc>
                  <a:txBody>
                    <a:bodyPr/>
                    <a:lstStyle/>
                    <a:p>
                      <a:pPr algn="ctr" fontAlgn="b"/>
                      <a:r>
                        <a:rPr lang="es-ES" sz="800" b="1" i="0" u="none" strike="noStrike">
                          <a:solidFill>
                            <a:srgbClr val="FF0000"/>
                          </a:solidFill>
                          <a:latin typeface="Segoe UI"/>
                        </a:rPr>
                        <a:t>25,0%</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A5A5A5"/>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FF"/>
                    </a:solidFill>
                  </a:tcPr>
                </a:tc>
                <a:tc>
                  <a:txBody>
                    <a:bodyPr/>
                    <a:lstStyle/>
                    <a:p>
                      <a:pPr algn="l" fontAlgn="b"/>
                      <a:r>
                        <a:rPr lang="es-ES" sz="800" b="0" i="0" u="none" strike="noStrike">
                          <a:latin typeface="Segoe UI"/>
                        </a:rPr>
                        <a:t> </a:t>
                      </a:r>
                    </a:p>
                  </a:txBody>
                  <a:tcPr marL="0" marR="0" marT="0" marB="0" anchor="b">
                    <a:lnL w="6350" cap="flat" cmpd="sng" algn="ctr">
                      <a:solidFill>
                        <a:srgbClr val="A5A5A5"/>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568.168.143</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DE9D9"/>
                    </a:solidFill>
                  </a:tcPr>
                </a:tc>
                <a:tc>
                  <a:txBody>
                    <a:bodyPr/>
                    <a:lstStyle/>
                    <a:p>
                      <a:pPr algn="r" fontAlgn="b"/>
                      <a:r>
                        <a:rPr lang="es-ES" sz="800" b="0" i="0" u="none" strike="noStrike">
                          <a:latin typeface="Segoe UI"/>
                        </a:rPr>
                        <a:t>594.975.512</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DE9D9"/>
                    </a:solidFill>
                  </a:tcPr>
                </a:tc>
                <a:tc>
                  <a:txBody>
                    <a:bodyPr/>
                    <a:lstStyle/>
                    <a:p>
                      <a:pPr algn="r" fontAlgn="b"/>
                      <a:r>
                        <a:rPr lang="es-ES" sz="800" b="0" i="0" u="none" strike="noStrike">
                          <a:latin typeface="Segoe UI"/>
                        </a:rPr>
                        <a:t>622.987.114</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DE9D9"/>
                    </a:solidFill>
                  </a:tcPr>
                </a:tc>
                <a:tc>
                  <a:txBody>
                    <a:bodyPr/>
                    <a:lstStyle/>
                    <a:p>
                      <a:pPr algn="r" fontAlgn="b"/>
                      <a:r>
                        <a:rPr lang="es-ES" sz="800" b="0" i="0" u="none" strike="noStrike">
                          <a:latin typeface="Segoe UI"/>
                        </a:rPr>
                        <a:t>652.256.285</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DE9D9"/>
                    </a:solidFill>
                  </a:tcPr>
                </a:tc>
                <a:tc>
                  <a:txBody>
                    <a:bodyPr/>
                    <a:lstStyle/>
                    <a:p>
                      <a:pPr algn="r" fontAlgn="b"/>
                      <a:r>
                        <a:rPr lang="es-ES" sz="800" b="0" i="0" u="none" strike="noStrike" dirty="0">
                          <a:latin typeface="Segoe UI"/>
                        </a:rPr>
                        <a:t>682.850.454</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DE9D9"/>
                    </a:solidFill>
                  </a:tcPr>
                </a:tc>
                <a:tc>
                  <a:txBody>
                    <a:bodyPr/>
                    <a:lstStyle/>
                    <a:p>
                      <a:pPr algn="l" fontAlgn="b"/>
                      <a:r>
                        <a:rPr lang="es-ES" sz="600" b="0" i="0" u="none" strike="noStrike">
                          <a:solidFill>
                            <a:srgbClr val="FF0000"/>
                          </a:solidFill>
                          <a:latin typeface="Tahoma"/>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75422">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0000"/>
                      </a:solidFill>
                      <a:prstDash val="solid"/>
                      <a:round/>
                      <a:headEnd type="none" w="med" len="med"/>
                      <a:tailEnd type="none" w="med" len="med"/>
                    </a:lnR>
                    <a:lnT>
                      <a:noFill/>
                    </a:lnT>
                    <a:lnB>
                      <a:noFill/>
                    </a:lnB>
                    <a:solidFill>
                      <a:srgbClr val="FFFFCC"/>
                    </a:solidFill>
                  </a:tcPr>
                </a:tc>
                <a:tc gridSpan="2">
                  <a:txBody>
                    <a:bodyPr/>
                    <a:lstStyle/>
                    <a:p>
                      <a:pPr algn="ctr" fontAlgn="b"/>
                      <a:r>
                        <a:rPr lang="es-ES" sz="800" b="1" i="0" u="none" strike="noStrike">
                          <a:solidFill>
                            <a:srgbClr val="FFFFFF"/>
                          </a:solidFill>
                          <a:latin typeface="Segoe UI"/>
                        </a:rPr>
                        <a:t>RESULTADO Neto</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12700" cap="flat" cmpd="sng" algn="ctr">
                      <a:solidFill>
                        <a:srgbClr val="632523"/>
                      </a:solidFill>
                      <a:prstDash val="solid"/>
                      <a:round/>
                      <a:headEnd type="none" w="med" len="med"/>
                      <a:tailEnd type="none" w="med" len="med"/>
                    </a:lnB>
                    <a:solidFill>
                      <a:srgbClr val="C00000"/>
                    </a:solidFill>
                  </a:tcPr>
                </a:tc>
                <a:tc hMerge="1">
                  <a:txBody>
                    <a:bodyPr/>
                    <a:lstStyle/>
                    <a:p>
                      <a:endParaRPr lang="es-CO"/>
                    </a:p>
                  </a:txBody>
                  <a:tcPr/>
                </a:tc>
                <a:tc>
                  <a:txBody>
                    <a:bodyPr/>
                    <a:lstStyle/>
                    <a:p>
                      <a:pPr algn="l" fontAlgn="b"/>
                      <a:r>
                        <a:rPr lang="es-ES" sz="800" b="0" i="0" u="none" strike="noStrike">
                          <a:latin typeface="Segoe UI"/>
                        </a:rPr>
                        <a:t>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1.704.504.430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632523"/>
                      </a:solidFill>
                      <a:prstDash val="solid"/>
                      <a:round/>
                      <a:headEnd type="none" w="med" len="med"/>
                      <a:tailEnd type="none" w="med" len="med"/>
                    </a:lnB>
                    <a:solidFill>
                      <a:srgbClr val="FAC090"/>
                    </a:solidFill>
                  </a:tcPr>
                </a:tc>
                <a:tc>
                  <a:txBody>
                    <a:bodyPr/>
                    <a:lstStyle/>
                    <a:p>
                      <a:pPr algn="r" fontAlgn="b"/>
                      <a:r>
                        <a:rPr lang="es-ES" sz="800" b="1" i="0" u="none" strike="noStrike">
                          <a:latin typeface="Segoe UI"/>
                        </a:rPr>
                        <a:t>1.784.926.535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632523"/>
                      </a:solidFill>
                      <a:prstDash val="solid"/>
                      <a:round/>
                      <a:headEnd type="none" w="med" len="med"/>
                      <a:tailEnd type="none" w="med" len="med"/>
                    </a:lnB>
                    <a:solidFill>
                      <a:srgbClr val="FAC090"/>
                    </a:solidFill>
                  </a:tcPr>
                </a:tc>
                <a:tc>
                  <a:txBody>
                    <a:bodyPr/>
                    <a:lstStyle/>
                    <a:p>
                      <a:pPr algn="r" fontAlgn="b"/>
                      <a:r>
                        <a:rPr lang="es-ES" sz="800" b="1" i="0" u="none" strike="noStrike">
                          <a:latin typeface="Segoe UI"/>
                        </a:rPr>
                        <a:t>1.868.961.341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632523"/>
                      </a:solidFill>
                      <a:prstDash val="solid"/>
                      <a:round/>
                      <a:headEnd type="none" w="med" len="med"/>
                      <a:tailEnd type="none" w="med" len="med"/>
                    </a:lnB>
                    <a:solidFill>
                      <a:srgbClr val="FAC090"/>
                    </a:solidFill>
                  </a:tcPr>
                </a:tc>
                <a:tc>
                  <a:txBody>
                    <a:bodyPr/>
                    <a:lstStyle/>
                    <a:p>
                      <a:pPr algn="r" fontAlgn="b"/>
                      <a:r>
                        <a:rPr lang="es-ES" sz="800" b="1" i="0" u="none" strike="noStrike">
                          <a:latin typeface="Segoe UI"/>
                        </a:rPr>
                        <a:t>1.956.768.855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632523"/>
                      </a:solidFill>
                      <a:prstDash val="solid"/>
                      <a:round/>
                      <a:headEnd type="none" w="med" len="med"/>
                      <a:tailEnd type="none" w="med" len="med"/>
                    </a:lnB>
                    <a:solidFill>
                      <a:srgbClr val="FAC090"/>
                    </a:solidFill>
                  </a:tcPr>
                </a:tc>
                <a:tc>
                  <a:txBody>
                    <a:bodyPr/>
                    <a:lstStyle/>
                    <a:p>
                      <a:pPr algn="r" fontAlgn="b"/>
                      <a:r>
                        <a:rPr lang="es-ES" sz="800" b="1" i="0" u="none" strike="noStrike" dirty="0">
                          <a:latin typeface="Segoe UI"/>
                        </a:rPr>
                        <a:t>2.048.551.363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632523"/>
                      </a:solidFill>
                      <a:prstDash val="solid"/>
                      <a:round/>
                      <a:headEnd type="none" w="med" len="med"/>
                      <a:tailEnd type="none" w="med" len="med"/>
                    </a:lnB>
                    <a:solidFill>
                      <a:srgbClr val="FAC090"/>
                    </a:solidFill>
                  </a:tcPr>
                </a:tc>
                <a:tc>
                  <a:txBody>
                    <a:bodyPr/>
                    <a:lstStyle/>
                    <a:p>
                      <a:pPr algn="l" fontAlgn="b"/>
                      <a:r>
                        <a:rPr lang="es-ES" sz="500" b="1" i="0" u="none" strike="noStrike">
                          <a:latin typeface="Tahoma"/>
                        </a:rPr>
                        <a:t> </a:t>
                      </a:r>
                    </a:p>
                  </a:txBody>
                  <a:tcPr marL="0" marR="0" marT="0" marB="0" anchor="b">
                    <a:lnL w="6350" cap="flat" cmpd="sng" algn="ctr">
                      <a:solidFill>
                        <a:srgbClr val="996600"/>
                      </a:solidFill>
                      <a:prstDash val="solid"/>
                      <a:round/>
                      <a:headEnd type="none" w="med" len="med"/>
                      <a:tailEnd type="none" w="med" len="med"/>
                    </a:lnL>
                    <a:lnR>
                      <a:noFill/>
                    </a:lnR>
                    <a:lnT>
                      <a:noFill/>
                    </a:lnT>
                    <a:lnB>
                      <a:noFill/>
                    </a:lnB>
                    <a:solidFill>
                      <a:srgbClr val="FFFFCC"/>
                    </a:solidFill>
                  </a:tcPr>
                </a:tc>
              </a:tr>
              <a:tr h="137415">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CC"/>
                    </a:solidFill>
                  </a:tcPr>
                </a:tc>
                <a:tc gridSpan="2">
                  <a:txBody>
                    <a:bodyPr/>
                    <a:lstStyle/>
                    <a:p>
                      <a:pPr algn="r" fontAlgn="t"/>
                      <a:r>
                        <a:rPr lang="es-ES" sz="800" b="0" i="0" u="none" strike="noStrike">
                          <a:solidFill>
                            <a:srgbClr val="7F7F7F"/>
                          </a:solidFill>
                          <a:latin typeface="Segoe UI"/>
                        </a:rPr>
                        <a:t>% S/Ventas</a:t>
                      </a:r>
                    </a:p>
                  </a:txBody>
                  <a:tcPr marL="0" marR="0" marT="0" marB="0">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12700" cap="flat" cmpd="sng" algn="ctr">
                      <a:solidFill>
                        <a:srgbClr val="632523"/>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CC"/>
                    </a:solidFill>
                  </a:tcPr>
                </a:tc>
                <a:tc hMerge="1">
                  <a:txBody>
                    <a:bodyPr/>
                    <a:lstStyle/>
                    <a:p>
                      <a:endParaRPr lang="es-CO"/>
                    </a:p>
                  </a:txBody>
                  <a:tcPr/>
                </a:tc>
                <a:tc>
                  <a:txBody>
                    <a:bodyPr/>
                    <a:lstStyle/>
                    <a:p>
                      <a:pPr algn="l" fontAlgn="b"/>
                      <a:r>
                        <a:rPr lang="es-ES" sz="800" b="0" i="0" u="none" strike="noStrike">
                          <a:latin typeface="Segoe UI"/>
                        </a:rPr>
                        <a:t> </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CC"/>
                    </a:solidFill>
                  </a:tcPr>
                </a:tc>
                <a:tc>
                  <a:txBody>
                    <a:bodyPr/>
                    <a:lstStyle/>
                    <a:p>
                      <a:pPr algn="r" fontAlgn="t"/>
                      <a:r>
                        <a:rPr lang="es-ES" sz="800" b="0" i="0" u="none" strike="noStrike">
                          <a:solidFill>
                            <a:srgbClr val="C00000"/>
                          </a:solidFill>
                          <a:latin typeface="Segoe UI"/>
                        </a:rPr>
                        <a:t>56,82%</a:t>
                      </a:r>
                    </a:p>
                  </a:txBody>
                  <a:tcPr marL="0" marR="0" marT="0" marB="0">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12700" cap="flat" cmpd="sng" algn="ctr">
                      <a:solidFill>
                        <a:srgbClr val="632523"/>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CC"/>
                    </a:solidFill>
                  </a:tcPr>
                </a:tc>
                <a:tc>
                  <a:txBody>
                    <a:bodyPr/>
                    <a:lstStyle/>
                    <a:p>
                      <a:pPr algn="r" fontAlgn="t"/>
                      <a:r>
                        <a:rPr lang="es-ES" sz="800" b="0" i="0" u="none" strike="noStrike">
                          <a:solidFill>
                            <a:srgbClr val="C00000"/>
                          </a:solidFill>
                          <a:latin typeface="Segoe UI"/>
                        </a:rPr>
                        <a:t>56,99%</a:t>
                      </a:r>
                    </a:p>
                  </a:txBody>
                  <a:tcPr marL="0" marR="0" marT="0" marB="0">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12700" cap="flat" cmpd="sng" algn="ctr">
                      <a:solidFill>
                        <a:srgbClr val="632523"/>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CC"/>
                    </a:solidFill>
                  </a:tcPr>
                </a:tc>
                <a:tc>
                  <a:txBody>
                    <a:bodyPr/>
                    <a:lstStyle/>
                    <a:p>
                      <a:pPr algn="r" fontAlgn="t"/>
                      <a:r>
                        <a:rPr lang="es-ES" sz="800" b="0" i="0" u="none" strike="noStrike">
                          <a:solidFill>
                            <a:srgbClr val="C00000"/>
                          </a:solidFill>
                          <a:latin typeface="Segoe UI"/>
                        </a:rPr>
                        <a:t>57,16%</a:t>
                      </a:r>
                    </a:p>
                  </a:txBody>
                  <a:tcPr marL="0" marR="0" marT="0" marB="0">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12700" cap="flat" cmpd="sng" algn="ctr">
                      <a:solidFill>
                        <a:srgbClr val="632523"/>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CC"/>
                    </a:solidFill>
                  </a:tcPr>
                </a:tc>
                <a:tc>
                  <a:txBody>
                    <a:bodyPr/>
                    <a:lstStyle/>
                    <a:p>
                      <a:pPr algn="r" fontAlgn="t"/>
                      <a:r>
                        <a:rPr lang="es-ES" sz="800" b="0" i="0" u="none" strike="noStrike">
                          <a:solidFill>
                            <a:srgbClr val="C00000"/>
                          </a:solidFill>
                          <a:latin typeface="Segoe UI"/>
                        </a:rPr>
                        <a:t>57,32%</a:t>
                      </a:r>
                    </a:p>
                  </a:txBody>
                  <a:tcPr marL="0" marR="0" marT="0" marB="0">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12700" cap="flat" cmpd="sng" algn="ctr">
                      <a:solidFill>
                        <a:srgbClr val="632523"/>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CC"/>
                    </a:solidFill>
                  </a:tcPr>
                </a:tc>
                <a:tc>
                  <a:txBody>
                    <a:bodyPr/>
                    <a:lstStyle/>
                    <a:p>
                      <a:pPr algn="r" fontAlgn="t"/>
                      <a:r>
                        <a:rPr lang="es-ES" sz="800" b="0" i="0" u="none" strike="noStrike" dirty="0">
                          <a:solidFill>
                            <a:srgbClr val="C00000"/>
                          </a:solidFill>
                          <a:latin typeface="Segoe UI"/>
                        </a:rPr>
                        <a:t>57,48%</a:t>
                      </a:r>
                    </a:p>
                  </a:txBody>
                  <a:tcPr marL="0" marR="0" marT="0" marB="0">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12700" cap="flat" cmpd="sng" algn="ctr">
                      <a:solidFill>
                        <a:srgbClr val="632523"/>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CC"/>
                    </a:solidFill>
                  </a:tcPr>
                </a:tc>
                <a:tc>
                  <a:txBody>
                    <a:bodyPr/>
                    <a:lstStyle/>
                    <a:p>
                      <a:pPr algn="l" fontAlgn="b"/>
                      <a:r>
                        <a:rPr lang="es-ES" sz="500" b="1" i="0" u="none" strike="noStrike">
                          <a:latin typeface="Tahoma"/>
                        </a:rPr>
                        <a:t> </a:t>
                      </a:r>
                    </a:p>
                  </a:txBody>
                  <a:tcPr marL="0" marR="0" marT="0" marB="0" anchor="b">
                    <a:lnL w="6350" cap="flat" cmpd="sng" algn="ctr">
                      <a:solidFill>
                        <a:srgbClr val="7F7F7F"/>
                      </a:solidFill>
                      <a:prstDash val="solid"/>
                      <a:round/>
                      <a:headEnd type="none" w="med" len="med"/>
                      <a:tailEnd type="none" w="med" len="med"/>
                    </a:lnL>
                    <a:lnR>
                      <a:noFill/>
                    </a:lnR>
                    <a:lnT>
                      <a:noFill/>
                    </a:lnT>
                    <a:lnB>
                      <a:noFill/>
                    </a:lnB>
                    <a:solidFill>
                      <a:srgbClr val="FFFFCC"/>
                    </a:solidFill>
                  </a:tcPr>
                </a:tc>
              </a:tr>
              <a:tr h="137415">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r" fontAlgn="t"/>
                      <a:r>
                        <a:rPr lang="es-ES" sz="500" b="0" i="0" u="none" strike="noStrike">
                          <a:solidFill>
                            <a:srgbClr val="7F7F7F"/>
                          </a:solidFill>
                          <a:latin typeface="Segoe UI"/>
                        </a:rPr>
                        <a:t> </a:t>
                      </a:r>
                    </a:p>
                  </a:txBody>
                  <a:tcPr marL="0" marR="0" marT="0" marB="0">
                    <a:lnL>
                      <a:noFill/>
                    </a:lnL>
                    <a:lnR>
                      <a:noFill/>
                    </a:lnR>
                    <a:lnT w="6350" cap="flat" cmpd="sng" algn="ctr">
                      <a:solidFill>
                        <a:srgbClr val="7F7F7F"/>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r" fontAlgn="t"/>
                      <a:r>
                        <a:rPr lang="es-ES" sz="500" b="0" i="0" u="none" strike="noStrike">
                          <a:solidFill>
                            <a:srgbClr val="7F7F7F"/>
                          </a:solidFill>
                          <a:latin typeface="Segoe UI"/>
                        </a:rPr>
                        <a:t> </a:t>
                      </a:r>
                    </a:p>
                  </a:txBody>
                  <a:tcPr marL="0" marR="0" marT="0" marB="0">
                    <a:lnL>
                      <a:noFill/>
                    </a:lnL>
                    <a:lnR>
                      <a:noFill/>
                    </a:lnR>
                    <a:lnT w="6350" cap="flat" cmpd="sng" algn="ctr">
                      <a:solidFill>
                        <a:srgbClr val="7F7F7F"/>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t"/>
                      <a:r>
                        <a:rPr lang="es-ES" sz="500" b="0" i="0" u="none" strike="noStrike">
                          <a:solidFill>
                            <a:srgbClr val="C00000"/>
                          </a:solidFill>
                          <a:latin typeface="Segoe UI"/>
                        </a:rPr>
                        <a:t> </a:t>
                      </a:r>
                    </a:p>
                  </a:txBody>
                  <a:tcPr marL="0" marR="0" marT="0" marB="0">
                    <a:lnL>
                      <a:noFill/>
                    </a:lnL>
                    <a:lnR>
                      <a:noFill/>
                    </a:lnR>
                    <a:lnT w="6350" cap="flat" cmpd="sng" algn="ctr">
                      <a:solidFill>
                        <a:srgbClr val="7F7F7F"/>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t"/>
                      <a:r>
                        <a:rPr lang="es-ES" sz="500" b="0" i="0" u="none" strike="noStrike">
                          <a:solidFill>
                            <a:srgbClr val="C00000"/>
                          </a:solidFill>
                          <a:latin typeface="Segoe UI"/>
                        </a:rPr>
                        <a:t> </a:t>
                      </a:r>
                    </a:p>
                  </a:txBody>
                  <a:tcPr marL="0" marR="0" marT="0" marB="0">
                    <a:lnL>
                      <a:noFill/>
                    </a:lnL>
                    <a:lnR>
                      <a:noFill/>
                    </a:lnR>
                    <a:lnT w="6350" cap="flat" cmpd="sng" algn="ctr">
                      <a:solidFill>
                        <a:srgbClr val="7F7F7F"/>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t"/>
                      <a:r>
                        <a:rPr lang="es-ES" sz="500" b="0" i="0" u="none" strike="noStrike">
                          <a:solidFill>
                            <a:srgbClr val="C00000"/>
                          </a:solidFill>
                          <a:latin typeface="Segoe UI"/>
                        </a:rPr>
                        <a:t> </a:t>
                      </a:r>
                    </a:p>
                  </a:txBody>
                  <a:tcPr marL="0" marR="0" marT="0" marB="0">
                    <a:lnL>
                      <a:noFill/>
                    </a:lnL>
                    <a:lnR>
                      <a:noFill/>
                    </a:lnR>
                    <a:lnT w="6350" cap="flat" cmpd="sng" algn="ctr">
                      <a:solidFill>
                        <a:srgbClr val="7F7F7F"/>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t"/>
                      <a:r>
                        <a:rPr lang="es-ES" sz="500" b="0" i="0" u="none" strike="noStrike">
                          <a:solidFill>
                            <a:srgbClr val="C00000"/>
                          </a:solidFill>
                          <a:latin typeface="Segoe UI"/>
                        </a:rPr>
                        <a:t> </a:t>
                      </a:r>
                    </a:p>
                  </a:txBody>
                  <a:tcPr marL="0" marR="0" marT="0" marB="0">
                    <a:lnL>
                      <a:noFill/>
                    </a:lnL>
                    <a:lnR>
                      <a:noFill/>
                    </a:lnR>
                    <a:lnT w="6350" cap="flat" cmpd="sng" algn="ctr">
                      <a:solidFill>
                        <a:srgbClr val="7F7F7F"/>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t"/>
                      <a:r>
                        <a:rPr lang="es-ES" sz="500" b="0" i="0" u="none" strike="noStrike">
                          <a:solidFill>
                            <a:srgbClr val="C00000"/>
                          </a:solidFill>
                          <a:latin typeface="Segoe UI"/>
                        </a:rPr>
                        <a:t> </a:t>
                      </a:r>
                    </a:p>
                  </a:txBody>
                  <a:tcPr marL="0" marR="0" marT="0" marB="0">
                    <a:lnL>
                      <a:noFill/>
                    </a:lnL>
                    <a:lnR>
                      <a:noFill/>
                    </a:lnR>
                    <a:lnT w="6350" cap="flat" cmpd="sng" algn="ctr">
                      <a:solidFill>
                        <a:srgbClr val="7F7F7F"/>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1"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w="6350" cap="flat" cmpd="sng" algn="ctr">
                      <a:solidFill>
                        <a:srgbClr val="C0C0C0"/>
                      </a:solidFill>
                      <a:prstDash val="solid"/>
                      <a:round/>
                      <a:headEnd type="none" w="med" len="med"/>
                      <a:tailEnd type="none" w="med" len="med"/>
                    </a:lnB>
                    <a:solidFill>
                      <a:srgbClr val="FFFFCC"/>
                    </a:solidFill>
                  </a:tcPr>
                </a:tc>
              </a:tr>
              <a:tr h="137415">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FFFF99"/>
                    </a:solidFill>
                  </a:tcPr>
                </a:tc>
                <a:tc>
                  <a:txBody>
                    <a:bodyPr/>
                    <a:lstStyle/>
                    <a:p>
                      <a:pPr algn="r" fontAlgn="b"/>
                      <a:r>
                        <a:rPr lang="es-ES" sz="500" b="0" i="0" u="none" strike="noStrike">
                          <a:solidFill>
                            <a:srgbClr val="FF0000"/>
                          </a:solidFill>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FFFF99"/>
                    </a:solidFill>
                  </a:tcPr>
                </a:tc>
                <a:tc>
                  <a:txBody>
                    <a:bodyPr/>
                    <a:lstStyle/>
                    <a:p>
                      <a:pPr algn="l" fontAlgn="b"/>
                      <a:r>
                        <a:rPr lang="es-ES" sz="500" b="1"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FFFF99"/>
                    </a:solidFill>
                  </a:tcPr>
                </a:tc>
                <a:tc>
                  <a:txBody>
                    <a:bodyPr/>
                    <a:lstStyle/>
                    <a:p>
                      <a:pPr algn="l" fontAlgn="b"/>
                      <a:r>
                        <a:rPr lang="es-ES" sz="500" b="1"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FFFF99"/>
                    </a:solidFill>
                  </a:tcPr>
                </a:tc>
                <a:tc>
                  <a:txBody>
                    <a:bodyPr/>
                    <a:lstStyle/>
                    <a:p>
                      <a:pPr algn="l" fontAlgn="b"/>
                      <a:r>
                        <a:rPr lang="es-ES" sz="500" b="1"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FFFF99"/>
                    </a:solidFill>
                  </a:tcPr>
                </a:tc>
                <a:tc>
                  <a:txBody>
                    <a:bodyPr/>
                    <a:lstStyle/>
                    <a:p>
                      <a:pPr algn="l" fontAlgn="b"/>
                      <a:r>
                        <a:rPr lang="es-ES" sz="500" b="1"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FFFF99"/>
                    </a:solidFill>
                  </a:tcPr>
                </a:tc>
                <a:tc>
                  <a:txBody>
                    <a:bodyPr/>
                    <a:lstStyle/>
                    <a:p>
                      <a:pPr algn="l" fontAlgn="b"/>
                      <a:r>
                        <a:rPr lang="es-ES" sz="500" b="1" i="0" u="none" strike="noStrike">
                          <a:latin typeface="Segoe UI"/>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FFFF99"/>
                    </a:solidFill>
                  </a:tcPr>
                </a:tc>
                <a:tc>
                  <a:txBody>
                    <a:bodyPr/>
                    <a:lstStyle/>
                    <a:p>
                      <a:pPr algn="l" fontAlgn="b"/>
                      <a:r>
                        <a:rPr lang="es-ES" sz="500" b="1"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a:noFill/>
                    </a:lnB>
                    <a:solidFill>
                      <a:srgbClr val="FFFF99"/>
                    </a:solidFill>
                  </a:tcPr>
                </a:tc>
              </a:tr>
              <a:tr h="242669">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D8D8D8"/>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Tahoma"/>
                        </a:rPr>
                        <a:t> </a:t>
                      </a:r>
                      <a:endParaRPr lang="es-ES" sz="600" b="0" i="0" u="none" strike="noStrike">
                        <a:latin typeface="Arial"/>
                      </a:endParaRPr>
                    </a:p>
                  </a:txBody>
                  <a:tcPr marL="0" marR="0" marT="0" marB="0">
                    <a:lnL w="6350" cap="flat" cmpd="sng" algn="ctr">
                      <a:solidFill>
                        <a:srgbClr val="D8D8D8"/>
                      </a:solidFill>
                      <a:prstDash val="solid"/>
                      <a:round/>
                      <a:headEnd type="none" w="med" len="med"/>
                      <a:tailEnd type="none" w="med" len="med"/>
                    </a:lnL>
                    <a:lnR>
                      <a:noFill/>
                    </a:lnR>
                    <a:lnT w="6350" cap="flat" cmpd="sng" algn="ctr">
                      <a:solidFill>
                        <a:srgbClr val="D8D8D8"/>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w="6350" cap="flat" cmpd="sng" algn="ctr">
                      <a:solidFill>
                        <a:srgbClr val="D8D8D8"/>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w="6350" cap="flat" cmpd="sng" algn="ctr">
                      <a:solidFill>
                        <a:srgbClr val="D8D8D8"/>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D8D8D8"/>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D8D8D8"/>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D8D8D8"/>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w="6350" cap="flat" cmpd="sng" algn="ctr">
                      <a:solidFill>
                        <a:srgbClr val="D8D8D8"/>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D8D8D8"/>
                      </a:solidFill>
                      <a:prstDash val="solid"/>
                      <a:round/>
                      <a:headEnd type="none" w="med" len="med"/>
                      <a:tailEnd type="none" w="med" len="med"/>
                    </a:lnR>
                    <a:lnT w="6350" cap="flat" cmpd="sng" algn="ctr">
                      <a:solidFill>
                        <a:srgbClr val="D8D8D8"/>
                      </a:solidFill>
                      <a:prstDash val="solid"/>
                      <a:round/>
                      <a:headEnd type="none" w="med" len="med"/>
                      <a:tailEnd type="none" w="med" len="med"/>
                    </a:lnT>
                    <a:lnB>
                      <a:noFill/>
                    </a:lnB>
                    <a:solidFill>
                      <a:srgbClr val="FFFF99"/>
                    </a:solidFill>
                  </a:tcPr>
                </a:tc>
                <a:tc>
                  <a:txBody>
                    <a:bodyPr/>
                    <a:lstStyle/>
                    <a:p>
                      <a:pPr algn="l" fontAlgn="b"/>
                      <a:r>
                        <a:rPr lang="es-ES" sz="600" b="0" i="0" u="none" strike="noStrike">
                          <a:latin typeface="Tahoma"/>
                        </a:rPr>
                        <a:t> </a:t>
                      </a:r>
                    </a:p>
                  </a:txBody>
                  <a:tcPr marL="0" marR="0" marT="0" marB="0" anchor="b">
                    <a:lnL w="6350" cap="flat" cmpd="sng" algn="ctr">
                      <a:solidFill>
                        <a:srgbClr val="D8D8D8"/>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r>
              <a:tr h="242669">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D8D8D8"/>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w="6350" cap="flat" cmpd="sng" algn="ctr">
                      <a:solidFill>
                        <a:srgbClr val="D8D8D8"/>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dirty="0">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D8D8D8"/>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w="6350" cap="flat" cmpd="sng" algn="ctr">
                      <a:solidFill>
                        <a:srgbClr val="D8D8D8"/>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r>
              <a:tr h="242669">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D8D8D8"/>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w="6350" cap="flat" cmpd="sng" algn="ctr">
                      <a:solidFill>
                        <a:srgbClr val="D8D8D8"/>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D8D8D8"/>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w="6350" cap="flat" cmpd="sng" algn="ctr">
                      <a:solidFill>
                        <a:srgbClr val="D8D8D8"/>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r>
              <a:tr h="242669">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D8D8D8"/>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w="6350" cap="flat" cmpd="sng" algn="ctr">
                      <a:solidFill>
                        <a:srgbClr val="D8D8D8"/>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D8D8D8"/>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w="6350" cap="flat" cmpd="sng" algn="ctr">
                      <a:solidFill>
                        <a:srgbClr val="D8D8D8"/>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r>
              <a:tr h="242669">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D8D8D8"/>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w="6350" cap="flat" cmpd="sng" algn="ctr">
                      <a:solidFill>
                        <a:srgbClr val="D8D8D8"/>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D8D8D8"/>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w="6350" cap="flat" cmpd="sng" algn="ctr">
                      <a:solidFill>
                        <a:srgbClr val="D8D8D8"/>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r>
              <a:tr h="242669">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D8D8D8"/>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w="6350" cap="flat" cmpd="sng" algn="ctr">
                      <a:solidFill>
                        <a:srgbClr val="D8D8D8"/>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dirty="0">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a:noFill/>
                    </a:lnB>
                    <a:solidFill>
                      <a:srgbClr val="FFFF99"/>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D8D8D8"/>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w="6350" cap="flat" cmpd="sng" algn="ctr">
                      <a:solidFill>
                        <a:srgbClr val="D8D8D8"/>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r>
              <a:tr h="242669">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D8D8D8"/>
                      </a:solidFill>
                      <a:prstDash val="solid"/>
                      <a:round/>
                      <a:headEnd type="none" w="med" len="med"/>
                      <a:tailEnd type="none" w="med" len="med"/>
                    </a:lnR>
                    <a:lnT>
                      <a:noFill/>
                    </a:lnT>
                    <a:lnB>
                      <a:noFill/>
                    </a:lnB>
                    <a:solidFill>
                      <a:srgbClr val="FFFF99"/>
                    </a:solidFill>
                  </a:tcPr>
                </a:tc>
                <a:tc>
                  <a:txBody>
                    <a:bodyPr/>
                    <a:lstStyle/>
                    <a:p>
                      <a:pPr algn="l" fontAlgn="b"/>
                      <a:r>
                        <a:rPr lang="es-ES" sz="600" b="0" i="0" u="none" strike="noStrike">
                          <a:latin typeface="Tahoma"/>
                        </a:rPr>
                        <a:t> </a:t>
                      </a:r>
                    </a:p>
                  </a:txBody>
                  <a:tcPr marL="0" marR="0" marT="0" marB="0" anchor="b">
                    <a:lnL w="6350" cap="flat" cmpd="sng" algn="ctr">
                      <a:solidFill>
                        <a:srgbClr val="D8D8D8"/>
                      </a:solidFill>
                      <a:prstDash val="solid"/>
                      <a:round/>
                      <a:headEnd type="none" w="med" len="med"/>
                      <a:tailEnd type="none" w="med" len="med"/>
                    </a:lnL>
                    <a:lnR>
                      <a:noFill/>
                    </a:lnR>
                    <a:lnT>
                      <a:noFill/>
                    </a:lnT>
                    <a:lnB w="6350" cap="flat" cmpd="sng" algn="ctr">
                      <a:solidFill>
                        <a:srgbClr val="D8D8D8"/>
                      </a:solidFill>
                      <a:prstDash val="solid"/>
                      <a:round/>
                      <a:headEnd type="none" w="med" len="med"/>
                      <a:tailEnd type="none" w="med" len="med"/>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a:noFill/>
                    </a:lnT>
                    <a:lnB w="6350" cap="flat" cmpd="sng" algn="ctr">
                      <a:solidFill>
                        <a:srgbClr val="D8D8D8"/>
                      </a:solidFill>
                      <a:prstDash val="solid"/>
                      <a:round/>
                      <a:headEnd type="none" w="med" len="med"/>
                      <a:tailEnd type="none" w="med" len="med"/>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a:noFill/>
                    </a:lnT>
                    <a:lnB w="6350" cap="flat" cmpd="sng" algn="ctr">
                      <a:solidFill>
                        <a:srgbClr val="D8D8D8"/>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D8D8D8"/>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D8D8D8"/>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D8D8D8"/>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a:noFill/>
                    </a:lnR>
                    <a:lnT>
                      <a:noFill/>
                    </a:lnT>
                    <a:lnB w="6350" cap="flat" cmpd="sng" algn="ctr">
                      <a:solidFill>
                        <a:srgbClr val="D8D8D8"/>
                      </a:solidFill>
                      <a:prstDash val="solid"/>
                      <a:round/>
                      <a:headEnd type="none" w="med" len="med"/>
                      <a:tailEnd type="none" w="med" len="med"/>
                    </a:lnB>
                    <a:solidFill>
                      <a:srgbClr val="FFFF99"/>
                    </a:solidFill>
                  </a:tcPr>
                </a:tc>
                <a:tc>
                  <a:txBody>
                    <a:bodyPr/>
                    <a:lstStyle/>
                    <a:p>
                      <a:pPr algn="l" fontAlgn="b"/>
                      <a:r>
                        <a:rPr lang="es-ES" sz="600" b="0" i="0" u="none" strike="noStrike">
                          <a:latin typeface="Segoe UI"/>
                        </a:rPr>
                        <a:t> </a:t>
                      </a:r>
                    </a:p>
                  </a:txBody>
                  <a:tcPr marL="0" marR="0" marT="0" marB="0" anchor="b">
                    <a:lnL>
                      <a:noFill/>
                    </a:lnL>
                    <a:lnR w="6350" cap="flat" cmpd="sng" algn="ctr">
                      <a:solidFill>
                        <a:srgbClr val="D8D8D8"/>
                      </a:solidFill>
                      <a:prstDash val="solid"/>
                      <a:round/>
                      <a:headEnd type="none" w="med" len="med"/>
                      <a:tailEnd type="none" w="med" len="med"/>
                    </a:lnR>
                    <a:lnT>
                      <a:noFill/>
                    </a:lnT>
                    <a:lnB w="6350" cap="flat" cmpd="sng" algn="ctr">
                      <a:solidFill>
                        <a:srgbClr val="D8D8D8"/>
                      </a:solidFill>
                      <a:prstDash val="solid"/>
                      <a:round/>
                      <a:headEnd type="none" w="med" len="med"/>
                      <a:tailEnd type="none" w="med" len="med"/>
                    </a:lnB>
                    <a:solidFill>
                      <a:srgbClr val="FFFF99"/>
                    </a:solidFill>
                  </a:tcPr>
                </a:tc>
                <a:tc>
                  <a:txBody>
                    <a:bodyPr/>
                    <a:lstStyle/>
                    <a:p>
                      <a:pPr algn="l" fontAlgn="b"/>
                      <a:r>
                        <a:rPr lang="es-ES" sz="600" b="0" i="0" u="none" strike="noStrike">
                          <a:latin typeface="Tahoma"/>
                        </a:rPr>
                        <a:t> </a:t>
                      </a:r>
                    </a:p>
                  </a:txBody>
                  <a:tcPr marL="0" marR="0" marT="0" marB="0" anchor="b">
                    <a:lnL w="6350" cap="flat" cmpd="sng" algn="ctr">
                      <a:solidFill>
                        <a:srgbClr val="D8D8D8"/>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r>
              <a:tr h="137415">
                <a:tc>
                  <a:txBody>
                    <a:bodyPr/>
                    <a:lstStyle/>
                    <a:p>
                      <a:pPr algn="l" fontAlgn="b"/>
                      <a:endParaRPr lang="es-ES" sz="6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6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600" b="0" i="0" u="none" strike="noStrike">
                          <a:latin typeface="Tahoma"/>
                        </a:rPr>
                        <a:t> </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600" b="0" i="0" u="none" strike="noStrike" dirty="0">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w="6350" cap="flat" cmpd="sng" algn="ctr">
                      <a:solidFill>
                        <a:srgbClr val="C0C0C0"/>
                      </a:solidFill>
                      <a:prstDash val="solid"/>
                      <a:round/>
                      <a:headEnd type="none" w="med" len="med"/>
                      <a:tailEnd type="none" w="med" len="med"/>
                    </a:lnB>
                    <a:solidFill>
                      <a:srgbClr val="FFFF99"/>
                    </a:solidFill>
                  </a:tcPr>
                </a:tc>
              </a:tr>
            </a:tbl>
          </a:graphicData>
        </a:graphic>
      </p:graphicFrame>
      <p:pic>
        <p:nvPicPr>
          <p:cNvPr id="4" name="2 Imagen">
            <a:hlinkClick r:id="" tooltip="Ir a la hoja SIGUIENTE"/>
          </p:cNvPr>
          <p:cNvPicPr>
            <a:picLocks noChangeAspect="1"/>
          </p:cNvPicPr>
          <p:nvPr/>
        </p:nvPicPr>
        <p:blipFill>
          <a:blip r:embed="rId2" cstate="print"/>
          <a:stretch>
            <a:fillRect/>
          </a:stretch>
        </p:blipFill>
        <p:spPr>
          <a:xfrm>
            <a:off x="8521065" y="127635"/>
            <a:ext cx="207279" cy="176799"/>
          </a:xfrm>
          <a:prstGeom prst="rect">
            <a:avLst/>
          </a:prstGeom>
        </p:spPr>
      </p:pic>
      <p:graphicFrame>
        <p:nvGraphicFramePr>
          <p:cNvPr id="5" name="7 Gráfico"/>
          <p:cNvGraphicFramePr/>
          <p:nvPr/>
        </p:nvGraphicFramePr>
        <p:xfrm>
          <a:off x="4214810" y="4572008"/>
          <a:ext cx="3969089" cy="132208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8 Gráfico"/>
          <p:cNvGraphicFramePr/>
          <p:nvPr/>
        </p:nvGraphicFramePr>
        <p:xfrm>
          <a:off x="1571604" y="4286256"/>
          <a:ext cx="1990710" cy="1714512"/>
        </p:xfrm>
        <a:graphic>
          <a:graphicData uri="http://schemas.openxmlformats.org/drawingml/2006/chart">
            <c:chart xmlns:c="http://schemas.openxmlformats.org/drawingml/2006/chart" xmlns:r="http://schemas.openxmlformats.org/officeDocument/2006/relationships" r:id="rId4"/>
          </a:graphicData>
        </a:graphic>
      </p:graphicFrame>
      <p:pic>
        <p:nvPicPr>
          <p:cNvPr id="7" name="9 Imagen">
            <a:hlinkClick r:id="" tooltip="Volver ARRIBA"/>
          </p:cNvPr>
          <p:cNvPicPr>
            <a:picLocks noChangeAspect="1"/>
          </p:cNvPicPr>
          <p:nvPr/>
        </p:nvPicPr>
        <p:blipFill>
          <a:blip r:embed="rId5" cstate="print"/>
          <a:stretch>
            <a:fillRect/>
          </a:stretch>
        </p:blipFill>
        <p:spPr>
          <a:xfrm rot="16200000">
            <a:off x="552450" y="137160"/>
            <a:ext cx="176799" cy="176799"/>
          </a:xfrm>
          <a:prstGeom prst="rect">
            <a:avLst/>
          </a:prstGeom>
        </p:spPr>
      </p:pic>
      <p:pic>
        <p:nvPicPr>
          <p:cNvPr id="8" name="10 Imagen">
            <a:hlinkClick r:id="" tooltip="Ir a la hoja ANTERIOR"/>
          </p:cNvPr>
          <p:cNvPicPr>
            <a:picLocks noChangeAspect="1"/>
          </p:cNvPicPr>
          <p:nvPr/>
        </p:nvPicPr>
        <p:blipFill>
          <a:blip r:embed="rId6" cstate="print"/>
          <a:stretch>
            <a:fillRect/>
          </a:stretch>
        </p:blipFill>
        <p:spPr>
          <a:xfrm rot="16200000">
            <a:off x="311467" y="134303"/>
            <a:ext cx="176799" cy="182514"/>
          </a:xfrm>
          <a:prstGeom prst="rect">
            <a:avLst/>
          </a:prstGeom>
        </p:spPr>
      </p:pic>
      <p:pic>
        <p:nvPicPr>
          <p:cNvPr id="9" name="15 Imagen" descr="informacion.gif">
            <a:hlinkClick r:id="" tooltip="INFORMACIÓN"/>
          </p:cNvPr>
          <p:cNvPicPr>
            <a:picLocks noChangeAspect="1"/>
          </p:cNvPicPr>
          <p:nvPr/>
        </p:nvPicPr>
        <p:blipFill>
          <a:blip r:embed="rId7" cstate="print"/>
          <a:stretch>
            <a:fillRect/>
          </a:stretch>
        </p:blipFill>
        <p:spPr>
          <a:xfrm>
            <a:off x="7347585" y="108585"/>
            <a:ext cx="925830" cy="219075"/>
          </a:xfrm>
          <a:prstGeom prst="rect">
            <a:avLst/>
          </a:prstGeom>
        </p:spPr>
      </p:pic>
      <p:pic>
        <p:nvPicPr>
          <p:cNvPr id="10" name="12 Imagen" descr="miniplan002.gif">
            <a:hlinkClick r:id="" tooltip="Ir al INDICE"/>
          </p:cNvPr>
          <p:cNvPicPr>
            <a:picLocks noChangeAspect="1"/>
          </p:cNvPicPr>
          <p:nvPr/>
        </p:nvPicPr>
        <p:blipFill>
          <a:blip r:embed="rId8" cstate="print"/>
          <a:stretch>
            <a:fillRect/>
          </a:stretch>
        </p:blipFill>
        <p:spPr>
          <a:xfrm>
            <a:off x="971550" y="146685"/>
            <a:ext cx="1411605" cy="179614"/>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785787" y="642918"/>
          <a:ext cx="7572425" cy="5500722"/>
        </p:xfrm>
        <a:graphic>
          <a:graphicData uri="http://schemas.openxmlformats.org/drawingml/2006/table">
            <a:tbl>
              <a:tblPr/>
              <a:tblGrid>
                <a:gridCol w="242638"/>
                <a:gridCol w="157715"/>
                <a:gridCol w="1480095"/>
                <a:gridCol w="497409"/>
                <a:gridCol w="60660"/>
                <a:gridCol w="702461"/>
                <a:gridCol w="1044209"/>
                <a:gridCol w="924455"/>
                <a:gridCol w="1152534"/>
                <a:gridCol w="1152534"/>
                <a:gridCol w="157715"/>
              </a:tblGrid>
              <a:tr h="227652">
                <a:tc>
                  <a:txBody>
                    <a:bodyPr/>
                    <a:lstStyle/>
                    <a:p>
                      <a:pPr algn="l" fontAlgn="b"/>
                      <a:endParaRPr lang="es-ES" sz="500" b="0" i="0" u="none" strike="noStrike" dirty="0">
                        <a:latin typeface="Tahoma"/>
                      </a:endParaRPr>
                    </a:p>
                  </a:txBody>
                  <a:tcPr marL="0" marR="0" marT="0" marB="0" anchor="b">
                    <a:lnL>
                      <a:noFill/>
                    </a:lnL>
                    <a:lnR w="19050" cap="flat" cmpd="sng" algn="ctr">
                      <a:solidFill>
                        <a:srgbClr val="4A452A"/>
                      </a:solidFill>
                      <a:prstDash val="solid"/>
                      <a:round/>
                      <a:headEnd type="none" w="med" len="med"/>
                      <a:tailEnd type="none" w="med" len="med"/>
                    </a:lnR>
                    <a:lnT>
                      <a:noFill/>
                    </a:lnT>
                    <a:lnB>
                      <a:noFill/>
                    </a:lnB>
                  </a:tcPr>
                </a:tc>
                <a:tc>
                  <a:txBody>
                    <a:bodyPr/>
                    <a:lstStyle/>
                    <a:p>
                      <a:pPr algn="l" fontAlgn="b"/>
                      <a:r>
                        <a:rPr lang="es-ES" sz="500" b="0" i="0" u="none" strike="noStrike">
                          <a:latin typeface="Segoe UI"/>
                        </a:rPr>
                        <a:t> </a:t>
                      </a:r>
                      <a:endParaRPr lang="es-ES" sz="500" b="0" i="0" u="none" strike="noStrike">
                        <a:latin typeface="Arial"/>
                      </a:endParaRPr>
                    </a:p>
                  </a:txBody>
                  <a:tcPr marL="0" marR="0" marT="0" marB="0">
                    <a:lnL w="19050" cap="flat" cmpd="sng" algn="ctr">
                      <a:solidFill>
                        <a:srgbClr val="4A452A"/>
                      </a:solidFill>
                      <a:prstDash val="solid"/>
                      <a:round/>
                      <a:headEnd type="none" w="med" len="med"/>
                      <a:tailEnd type="none" w="med" len="med"/>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500" b="0" i="0" u="none" strike="noStrike">
                          <a:solidFill>
                            <a:srgbClr val="FFFFCC"/>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800" b="1" i="0" u="none" strike="noStrike">
                          <a:solidFill>
                            <a:srgbClr val="FFFFFF"/>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800" b="1" i="0" u="none" strike="noStrike">
                          <a:solidFill>
                            <a:srgbClr val="FFFFFF"/>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gridSpan="3">
                  <a:txBody>
                    <a:bodyPr/>
                    <a:lstStyle/>
                    <a:p>
                      <a:pPr algn="ctr" fontAlgn="ctr"/>
                      <a:r>
                        <a:rPr lang="en-US" sz="900" b="1" i="0" u="none" strike="noStrike" dirty="0">
                          <a:solidFill>
                            <a:srgbClr val="FFFFFF"/>
                          </a:solidFill>
                          <a:latin typeface="Segoe UI"/>
                        </a:rPr>
                        <a:t>           </a:t>
                      </a:r>
                      <a:r>
                        <a:rPr lang="en-US" sz="900" b="1" i="0" u="none" strike="noStrike" dirty="0">
                          <a:solidFill>
                            <a:srgbClr val="FFFFCC"/>
                          </a:solidFill>
                          <a:latin typeface="Segoe UI"/>
                        </a:rPr>
                        <a:t>PASO 6: </a:t>
                      </a:r>
                      <a:r>
                        <a:rPr lang="en-US" sz="900" b="1" i="0" u="none" strike="noStrike" dirty="0">
                          <a:solidFill>
                            <a:srgbClr val="FFFFFF"/>
                          </a:solidFill>
                          <a:latin typeface="Segoe UI"/>
                        </a:rPr>
                        <a:t>CASH FLOW </a:t>
                      </a:r>
                      <a:r>
                        <a:rPr lang="en-US" sz="900" b="0" i="0" u="none" strike="noStrike" dirty="0" smtClean="0">
                          <a:solidFill>
                            <a:srgbClr val="FFFFFF"/>
                          </a:solidFill>
                          <a:latin typeface="Segoe UI"/>
                        </a:rPr>
                        <a:t>provisional</a:t>
                      </a:r>
                      <a:endParaRPr lang="en-US" sz="900" b="1" i="0" u="none" strike="noStrike" dirty="0">
                        <a:solidFill>
                          <a:srgbClr val="FFFFFF"/>
                        </a:solidFill>
                        <a:latin typeface="Segoe UI"/>
                      </a:endParaRP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hMerge="1">
                  <a:txBody>
                    <a:bodyPr/>
                    <a:lstStyle/>
                    <a:p>
                      <a:endParaRPr lang="es-CO"/>
                    </a:p>
                  </a:txBody>
                  <a:tcPr/>
                </a:tc>
                <a:tc hMerge="1">
                  <a:txBody>
                    <a:bodyPr/>
                    <a:lstStyle/>
                    <a:p>
                      <a:endParaRPr lang="es-CO"/>
                    </a:p>
                  </a:txBody>
                  <a:tcPr/>
                </a:tc>
                <a:tc>
                  <a:txBody>
                    <a:bodyPr/>
                    <a:lstStyle/>
                    <a:p>
                      <a:pPr algn="l" fontAlgn="b"/>
                      <a:r>
                        <a:rPr lang="es-ES" sz="800" b="1" i="0" u="none" strike="noStrike">
                          <a:solidFill>
                            <a:srgbClr val="FFFFFF"/>
                          </a:solidFill>
                          <a:latin typeface="Tahoma"/>
                        </a:rPr>
                        <a:t> </a:t>
                      </a:r>
                      <a:endParaRPr lang="es-ES" sz="500" b="0" i="0" u="none" strike="noStrike">
                        <a:latin typeface="Arial"/>
                      </a:endParaRP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800" b="1" i="0" u="none" strike="noStrike">
                          <a:solidFill>
                            <a:srgbClr val="FFFFFF"/>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800" b="1" i="0" u="none" strike="noStrike">
                          <a:solidFill>
                            <a:srgbClr val="FFFFFF"/>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r>
              <a:tr h="14244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ctr"/>
                      <a:r>
                        <a:rPr lang="es-ES" sz="600" b="1" i="0" u="none" strike="noStrike">
                          <a:solidFill>
                            <a:srgbClr val="FFFFFF"/>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w="6350" cap="flat" cmpd="sng" algn="ctr">
                      <a:solidFill>
                        <a:srgbClr val="75923C"/>
                      </a:solidFill>
                      <a:prstDash val="solid"/>
                      <a:round/>
                      <a:headEnd type="none" w="med" len="med"/>
                      <a:tailEnd type="none" w="med" len="med"/>
                    </a:lnB>
                    <a:solidFill>
                      <a:srgbClr val="FFFFCC"/>
                    </a:solidFill>
                  </a:tcPr>
                </a:tc>
                <a:tc>
                  <a:txBody>
                    <a:bodyPr/>
                    <a:lstStyle/>
                    <a:p>
                      <a:pPr algn="l" fontAlgn="t"/>
                      <a:r>
                        <a:rPr lang="es-ES" sz="600" b="1" i="0" u="none" strike="noStrike">
                          <a:solidFill>
                            <a:srgbClr val="FFFFFF"/>
                          </a:solidFill>
                          <a:latin typeface="Tahoma"/>
                        </a:rPr>
                        <a:t> </a:t>
                      </a:r>
                    </a:p>
                  </a:txBody>
                  <a:tcPr marL="0" marR="0" marT="0" marB="0">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auto"/>
                      <a:r>
                        <a:rPr lang="es-ES" sz="700" b="0"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b"/>
                      <a:r>
                        <a:rPr lang="es-ES" sz="500" b="1" i="0" u="none" strike="noStrike" dirty="0">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r>
              <a:tr h="14625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Plazo medio de COBRO</a:t>
                      </a:r>
                    </a:p>
                  </a:txBody>
                  <a:tcPr marL="0" marR="0" marT="0" marB="0" anchor="ctr">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6350" cap="flat" cmpd="sng" algn="ctr">
                      <a:solidFill>
                        <a:srgbClr val="EAF1DD"/>
                      </a:solidFill>
                      <a:prstDash val="solid"/>
                      <a:round/>
                      <a:headEnd type="none" w="med" len="med"/>
                      <a:tailEnd type="none" w="med" len="med"/>
                    </a:lnB>
                    <a:solidFill>
                      <a:srgbClr val="75923C"/>
                    </a:solidFill>
                  </a:tcPr>
                </a:tc>
                <a:tc>
                  <a:txBody>
                    <a:bodyPr/>
                    <a:lstStyle/>
                    <a:p>
                      <a:pPr algn="l" fontAlgn="t"/>
                      <a:r>
                        <a:rPr lang="es-ES" sz="800" b="1" i="0" u="none" strike="noStrike">
                          <a:solidFill>
                            <a:srgbClr val="FFFFFF"/>
                          </a:solidFill>
                          <a:latin typeface="Tahoma"/>
                        </a:rPr>
                        <a:t> </a:t>
                      </a:r>
                    </a:p>
                  </a:txBody>
                  <a:tcPr marL="0" marR="0" marT="0" marB="0">
                    <a:lnL w="6350" cap="flat" cmpd="sng" algn="ctr">
                      <a:solidFill>
                        <a:srgbClr val="75923C"/>
                      </a:solidFill>
                      <a:prstDash val="solid"/>
                      <a:round/>
                      <a:headEnd type="none" w="med" len="med"/>
                      <a:tailEnd type="none" w="med" len="med"/>
                    </a:lnL>
                    <a:lnR>
                      <a:noFill/>
                    </a:lnR>
                    <a:lnT>
                      <a:noFill/>
                    </a:lnT>
                    <a:lnB>
                      <a:noFill/>
                    </a:lnB>
                    <a:solidFill>
                      <a:srgbClr val="FFFFCC"/>
                    </a:solidFill>
                  </a:tcPr>
                </a:tc>
                <a:tc>
                  <a:txBody>
                    <a:bodyPr/>
                    <a:lstStyle/>
                    <a:p>
                      <a:pPr algn="ctr" fontAlgn="auto"/>
                      <a:r>
                        <a:rPr lang="es-ES" sz="800" b="0" i="0" u="none" strike="noStrike">
                          <a:latin typeface="Tahoma"/>
                        </a:rPr>
                        <a:t> </a:t>
                      </a:r>
                    </a:p>
                  </a:txBody>
                  <a:tcPr marL="0" marR="0" marT="0" marB="0" anchor="b">
                    <a:lnL>
                      <a:noFill/>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C00000"/>
                          </a:solidFill>
                          <a:latin typeface="Segoe UI"/>
                        </a:rPr>
                        <a:t>90 dias</a:t>
                      </a:r>
                    </a:p>
                  </a:txBody>
                  <a:tcPr marL="0" marR="0" marT="0" marB="0" anchor="ctr">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gridSpan="2">
                  <a:txBody>
                    <a:bodyPr/>
                    <a:lstStyle/>
                    <a:p>
                      <a:pPr algn="l" fontAlgn="b"/>
                      <a:r>
                        <a:rPr lang="es-ES" sz="800" b="0" i="0" u="none" strike="noStrike">
                          <a:solidFill>
                            <a:srgbClr val="7F7F7F"/>
                          </a:solidFill>
                          <a:latin typeface="Segoe UI"/>
                        </a:rPr>
                        <a:t>&lt; Plazo de cobro a clientes</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hMerge="1">
                  <a:txBody>
                    <a:bodyPr/>
                    <a:lstStyle/>
                    <a:p>
                      <a:endParaRPr lang="es-CO"/>
                    </a:p>
                  </a:txBody>
                  <a:tcPr/>
                </a:tc>
                <a:tc>
                  <a:txBody>
                    <a:bodyPr/>
                    <a:lstStyle/>
                    <a:p>
                      <a:pPr algn="l" fontAlgn="b"/>
                      <a:r>
                        <a:rPr lang="es-ES" sz="800" b="0" i="0" u="none" strike="noStrike">
                          <a:latin typeface="Tahoma"/>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a:noFill/>
                    </a:lnB>
                    <a:solidFill>
                      <a:srgbClr val="FFFFCC"/>
                    </a:solidFill>
                  </a:tcPr>
                </a:tc>
                <a:tc>
                  <a:txBody>
                    <a:bodyPr/>
                    <a:lstStyle/>
                    <a:p>
                      <a:pPr algn="ctr" fontAlgn="ctr"/>
                      <a:r>
                        <a:rPr lang="es-ES" sz="400" b="1" i="0" u="none" strike="noStrike">
                          <a:solidFill>
                            <a:srgbClr val="FFFFCC"/>
                          </a:solidFill>
                          <a:latin typeface="Segoe UI"/>
                        </a:rPr>
                        <a:t> </a:t>
                      </a:r>
                    </a:p>
                  </a:txBody>
                  <a:tcPr marL="0" marR="0" marT="0" marB="0" anchor="ctr">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4625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Plazo medio de PAGO</a:t>
                      </a:r>
                    </a:p>
                  </a:txBody>
                  <a:tcPr marL="0" marR="0" marT="0"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EAF1DD"/>
                      </a:solidFill>
                      <a:prstDash val="solid"/>
                      <a:round/>
                      <a:headEnd type="none" w="med" len="med"/>
                      <a:tailEnd type="none" w="med" len="med"/>
                    </a:lnT>
                    <a:lnB w="6350" cap="flat" cmpd="sng" algn="ctr">
                      <a:solidFill>
                        <a:srgbClr val="EAF1DD"/>
                      </a:solidFill>
                      <a:prstDash val="solid"/>
                      <a:round/>
                      <a:headEnd type="none" w="med" len="med"/>
                      <a:tailEnd type="none" w="med" len="med"/>
                    </a:lnB>
                    <a:solidFill>
                      <a:srgbClr val="7F7F7F"/>
                    </a:solidFill>
                  </a:tcPr>
                </a:tc>
                <a:tc>
                  <a:txBody>
                    <a:bodyPr/>
                    <a:lstStyle/>
                    <a:p>
                      <a:pPr algn="l" fontAlgn="t"/>
                      <a:r>
                        <a:rPr lang="es-ES" sz="800" b="1" i="0" u="none" strike="noStrike">
                          <a:solidFill>
                            <a:srgbClr val="FFFFFF"/>
                          </a:solidFill>
                          <a:latin typeface="Tahoma"/>
                        </a:rPr>
                        <a:t> </a:t>
                      </a:r>
                    </a:p>
                  </a:txBody>
                  <a:tcPr marL="0" marR="0" marT="0" marB="0">
                    <a:lnL w="6350" cap="flat" cmpd="sng" algn="ctr">
                      <a:solidFill>
                        <a:srgbClr val="7F7F7F"/>
                      </a:solidFill>
                      <a:prstDash val="solid"/>
                      <a:round/>
                      <a:headEnd type="none" w="med" len="med"/>
                      <a:tailEnd type="none" w="med" len="med"/>
                    </a:lnL>
                    <a:lnR>
                      <a:noFill/>
                    </a:lnR>
                    <a:lnT>
                      <a:noFill/>
                    </a:lnT>
                    <a:lnB>
                      <a:noFill/>
                    </a:lnB>
                    <a:solidFill>
                      <a:srgbClr val="FFFFCC"/>
                    </a:solidFill>
                  </a:tcPr>
                </a:tc>
                <a:tc>
                  <a:txBody>
                    <a:bodyPr/>
                    <a:lstStyle/>
                    <a:p>
                      <a:pPr algn="ctr" fontAlgn="auto"/>
                      <a:r>
                        <a:rPr lang="es-ES" sz="800" b="0" i="0" u="none" strike="noStrike">
                          <a:latin typeface="Tahoma"/>
                        </a:rPr>
                        <a:t> </a:t>
                      </a:r>
                    </a:p>
                  </a:txBody>
                  <a:tcPr marL="0" marR="0" marT="0" marB="0" anchor="b">
                    <a:lnL>
                      <a:noFill/>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C00000"/>
                          </a:solidFill>
                          <a:latin typeface="Segoe UI"/>
                        </a:rPr>
                        <a:t>30 dias</a:t>
                      </a:r>
                    </a:p>
                  </a:txBody>
                  <a:tcPr marL="0" marR="0" marT="0" marB="0" anchor="ctr">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gridSpan="2">
                  <a:txBody>
                    <a:bodyPr/>
                    <a:lstStyle/>
                    <a:p>
                      <a:pPr algn="l" fontAlgn="b"/>
                      <a:r>
                        <a:rPr lang="es-ES" sz="800" b="0" i="0" u="none" strike="noStrike">
                          <a:solidFill>
                            <a:srgbClr val="7F7F7F"/>
                          </a:solidFill>
                          <a:latin typeface="Segoe UI"/>
                        </a:rPr>
                        <a:t>&lt; Plazo de pago a proveedores</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hMerge="1">
                  <a:txBody>
                    <a:bodyPr/>
                    <a:lstStyle/>
                    <a:p>
                      <a:endParaRPr lang="es-CO"/>
                    </a:p>
                  </a:txBody>
                  <a:tcPr/>
                </a:tc>
                <a:tc>
                  <a:txBody>
                    <a:bodyPr/>
                    <a:lstStyle/>
                    <a:p>
                      <a:pPr algn="l" fontAlgn="b"/>
                      <a:r>
                        <a:rPr lang="es-ES" sz="800" b="0" i="0" u="none" strike="noStrike">
                          <a:latin typeface="Tahoma"/>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a:noFill/>
                    </a:lnB>
                    <a:solidFill>
                      <a:srgbClr val="FFFFCC"/>
                    </a:solidFill>
                  </a:tcPr>
                </a:tc>
                <a:tc>
                  <a:txBody>
                    <a:bodyPr/>
                    <a:lstStyle/>
                    <a:p>
                      <a:pPr algn="ctr" fontAlgn="ctr"/>
                      <a:r>
                        <a:rPr lang="es-ES" sz="400" b="1" i="0" u="none" strike="noStrike">
                          <a:solidFill>
                            <a:srgbClr val="FFFFCC"/>
                          </a:solidFill>
                          <a:latin typeface="Segoe UI"/>
                        </a:rPr>
                        <a:t> </a:t>
                      </a:r>
                    </a:p>
                  </a:txBody>
                  <a:tcPr marL="0" marR="0" marT="0" marB="0" anchor="ctr">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4625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 Pago dividendos</a:t>
                      </a:r>
                    </a:p>
                  </a:txBody>
                  <a:tcPr marL="0" marR="0" marT="0"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EAF1DD"/>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7F7F7F"/>
                    </a:solidFill>
                  </a:tcPr>
                </a:tc>
                <a:tc>
                  <a:txBody>
                    <a:bodyPr/>
                    <a:lstStyle/>
                    <a:p>
                      <a:pPr algn="l" fontAlgn="t"/>
                      <a:r>
                        <a:rPr lang="es-ES" sz="800" b="1" i="0" u="none" strike="noStrike">
                          <a:solidFill>
                            <a:srgbClr val="FFFFFF"/>
                          </a:solidFill>
                          <a:latin typeface="Tahoma"/>
                        </a:rPr>
                        <a:t> </a:t>
                      </a:r>
                    </a:p>
                  </a:txBody>
                  <a:tcPr marL="0" marR="0" marT="0" marB="0">
                    <a:lnL w="6350" cap="flat" cmpd="sng" algn="ctr">
                      <a:solidFill>
                        <a:srgbClr val="7F7F7F"/>
                      </a:solidFill>
                      <a:prstDash val="solid"/>
                      <a:round/>
                      <a:headEnd type="none" w="med" len="med"/>
                      <a:tailEnd type="none" w="med" len="med"/>
                    </a:lnL>
                    <a:lnR>
                      <a:noFill/>
                    </a:lnR>
                    <a:lnT>
                      <a:noFill/>
                    </a:lnT>
                    <a:lnB>
                      <a:noFill/>
                    </a:lnB>
                    <a:solidFill>
                      <a:srgbClr val="FFFFCC"/>
                    </a:solidFill>
                  </a:tcPr>
                </a:tc>
                <a:tc>
                  <a:txBody>
                    <a:bodyPr/>
                    <a:lstStyle/>
                    <a:p>
                      <a:pPr algn="ctr" fontAlgn="auto"/>
                      <a:r>
                        <a:rPr lang="es-ES" sz="800" b="0" i="0" u="none" strike="noStrike">
                          <a:latin typeface="Tahoma"/>
                        </a:rPr>
                        <a:t> </a:t>
                      </a:r>
                    </a:p>
                  </a:txBody>
                  <a:tcPr marL="0" marR="0" marT="0" marB="0" anchor="b">
                    <a:lnL>
                      <a:noFill/>
                    </a:lnL>
                    <a:lnR w="6350" cap="flat" cmpd="sng" algn="ctr">
                      <a:solidFill>
                        <a:srgbClr val="974807"/>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C00000"/>
                          </a:solidFill>
                          <a:latin typeface="Segoe UI"/>
                        </a:rPr>
                        <a:t>30,0%</a:t>
                      </a:r>
                    </a:p>
                  </a:txBody>
                  <a:tcPr marL="0" marR="0" marT="0" marB="0" anchor="ctr">
                    <a:lnL w="6350" cap="flat" cmpd="sng" algn="ctr">
                      <a:solidFill>
                        <a:srgbClr val="974807"/>
                      </a:solidFill>
                      <a:prstDash val="solid"/>
                      <a:round/>
                      <a:headEnd type="none" w="med" len="med"/>
                      <a:tailEnd type="none" w="med" len="med"/>
                    </a:lnL>
                    <a:lnR w="6350" cap="flat" cmpd="sng" algn="ctr">
                      <a:solidFill>
                        <a:srgbClr val="974807"/>
                      </a:solidFill>
                      <a:prstDash val="solid"/>
                      <a:round/>
                      <a:headEnd type="none" w="med" len="med"/>
                      <a:tailEnd type="none" w="med" len="med"/>
                    </a:lnR>
                    <a:lnT w="6350" cap="flat" cmpd="sng" algn="ctr">
                      <a:solidFill>
                        <a:srgbClr val="974807"/>
                      </a:solidFill>
                      <a:prstDash val="solid"/>
                      <a:round/>
                      <a:headEnd type="none" w="med" len="med"/>
                      <a:tailEnd type="none" w="med" len="med"/>
                    </a:lnT>
                    <a:lnB w="6350" cap="flat" cmpd="sng" algn="ctr">
                      <a:solidFill>
                        <a:srgbClr val="974807"/>
                      </a:solidFill>
                      <a:prstDash val="solid"/>
                      <a:round/>
                      <a:headEnd type="none" w="med" len="med"/>
                      <a:tailEnd type="none" w="med" len="med"/>
                    </a:lnB>
                    <a:solidFill>
                      <a:srgbClr val="FFFFFF"/>
                    </a:solidFill>
                  </a:tcPr>
                </a:tc>
                <a:tc gridSpan="3">
                  <a:txBody>
                    <a:bodyPr/>
                    <a:lstStyle/>
                    <a:p>
                      <a:pPr algn="l" fontAlgn="b"/>
                      <a:r>
                        <a:rPr lang="es-ES" sz="800" b="0" i="0" u="none" strike="noStrike">
                          <a:solidFill>
                            <a:srgbClr val="7F7F7F"/>
                          </a:solidFill>
                          <a:latin typeface="Segoe UI"/>
                        </a:rPr>
                        <a:t>&lt; % de los beneficios que se destina a dividendos</a:t>
                      </a:r>
                    </a:p>
                  </a:txBody>
                  <a:tcPr marL="0" marR="0" marT="0" marB="0" anchor="b">
                    <a:lnL w="6350" cap="flat" cmpd="sng" algn="ctr">
                      <a:solidFill>
                        <a:srgbClr val="974807"/>
                      </a:solidFill>
                      <a:prstDash val="solid"/>
                      <a:round/>
                      <a:headEnd type="none" w="med" len="med"/>
                      <a:tailEnd type="none" w="med" len="med"/>
                    </a:lnL>
                    <a:lnR>
                      <a:noFill/>
                    </a:lnR>
                    <a:lnT>
                      <a:noFill/>
                    </a:lnT>
                    <a:lnB>
                      <a:noFill/>
                    </a:lnB>
                    <a:solidFill>
                      <a:srgbClr val="FFFFCC"/>
                    </a:solidFill>
                  </a:tcPr>
                </a:tc>
                <a:tc hMerge="1">
                  <a:txBody>
                    <a:bodyPr/>
                    <a:lstStyle/>
                    <a:p>
                      <a:endParaRPr lang="es-CO"/>
                    </a:p>
                  </a:txBody>
                  <a:tcPr/>
                </a:tc>
                <a:tc hMerge="1">
                  <a:txBody>
                    <a:bodyPr/>
                    <a:lstStyle/>
                    <a:p>
                      <a:endParaRPr lang="es-CO"/>
                    </a:p>
                  </a:txBody>
                  <a:tcPr/>
                </a:tc>
                <a:tc>
                  <a:txBody>
                    <a:bodyPr/>
                    <a:lstStyle/>
                    <a:p>
                      <a:pPr algn="l" fontAlgn="b"/>
                      <a:r>
                        <a:rPr lang="es-ES" sz="800" b="0" i="0" u="none" strike="noStrike">
                          <a:latin typeface="Tahoma"/>
                        </a:rPr>
                        <a:t> </a:t>
                      </a:r>
                    </a:p>
                  </a:txBody>
                  <a:tcPr marL="0" marR="0" marT="0" marB="0" anchor="b">
                    <a:lnL>
                      <a:noFill/>
                    </a:lnL>
                    <a:lnR>
                      <a:noFill/>
                    </a:lnR>
                    <a:lnT>
                      <a:noFill/>
                    </a:lnT>
                    <a:lnB>
                      <a:noFill/>
                    </a:lnB>
                    <a:solidFill>
                      <a:srgbClr val="FFFFCC"/>
                    </a:solidFill>
                  </a:tcPr>
                </a:tc>
                <a:tc>
                  <a:txBody>
                    <a:bodyPr/>
                    <a:lstStyle/>
                    <a:p>
                      <a:pPr algn="ctr" fontAlgn="ctr"/>
                      <a:r>
                        <a:rPr lang="es-ES" sz="400" b="1" i="0" u="none" strike="noStrike">
                          <a:solidFill>
                            <a:srgbClr val="FFFFCC"/>
                          </a:solidFill>
                          <a:latin typeface="Segoe UI"/>
                        </a:rPr>
                        <a:t> </a:t>
                      </a:r>
                    </a:p>
                  </a:txBody>
                  <a:tcPr marL="0" marR="0" marT="0" marB="0" anchor="ctr">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4244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 </a:t>
                      </a:r>
                    </a:p>
                  </a:txBody>
                  <a:tcPr marL="0" marR="0" marT="0" marB="0" anchor="ctr">
                    <a:lnL>
                      <a:noFill/>
                    </a:lnL>
                    <a:lnR>
                      <a:noFill/>
                    </a:lnR>
                    <a:lnT w="6350" cap="flat" cmpd="sng" algn="ctr">
                      <a:solidFill>
                        <a:srgbClr val="7F7F7F"/>
                      </a:solidFill>
                      <a:prstDash val="solid"/>
                      <a:round/>
                      <a:headEnd type="none" w="med" len="med"/>
                      <a:tailEnd type="none" w="med" len="med"/>
                    </a:lnT>
                    <a:lnB>
                      <a:noFill/>
                    </a:lnB>
                    <a:solidFill>
                      <a:srgbClr val="FFFFCC"/>
                    </a:solidFill>
                  </a:tcPr>
                </a:tc>
                <a:tc>
                  <a:txBody>
                    <a:bodyPr/>
                    <a:lstStyle/>
                    <a:p>
                      <a:pPr algn="l" fontAlgn="t"/>
                      <a:r>
                        <a:rPr lang="es-ES" sz="800" b="1" i="0" u="none" strike="noStrike">
                          <a:solidFill>
                            <a:srgbClr val="FFFFFF"/>
                          </a:solidFill>
                          <a:latin typeface="Tahoma"/>
                        </a:rPr>
                        <a:t> </a:t>
                      </a:r>
                    </a:p>
                  </a:txBody>
                  <a:tcPr marL="0" marR="0" marT="0" marB="0">
                    <a:lnL>
                      <a:noFill/>
                    </a:lnL>
                    <a:lnR>
                      <a:noFill/>
                    </a:lnR>
                    <a:lnT>
                      <a:noFill/>
                    </a:lnT>
                    <a:lnB>
                      <a:noFill/>
                    </a:lnB>
                    <a:solidFill>
                      <a:srgbClr val="FFFFCC"/>
                    </a:solidFill>
                  </a:tcPr>
                </a:tc>
                <a:tc>
                  <a:txBody>
                    <a:bodyPr/>
                    <a:lstStyle/>
                    <a:p>
                      <a:pPr algn="ctr" fontAlgn="auto"/>
                      <a:r>
                        <a:rPr lang="es-ES" sz="800" b="0" i="0" u="none" strike="noStrike">
                          <a:latin typeface="Tahoma"/>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6350" cap="flat" cmpd="sng" algn="ctr">
                      <a:solidFill>
                        <a:srgbClr val="974807"/>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w="6350" cap="flat" cmpd="sng" algn="ctr">
                      <a:solidFill>
                        <a:srgbClr val="996600"/>
                      </a:solidFill>
                      <a:prstDash val="solid"/>
                      <a:round/>
                      <a:headEnd type="none" w="med" len="med"/>
                      <a:tailEnd type="none" w="med" len="med"/>
                    </a:lnB>
                    <a:solidFill>
                      <a:srgbClr val="FFFFCC"/>
                    </a:solidFill>
                  </a:tcPr>
                </a:tc>
                <a:tc>
                  <a:txBody>
                    <a:bodyPr/>
                    <a:lstStyle/>
                    <a:p>
                      <a:pPr algn="ctr" fontAlgn="ctr"/>
                      <a:r>
                        <a:rPr lang="es-ES" sz="400" b="1" i="0" u="none" strike="noStrike">
                          <a:solidFill>
                            <a:srgbClr val="FFFFCC"/>
                          </a:solidFill>
                          <a:latin typeface="Segoe UI"/>
                        </a:rPr>
                        <a:t> </a:t>
                      </a:r>
                    </a:p>
                  </a:txBody>
                  <a:tcPr marL="0" marR="0" marT="0" marB="0" anchor="ctr">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6556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12700" cap="flat" cmpd="sng" algn="ctr">
                      <a:solidFill>
                        <a:srgbClr val="C00000"/>
                      </a:solidFill>
                      <a:prstDash val="solid"/>
                      <a:round/>
                      <a:headEnd type="none" w="med" len="med"/>
                      <a:tailEnd type="none" w="med" len="med"/>
                    </a:lnR>
                    <a:lnT>
                      <a:noFill/>
                    </a:lnT>
                    <a:lnB>
                      <a:noFill/>
                    </a:lnB>
                    <a:solidFill>
                      <a:srgbClr val="FFFFCC"/>
                    </a:solidFill>
                  </a:tcPr>
                </a:tc>
                <a:tc gridSpan="2">
                  <a:txBody>
                    <a:bodyPr/>
                    <a:lstStyle/>
                    <a:p>
                      <a:pPr algn="ctr" fontAlgn="ctr"/>
                      <a:r>
                        <a:rPr lang="es-ES" sz="800" b="1" i="0" u="none" strike="noStrike" dirty="0">
                          <a:solidFill>
                            <a:srgbClr val="FFFFFF"/>
                          </a:solidFill>
                          <a:latin typeface="Segoe UI"/>
                        </a:rPr>
                        <a:t>CASH FLOW</a:t>
                      </a:r>
                      <a:r>
                        <a:rPr lang="es-ES" sz="800" b="0" i="0" u="none" strike="noStrike" dirty="0">
                          <a:solidFill>
                            <a:srgbClr val="FFFFFF"/>
                          </a:solidFill>
                          <a:latin typeface="Segoe UI"/>
                        </a:rPr>
                        <a:t> </a:t>
                      </a:r>
                      <a:endParaRPr lang="es-ES" sz="800" b="1" i="0" u="none" strike="noStrike" dirty="0">
                        <a:solidFill>
                          <a:srgbClr val="FFFFFF"/>
                        </a:solidFill>
                        <a:latin typeface="Segoe UI"/>
                      </a:endParaRPr>
                    </a:p>
                  </a:txBody>
                  <a:tcPr marL="0" marR="0" marT="0" marB="0" anchor="ctr">
                    <a:lnL w="12700" cap="flat" cmpd="sng" algn="ctr">
                      <a:solidFill>
                        <a:srgbClr val="C00000"/>
                      </a:solidFill>
                      <a:prstDash val="solid"/>
                      <a:round/>
                      <a:headEnd type="none" w="med" len="med"/>
                      <a:tailEnd type="none" w="med" len="med"/>
                    </a:lnL>
                    <a:lnR>
                      <a:noFill/>
                    </a:lnR>
                    <a:lnT>
                      <a:noFill/>
                    </a:lnT>
                    <a:lnB>
                      <a:noFill/>
                    </a:lnB>
                    <a:solidFill>
                      <a:srgbClr val="C00000"/>
                    </a:solidFill>
                  </a:tcPr>
                </a:tc>
                <a:tc hMerge="1">
                  <a:txBody>
                    <a:bodyPr/>
                    <a:lstStyle/>
                    <a:p>
                      <a:endParaRPr lang="es-CO"/>
                    </a:p>
                  </a:txBody>
                  <a:tcPr/>
                </a:tc>
                <a:tc>
                  <a:txBody>
                    <a:bodyPr/>
                    <a:lstStyle/>
                    <a:p>
                      <a:pPr algn="l" fontAlgn="b"/>
                      <a:r>
                        <a:rPr lang="es-ES" sz="800" b="0" i="0" u="none" strike="noStrike">
                          <a:latin typeface="Tahoma"/>
                        </a:rPr>
                        <a:t> </a:t>
                      </a:r>
                    </a:p>
                  </a:txBody>
                  <a:tcPr marL="0" marR="0" marT="0" marB="0" anchor="b">
                    <a:lnL>
                      <a:noFill/>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2018</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2019</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2020</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2021</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996633"/>
                    </a:solidFill>
                  </a:tcPr>
                </a:tc>
                <a:tc>
                  <a:txBody>
                    <a:bodyPr/>
                    <a:lstStyle/>
                    <a:p>
                      <a:pPr algn="ctr" fontAlgn="ctr"/>
                      <a:r>
                        <a:rPr lang="es-ES" sz="800" b="1" i="0" u="none" strike="noStrike">
                          <a:solidFill>
                            <a:srgbClr val="FFFFFF"/>
                          </a:solidFill>
                          <a:latin typeface="Segoe UI"/>
                        </a:rPr>
                        <a:t>2022</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33"/>
                      </a:solidFill>
                      <a:prstDash val="solid"/>
                      <a:round/>
                      <a:headEnd type="none" w="med" len="med"/>
                      <a:tailEnd type="none" w="med" len="med"/>
                    </a:lnB>
                    <a:solidFill>
                      <a:srgbClr val="996633"/>
                    </a:solidFill>
                  </a:tcPr>
                </a:tc>
                <a:tc>
                  <a:txBody>
                    <a:bodyPr/>
                    <a:lstStyle/>
                    <a:p>
                      <a:pPr algn="l" fontAlgn="b"/>
                      <a:r>
                        <a:rPr lang="es-ES" sz="500" b="0" i="0" u="none" strike="noStrike">
                          <a:latin typeface="Tahoma"/>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2094">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800" b="1" i="0" u="none" strike="noStrike">
                          <a:solidFill>
                            <a:srgbClr val="FFFFFF"/>
                          </a:solidFill>
                          <a:latin typeface="Segoe UI"/>
                        </a:rPr>
                        <a:t> </a:t>
                      </a:r>
                    </a:p>
                  </a:txBody>
                  <a:tcPr marL="0" marR="0" marT="0" marB="0" anchor="ctr">
                    <a:lnL>
                      <a:noFill/>
                    </a:lnL>
                    <a:lnR>
                      <a:noFill/>
                    </a:lnR>
                    <a:lnT>
                      <a:noFill/>
                    </a:lnT>
                    <a:lnB w="12700" cap="flat" cmpd="sng" algn="ctr">
                      <a:solidFill>
                        <a:srgbClr val="953735"/>
                      </a:solidFill>
                      <a:prstDash val="solid"/>
                      <a:round/>
                      <a:headEnd type="none" w="med" len="med"/>
                      <a:tailEnd type="none" w="med" len="med"/>
                    </a:lnB>
                    <a:solidFill>
                      <a:srgbClr val="FFFFCC"/>
                    </a:solidFill>
                  </a:tcPr>
                </a:tc>
                <a:tc>
                  <a:txBody>
                    <a:bodyPr/>
                    <a:lstStyle/>
                    <a:p>
                      <a:pPr algn="l" fontAlgn="t"/>
                      <a:r>
                        <a:rPr lang="es-ES" sz="800" b="1" i="0" u="none" strike="noStrike" dirty="0">
                          <a:solidFill>
                            <a:srgbClr val="FFFFFF"/>
                          </a:solidFill>
                          <a:latin typeface="Tahoma"/>
                        </a:rPr>
                        <a:t> </a:t>
                      </a:r>
                    </a:p>
                  </a:txBody>
                  <a:tcPr marL="0" marR="0" marT="0" marB="0">
                    <a:lnL>
                      <a:noFill/>
                    </a:lnL>
                    <a:lnR>
                      <a:noFill/>
                    </a:lnR>
                    <a:lnT>
                      <a:noFill/>
                    </a:lnT>
                    <a:lnB w="12700" cap="flat" cmpd="sng" algn="ctr">
                      <a:solidFill>
                        <a:srgbClr val="953735"/>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a:noFill/>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12700" cap="flat" cmpd="sng" algn="ctr">
                      <a:solidFill>
                        <a:srgbClr val="996633"/>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12700" cap="flat" cmpd="sng" algn="ctr">
                      <a:solidFill>
                        <a:srgbClr val="996633"/>
                      </a:solidFill>
                      <a:prstDash val="solid"/>
                      <a:round/>
                      <a:headEnd type="none" w="med" len="med"/>
                      <a:tailEnd type="none" w="med" len="med"/>
                    </a:lnT>
                    <a:lnB>
                      <a:noFill/>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12700" cap="flat" cmpd="sng" algn="ctr">
                      <a:solidFill>
                        <a:srgbClr val="996633"/>
                      </a:solidFill>
                      <a:prstDash val="solid"/>
                      <a:round/>
                      <a:headEnd type="none" w="med" len="med"/>
                      <a:tailEnd type="none" w="med" len="med"/>
                    </a:lnT>
                    <a:lnB>
                      <a:noFill/>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12700" cap="flat" cmpd="sng" algn="ctr">
                      <a:solidFill>
                        <a:srgbClr val="996633"/>
                      </a:solidFill>
                      <a:prstDash val="solid"/>
                      <a:round/>
                      <a:headEnd type="none" w="med" len="med"/>
                      <a:tailEnd type="none" w="med" len="med"/>
                    </a:lnT>
                    <a:lnB>
                      <a:noFill/>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12700" cap="flat" cmpd="sng" algn="ctr">
                      <a:solidFill>
                        <a:srgbClr val="996633"/>
                      </a:solidFill>
                      <a:prstDash val="solid"/>
                      <a:round/>
                      <a:headEnd type="none" w="med" len="med"/>
                      <a:tailEnd type="none" w="med" len="med"/>
                    </a:lnT>
                    <a:lnB>
                      <a:noFill/>
                    </a:lnB>
                    <a:solidFill>
                      <a:srgbClr val="FFFFCC"/>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37971">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12700" cap="flat" cmpd="sng" algn="ctr">
                      <a:solidFill>
                        <a:srgbClr val="953735"/>
                      </a:solidFill>
                      <a:prstDash val="solid"/>
                      <a:round/>
                      <a:headEnd type="none" w="med" len="med"/>
                      <a:tailEnd type="none" w="med" len="med"/>
                    </a:lnR>
                    <a:lnT>
                      <a:noFill/>
                    </a:lnT>
                    <a:lnB>
                      <a:noFill/>
                    </a:lnB>
                    <a:solidFill>
                      <a:srgbClr val="FFFFCC"/>
                    </a:solidFill>
                  </a:tcPr>
                </a:tc>
                <a:tc gridSpan="2">
                  <a:txBody>
                    <a:bodyPr/>
                    <a:lstStyle/>
                    <a:p>
                      <a:pPr algn="r" fontAlgn="b"/>
                      <a:r>
                        <a:rPr lang="es-ES" sz="800" b="1" i="0" u="none" strike="noStrike" dirty="0">
                          <a:solidFill>
                            <a:srgbClr val="FFFFFF"/>
                          </a:solidFill>
                          <a:latin typeface="Segoe UI"/>
                        </a:rPr>
                        <a:t>Saldo al inicio</a:t>
                      </a:r>
                    </a:p>
                  </a:txBody>
                  <a:tcPr marL="0" marR="0" marT="0" marB="0" anchor="b">
                    <a:lnL w="12700" cap="flat" cmpd="sng" algn="ctr">
                      <a:solidFill>
                        <a:srgbClr val="953735"/>
                      </a:solidFill>
                      <a:prstDash val="solid"/>
                      <a:round/>
                      <a:headEnd type="none" w="med" len="med"/>
                      <a:tailEnd type="none" w="med" len="med"/>
                    </a:lnL>
                    <a:lnR w="12700" cap="flat" cmpd="sng" algn="ctr">
                      <a:solidFill>
                        <a:srgbClr val="953735"/>
                      </a:solidFill>
                      <a:prstDash val="solid"/>
                      <a:round/>
                      <a:headEnd type="none" w="med" len="med"/>
                      <a:tailEnd type="none" w="med" len="med"/>
                    </a:lnR>
                    <a:lnT w="12700" cap="flat" cmpd="sng" algn="ctr">
                      <a:solidFill>
                        <a:srgbClr val="953735"/>
                      </a:solidFill>
                      <a:prstDash val="solid"/>
                      <a:round/>
                      <a:headEnd type="none" w="med" len="med"/>
                      <a:tailEnd type="none" w="med" len="med"/>
                    </a:lnT>
                    <a:lnB w="12700" cap="flat" cmpd="sng" algn="ctr">
                      <a:solidFill>
                        <a:srgbClr val="953735"/>
                      </a:solidFill>
                      <a:prstDash val="solid"/>
                      <a:round/>
                      <a:headEnd type="none" w="med" len="med"/>
                      <a:tailEnd type="none" w="med" len="med"/>
                    </a:lnB>
                    <a:solidFill>
                      <a:srgbClr val="953735"/>
                    </a:solidFill>
                  </a:tcPr>
                </a:tc>
                <a:tc hMerge="1">
                  <a:txBody>
                    <a:bodyPr/>
                    <a:lstStyle/>
                    <a:p>
                      <a:endParaRPr lang="es-CO"/>
                    </a:p>
                  </a:txBody>
                  <a:tcPr/>
                </a:tc>
                <a:tc>
                  <a:txBody>
                    <a:bodyPr/>
                    <a:lstStyle/>
                    <a:p>
                      <a:pPr algn="l" fontAlgn="b"/>
                      <a:r>
                        <a:rPr lang="es-ES" sz="800" b="0" i="0" u="none" strike="noStrike">
                          <a:latin typeface="Segoe UI"/>
                        </a:rPr>
                        <a:t> </a:t>
                      </a:r>
                    </a:p>
                  </a:txBody>
                  <a:tcPr marL="0" marR="0" marT="0" marB="0" anchor="b">
                    <a:lnL w="12700" cap="flat" cmpd="sng" algn="ctr">
                      <a:solidFill>
                        <a:srgbClr val="953735"/>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6.340.000</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ctr" fontAlgn="ctr"/>
                      <a:r>
                        <a:rPr lang="es-ES" sz="800" b="0" i="0" u="none" strike="noStrike">
                          <a:solidFill>
                            <a:srgbClr val="7F7F7F"/>
                          </a:solidFill>
                          <a:latin typeface="Segoe UI"/>
                        </a:rPr>
                        <a:t> </a:t>
                      </a:r>
                    </a:p>
                  </a:txBody>
                  <a:tcPr marL="0" marR="0" marT="0" marB="0" anchor="ctr">
                    <a:lnL w="6350" cap="flat" cmpd="sng" algn="ctr">
                      <a:solidFill>
                        <a:srgbClr val="996600"/>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a:noFill/>
                    </a:lnT>
                    <a:lnB>
                      <a:noFill/>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a:noFill/>
                    </a:lnT>
                    <a:lnB>
                      <a:noFill/>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a:noFill/>
                    </a:lnT>
                    <a:lnB>
                      <a:noFill/>
                    </a:lnB>
                    <a:solidFill>
                      <a:srgbClr val="FFFFCC"/>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22094">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800" b="1" i="0" u="none" strike="noStrike">
                          <a:solidFill>
                            <a:srgbClr val="FFFFFF"/>
                          </a:solidFill>
                          <a:latin typeface="Segoe UI"/>
                        </a:rPr>
                        <a:t> </a:t>
                      </a:r>
                    </a:p>
                  </a:txBody>
                  <a:tcPr marL="0" marR="0" marT="0" marB="0" anchor="ctr">
                    <a:lnL>
                      <a:noFill/>
                    </a:lnL>
                    <a:lnR>
                      <a:noFill/>
                    </a:lnR>
                    <a:lnT w="12700" cap="flat" cmpd="sng" algn="ctr">
                      <a:solidFill>
                        <a:srgbClr val="953735"/>
                      </a:solidFill>
                      <a:prstDash val="solid"/>
                      <a:round/>
                      <a:headEnd type="none" w="med" len="med"/>
                      <a:tailEnd type="none" w="med" len="med"/>
                    </a:lnT>
                    <a:lnB w="6350" cap="flat" cmpd="sng" algn="ctr">
                      <a:solidFill>
                        <a:srgbClr val="75923C"/>
                      </a:solidFill>
                      <a:prstDash val="solid"/>
                      <a:round/>
                      <a:headEnd type="none" w="med" len="med"/>
                      <a:tailEnd type="none" w="med" len="med"/>
                    </a:lnB>
                    <a:solidFill>
                      <a:srgbClr val="FFFFCC"/>
                    </a:solidFill>
                  </a:tcPr>
                </a:tc>
                <a:tc>
                  <a:txBody>
                    <a:bodyPr/>
                    <a:lstStyle/>
                    <a:p>
                      <a:pPr algn="l" fontAlgn="t"/>
                      <a:r>
                        <a:rPr lang="es-ES" sz="800" b="1" i="0" u="none" strike="noStrike" dirty="0">
                          <a:solidFill>
                            <a:srgbClr val="FFFFFF"/>
                          </a:solidFill>
                          <a:latin typeface="Tahoma"/>
                        </a:rPr>
                        <a:t> </a:t>
                      </a:r>
                    </a:p>
                  </a:txBody>
                  <a:tcPr marL="0" marR="0" marT="0" marB="0">
                    <a:lnL>
                      <a:noFill/>
                    </a:lnL>
                    <a:lnR>
                      <a:noFill/>
                    </a:lnR>
                    <a:lnT w="12700" cap="flat" cmpd="sng" algn="ctr">
                      <a:solidFill>
                        <a:srgbClr val="953735"/>
                      </a:solidFill>
                      <a:prstDash val="solid"/>
                      <a:round/>
                      <a:headEnd type="none" w="med" len="med"/>
                      <a:tailEnd type="none" w="med" len="med"/>
                    </a:lnT>
                    <a:lnB w="6350" cap="flat" cmpd="sng" algn="ctr">
                      <a:solidFill>
                        <a:srgbClr val="75923C"/>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a:noFill/>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6350" cap="flat" cmpd="sng" algn="ctr">
                      <a:solidFill>
                        <a:srgbClr val="996600"/>
                      </a:solidFill>
                      <a:prstDash val="solid"/>
                      <a:round/>
                      <a:headEnd type="none" w="med" len="med"/>
                      <a:tailEnd type="none" w="med" len="med"/>
                    </a:lnT>
                    <a:lnB w="6350" cap="flat" cmpd="sng" algn="ctr">
                      <a:solidFill>
                        <a:srgbClr val="75923C"/>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a:noFill/>
                    </a:lnT>
                    <a:lnB w="6350" cap="flat" cmpd="sng" algn="ctr">
                      <a:solidFill>
                        <a:srgbClr val="75923C"/>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a:noFill/>
                    </a:lnT>
                    <a:lnB w="6350" cap="flat" cmpd="sng" algn="ctr">
                      <a:solidFill>
                        <a:srgbClr val="75923C"/>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a:noFill/>
                    </a:lnT>
                    <a:lnB w="6350" cap="flat" cmpd="sng" algn="ctr">
                      <a:solidFill>
                        <a:srgbClr val="75923C"/>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a:noFill/>
                    </a:lnT>
                    <a:lnB w="6350" cap="flat" cmpd="sng" algn="ctr">
                      <a:solidFill>
                        <a:srgbClr val="75923C"/>
                      </a:solidFill>
                      <a:prstDash val="solid"/>
                      <a:round/>
                      <a:headEnd type="none" w="med" len="med"/>
                      <a:tailEnd type="none" w="med" len="med"/>
                    </a:lnB>
                    <a:solidFill>
                      <a:srgbClr val="FFFFCC"/>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4244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FFFFFF"/>
                          </a:solidFill>
                          <a:latin typeface="Segoe UI"/>
                        </a:rPr>
                        <a:t>Aportaciones socios</a:t>
                      </a:r>
                    </a:p>
                  </a:txBody>
                  <a:tcPr marL="0" marR="0" marT="0" marB="0" anchor="b">
                    <a:lnL w="6350" cap="flat" cmpd="sng" algn="ctr">
                      <a:solidFill>
                        <a:srgbClr val="75923C"/>
                      </a:solidFill>
                      <a:prstDash val="solid"/>
                      <a:round/>
                      <a:headEnd type="none" w="med" len="med"/>
                      <a:tailEnd type="none" w="med" len="med"/>
                    </a:lnL>
                    <a:lnR>
                      <a:noFill/>
                    </a:lnR>
                    <a:lnT w="6350" cap="flat" cmpd="sng" algn="ctr">
                      <a:solidFill>
                        <a:srgbClr val="75923C"/>
                      </a:solidFill>
                      <a:prstDash val="solid"/>
                      <a:round/>
                      <a:headEnd type="none" w="med" len="med"/>
                      <a:tailEnd type="none" w="med" len="med"/>
                    </a:lnT>
                    <a:lnB w="6350" cap="flat" cmpd="sng" algn="ctr">
                      <a:solidFill>
                        <a:srgbClr val="C2D69A"/>
                      </a:solidFill>
                      <a:prstDash val="dot"/>
                      <a:round/>
                      <a:headEnd type="none" w="med" len="med"/>
                      <a:tailEnd type="none" w="med" len="med"/>
                    </a:lnB>
                    <a:solidFill>
                      <a:srgbClr val="75923C"/>
                    </a:solidFill>
                  </a:tcPr>
                </a:tc>
                <a:tc>
                  <a:txBody>
                    <a:bodyPr/>
                    <a:lstStyle/>
                    <a:p>
                      <a:pPr algn="ctr" fontAlgn="b"/>
                      <a:r>
                        <a:rPr lang="es-ES" sz="800" b="1" i="0" u="none" strike="noStrike">
                          <a:solidFill>
                            <a:srgbClr val="FFFFFF"/>
                          </a:solidFill>
                          <a:latin typeface="Segoe UI"/>
                        </a:rPr>
                        <a:t>+</a:t>
                      </a:r>
                    </a:p>
                  </a:txBody>
                  <a:tcPr marL="0" marR="0" marT="0" marB="0" anchor="b">
                    <a:lnL>
                      <a:noFill/>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6350" cap="flat" cmpd="sng" algn="ctr">
                      <a:solidFill>
                        <a:srgbClr val="C2D69A"/>
                      </a:solidFill>
                      <a:prstDash val="dot"/>
                      <a:round/>
                      <a:headEnd type="none" w="med" len="med"/>
                      <a:tailEnd type="none" w="med" len="med"/>
                    </a:lnB>
                    <a:solidFill>
                      <a:srgbClr val="75923C"/>
                    </a:solidFill>
                  </a:tcPr>
                </a:tc>
                <a:tc>
                  <a:txBody>
                    <a:bodyPr/>
                    <a:lstStyle/>
                    <a:p>
                      <a:pPr algn="l" fontAlgn="b"/>
                      <a:r>
                        <a:rPr lang="es-ES" sz="800" b="0" i="0" u="none" strike="noStrike">
                          <a:latin typeface="Segoe UI"/>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latin typeface="Segoe UI"/>
                        </a:rPr>
                        <a:t>6.000.000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3.800.000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4.100.000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4.400.000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9.000.000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l" fontAlgn="b"/>
                      <a:r>
                        <a:rPr lang="es-ES" sz="500" b="0" i="0" u="none" strike="noStrike">
                          <a:latin typeface="Tahoma"/>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4244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FFFFFF"/>
                          </a:solidFill>
                          <a:latin typeface="Segoe UI"/>
                        </a:rPr>
                        <a:t> Préstamos ingresados</a:t>
                      </a:r>
                    </a:p>
                  </a:txBody>
                  <a:tcPr marL="0" marR="0" marT="0" marB="0" anchor="b">
                    <a:lnL w="6350" cap="flat" cmpd="sng" algn="ctr">
                      <a:solidFill>
                        <a:srgbClr val="75923C"/>
                      </a:solidFill>
                      <a:prstDash val="solid"/>
                      <a:round/>
                      <a:headEnd type="none" w="med" len="med"/>
                      <a:tailEnd type="none" w="med" len="med"/>
                    </a:lnL>
                    <a:lnR>
                      <a:noFill/>
                    </a:lnR>
                    <a:lnT w="6350" cap="flat" cmpd="sng" algn="ctr">
                      <a:solidFill>
                        <a:srgbClr val="C2D69A"/>
                      </a:solidFill>
                      <a:prstDash val="dot"/>
                      <a:round/>
                      <a:headEnd type="none" w="med" len="med"/>
                      <a:tailEnd type="none" w="med" len="med"/>
                    </a:lnT>
                    <a:lnB w="6350" cap="flat" cmpd="sng" algn="ctr">
                      <a:solidFill>
                        <a:srgbClr val="C2D69A"/>
                      </a:solidFill>
                      <a:prstDash val="dot"/>
                      <a:round/>
                      <a:headEnd type="none" w="med" len="med"/>
                      <a:tailEnd type="none" w="med" len="med"/>
                    </a:lnB>
                    <a:solidFill>
                      <a:srgbClr val="75923C"/>
                    </a:solidFill>
                  </a:tcPr>
                </a:tc>
                <a:tc>
                  <a:txBody>
                    <a:bodyPr/>
                    <a:lstStyle/>
                    <a:p>
                      <a:pPr algn="ctr" fontAlgn="b"/>
                      <a:r>
                        <a:rPr lang="es-ES" sz="800" b="1" i="0" u="none" strike="noStrike">
                          <a:solidFill>
                            <a:srgbClr val="FFFFFF"/>
                          </a:solidFill>
                          <a:latin typeface="Segoe UI"/>
                        </a:rPr>
                        <a:t>+</a:t>
                      </a:r>
                    </a:p>
                  </a:txBody>
                  <a:tcPr marL="0" marR="0" marT="0" marB="0" anchor="b">
                    <a:lnL>
                      <a:noFill/>
                    </a:lnL>
                    <a:lnR w="6350" cap="flat" cmpd="sng" algn="ctr">
                      <a:solidFill>
                        <a:srgbClr val="75923C"/>
                      </a:solidFill>
                      <a:prstDash val="solid"/>
                      <a:round/>
                      <a:headEnd type="none" w="med" len="med"/>
                      <a:tailEnd type="none" w="med" len="med"/>
                    </a:lnR>
                    <a:lnT w="6350" cap="flat" cmpd="sng" algn="ctr">
                      <a:solidFill>
                        <a:srgbClr val="C2D69A"/>
                      </a:solidFill>
                      <a:prstDash val="dot"/>
                      <a:round/>
                      <a:headEnd type="none" w="med" len="med"/>
                      <a:tailEnd type="none" w="med" len="med"/>
                    </a:lnT>
                    <a:lnB w="6350" cap="flat" cmpd="sng" algn="ctr">
                      <a:solidFill>
                        <a:srgbClr val="C2D69A"/>
                      </a:solidFill>
                      <a:prstDash val="dot"/>
                      <a:round/>
                      <a:headEnd type="none" w="med" len="med"/>
                      <a:tailEnd type="none" w="med" len="med"/>
                    </a:lnB>
                    <a:solidFill>
                      <a:srgbClr val="75923C"/>
                    </a:solidFill>
                  </a:tcPr>
                </a:tc>
                <a:tc>
                  <a:txBody>
                    <a:bodyPr/>
                    <a:lstStyle/>
                    <a:p>
                      <a:pPr algn="l" fontAlgn="b"/>
                      <a:r>
                        <a:rPr lang="es-ES" sz="800" b="0" i="0" u="none" strike="noStrike">
                          <a:latin typeface="Segoe UI"/>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latin typeface="Segoe UI"/>
                        </a:rPr>
                        <a:t>1.830.000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2.000.000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l" fontAlgn="b"/>
                      <a:r>
                        <a:rPr lang="es-ES" sz="500" b="0" i="0" u="none" strike="noStrike">
                          <a:latin typeface="Tahoma"/>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4244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FFFFFF"/>
                          </a:solidFill>
                          <a:latin typeface="Segoe UI"/>
                        </a:rPr>
                        <a:t> Amortizaciones</a:t>
                      </a:r>
                    </a:p>
                  </a:txBody>
                  <a:tcPr marL="0" marR="0" marT="0" marB="0" anchor="b">
                    <a:lnL w="6350" cap="flat" cmpd="sng" algn="ctr">
                      <a:solidFill>
                        <a:srgbClr val="75923C"/>
                      </a:solidFill>
                      <a:prstDash val="solid"/>
                      <a:round/>
                      <a:headEnd type="none" w="med" len="med"/>
                      <a:tailEnd type="none" w="med" len="med"/>
                    </a:lnL>
                    <a:lnR>
                      <a:noFill/>
                    </a:lnR>
                    <a:lnT w="6350" cap="flat" cmpd="sng" algn="ctr">
                      <a:solidFill>
                        <a:srgbClr val="C2D69A"/>
                      </a:solidFill>
                      <a:prstDash val="dot"/>
                      <a:round/>
                      <a:headEnd type="none" w="med" len="med"/>
                      <a:tailEnd type="none" w="med" len="med"/>
                    </a:lnT>
                    <a:lnB w="6350" cap="flat" cmpd="sng" algn="ctr">
                      <a:solidFill>
                        <a:srgbClr val="C2D69A"/>
                      </a:solidFill>
                      <a:prstDash val="dot"/>
                      <a:round/>
                      <a:headEnd type="none" w="med" len="med"/>
                      <a:tailEnd type="none" w="med" len="med"/>
                    </a:lnB>
                    <a:solidFill>
                      <a:srgbClr val="75923C"/>
                    </a:solidFill>
                  </a:tcPr>
                </a:tc>
                <a:tc>
                  <a:txBody>
                    <a:bodyPr/>
                    <a:lstStyle/>
                    <a:p>
                      <a:pPr algn="ctr" fontAlgn="b"/>
                      <a:r>
                        <a:rPr lang="es-ES" sz="800" b="1" i="0" u="none" strike="noStrike">
                          <a:solidFill>
                            <a:srgbClr val="FFFFFF"/>
                          </a:solidFill>
                          <a:latin typeface="Segoe UI"/>
                        </a:rPr>
                        <a:t>+</a:t>
                      </a:r>
                    </a:p>
                  </a:txBody>
                  <a:tcPr marL="0" marR="0" marT="0" marB="0" anchor="b">
                    <a:lnL>
                      <a:noFill/>
                    </a:lnL>
                    <a:lnR w="6350" cap="flat" cmpd="sng" algn="ctr">
                      <a:solidFill>
                        <a:srgbClr val="75923C"/>
                      </a:solidFill>
                      <a:prstDash val="solid"/>
                      <a:round/>
                      <a:headEnd type="none" w="med" len="med"/>
                      <a:tailEnd type="none" w="med" len="med"/>
                    </a:lnR>
                    <a:lnT w="6350" cap="flat" cmpd="sng" algn="ctr">
                      <a:solidFill>
                        <a:srgbClr val="C2D69A"/>
                      </a:solidFill>
                      <a:prstDash val="dot"/>
                      <a:round/>
                      <a:headEnd type="none" w="med" len="med"/>
                      <a:tailEnd type="none" w="med" len="med"/>
                    </a:lnT>
                    <a:lnB w="6350" cap="flat" cmpd="sng" algn="ctr">
                      <a:solidFill>
                        <a:srgbClr val="C2D69A"/>
                      </a:solidFill>
                      <a:prstDash val="dot"/>
                      <a:round/>
                      <a:headEnd type="none" w="med" len="med"/>
                      <a:tailEnd type="none" w="med" len="med"/>
                    </a:lnB>
                    <a:solidFill>
                      <a:srgbClr val="75923C"/>
                    </a:solidFill>
                  </a:tcPr>
                </a:tc>
                <a:tc>
                  <a:txBody>
                    <a:bodyPr/>
                    <a:lstStyle/>
                    <a:p>
                      <a:pPr algn="l" fontAlgn="b"/>
                      <a:r>
                        <a:rPr lang="es-ES" sz="800" b="0" i="0" u="none" strike="noStrike">
                          <a:latin typeface="Segoe UI"/>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latin typeface="Segoe UI"/>
                        </a:rPr>
                        <a:t>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l" fontAlgn="b"/>
                      <a:r>
                        <a:rPr lang="es-ES" sz="500" b="0" i="0" u="none" strike="noStrike">
                          <a:latin typeface="Tahoma"/>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4244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ctr"/>
                      <a:r>
                        <a:rPr lang="es-ES" sz="800" b="1" i="0" u="none" strike="noStrike">
                          <a:solidFill>
                            <a:srgbClr val="FFFFFF"/>
                          </a:solidFill>
                          <a:latin typeface="Segoe UI"/>
                        </a:rPr>
                        <a:t> Proveedores</a:t>
                      </a:r>
                      <a:r>
                        <a:rPr lang="es-ES" sz="800" b="0" i="0" u="none" strike="noStrike">
                          <a:solidFill>
                            <a:srgbClr val="FFFFFF"/>
                          </a:solidFill>
                          <a:latin typeface="Segoe UI"/>
                        </a:rPr>
                        <a:t> (crédito)</a:t>
                      </a:r>
                      <a:endParaRPr lang="es-ES" sz="800" b="1" i="0" u="none" strike="noStrike">
                        <a:solidFill>
                          <a:srgbClr val="FFFFFF"/>
                        </a:solidFill>
                        <a:latin typeface="Segoe UI"/>
                      </a:endParaRPr>
                    </a:p>
                  </a:txBody>
                  <a:tcPr marL="0" marR="0" marT="0" marB="0" anchor="ctr">
                    <a:lnL w="6350" cap="flat" cmpd="sng" algn="ctr">
                      <a:solidFill>
                        <a:srgbClr val="75923C"/>
                      </a:solidFill>
                      <a:prstDash val="solid"/>
                      <a:round/>
                      <a:headEnd type="none" w="med" len="med"/>
                      <a:tailEnd type="none" w="med" len="med"/>
                    </a:lnL>
                    <a:lnR>
                      <a:noFill/>
                    </a:lnR>
                    <a:lnT w="6350" cap="flat" cmpd="sng" algn="ctr">
                      <a:solidFill>
                        <a:srgbClr val="C2D69A"/>
                      </a:solidFill>
                      <a:prstDash val="dot"/>
                      <a:round/>
                      <a:headEnd type="none" w="med" len="med"/>
                      <a:tailEnd type="none" w="med" len="med"/>
                    </a:lnT>
                    <a:lnB w="6350" cap="flat" cmpd="sng" algn="ctr">
                      <a:solidFill>
                        <a:srgbClr val="C2D69A"/>
                      </a:solidFill>
                      <a:prstDash val="dot"/>
                      <a:round/>
                      <a:headEnd type="none" w="med" len="med"/>
                      <a:tailEnd type="none" w="med" len="med"/>
                    </a:lnB>
                    <a:solidFill>
                      <a:srgbClr val="75923C"/>
                    </a:solidFill>
                  </a:tcPr>
                </a:tc>
                <a:tc>
                  <a:txBody>
                    <a:bodyPr/>
                    <a:lstStyle/>
                    <a:p>
                      <a:pPr algn="ctr" fontAlgn="b"/>
                      <a:r>
                        <a:rPr lang="es-ES" sz="800" b="1" i="0" u="none" strike="noStrike">
                          <a:solidFill>
                            <a:srgbClr val="FFFFFF"/>
                          </a:solidFill>
                          <a:latin typeface="Segoe UI"/>
                        </a:rPr>
                        <a:t>+</a:t>
                      </a:r>
                    </a:p>
                  </a:txBody>
                  <a:tcPr marL="0" marR="0" marT="0" marB="0" anchor="b">
                    <a:lnL>
                      <a:noFill/>
                    </a:lnL>
                    <a:lnR w="6350" cap="flat" cmpd="sng" algn="ctr">
                      <a:solidFill>
                        <a:srgbClr val="75923C"/>
                      </a:solidFill>
                      <a:prstDash val="solid"/>
                      <a:round/>
                      <a:headEnd type="none" w="med" len="med"/>
                      <a:tailEnd type="none" w="med" len="med"/>
                    </a:lnR>
                    <a:lnT w="6350" cap="flat" cmpd="sng" algn="ctr">
                      <a:solidFill>
                        <a:srgbClr val="C2D69A"/>
                      </a:solidFill>
                      <a:prstDash val="dot"/>
                      <a:round/>
                      <a:headEnd type="none" w="med" len="med"/>
                      <a:tailEnd type="none" w="med" len="med"/>
                    </a:lnT>
                    <a:lnB w="6350" cap="flat" cmpd="sng" algn="ctr">
                      <a:solidFill>
                        <a:srgbClr val="C2D69A"/>
                      </a:solidFill>
                      <a:prstDash val="dot"/>
                      <a:round/>
                      <a:headEnd type="none" w="med" len="med"/>
                      <a:tailEnd type="none" w="med" len="med"/>
                    </a:lnB>
                    <a:solidFill>
                      <a:srgbClr val="75923C"/>
                    </a:solidFill>
                  </a:tcPr>
                </a:tc>
                <a:tc>
                  <a:txBody>
                    <a:bodyPr/>
                    <a:lstStyle/>
                    <a:p>
                      <a:pPr algn="l" fontAlgn="b"/>
                      <a:r>
                        <a:rPr lang="es-ES" sz="800" b="0" i="0" u="none" strike="noStrike">
                          <a:latin typeface="Segoe UI"/>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latin typeface="Segoe UI"/>
                        </a:rPr>
                        <a:t>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0</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l" fontAlgn="b"/>
                      <a:r>
                        <a:rPr lang="es-ES" sz="500" b="0" i="0" u="none" strike="noStrike">
                          <a:latin typeface="Tahoma"/>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37971">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solidFill>
                            <a:srgbClr val="FFFFFF"/>
                          </a:solidFill>
                          <a:latin typeface="Segoe UI"/>
                        </a:rPr>
                        <a:t> Resultados</a:t>
                      </a:r>
                    </a:p>
                  </a:txBody>
                  <a:tcPr marL="0" marR="0" marT="0" marB="0" anchor="b">
                    <a:lnL w="6350" cap="flat" cmpd="sng" algn="ctr">
                      <a:solidFill>
                        <a:srgbClr val="75923C"/>
                      </a:solidFill>
                      <a:prstDash val="solid"/>
                      <a:round/>
                      <a:headEnd type="none" w="med" len="med"/>
                      <a:tailEnd type="none" w="med" len="med"/>
                    </a:lnL>
                    <a:lnR>
                      <a:noFill/>
                    </a:lnR>
                    <a:lnT w="6350" cap="flat" cmpd="sng" algn="ctr">
                      <a:solidFill>
                        <a:srgbClr val="C2D69A"/>
                      </a:solidFill>
                      <a:prstDash val="dot"/>
                      <a:round/>
                      <a:headEnd type="none" w="med" len="med"/>
                      <a:tailEnd type="none" w="med" len="med"/>
                    </a:lnT>
                    <a:lnB w="6350" cap="flat" cmpd="sng" algn="ctr">
                      <a:solidFill>
                        <a:srgbClr val="75923C"/>
                      </a:solidFill>
                      <a:prstDash val="solid"/>
                      <a:round/>
                      <a:headEnd type="none" w="med" len="med"/>
                      <a:tailEnd type="none" w="med" len="med"/>
                    </a:lnB>
                    <a:solidFill>
                      <a:srgbClr val="75923C"/>
                    </a:solidFill>
                  </a:tcPr>
                </a:tc>
                <a:tc>
                  <a:txBody>
                    <a:bodyPr/>
                    <a:lstStyle/>
                    <a:p>
                      <a:pPr algn="ctr" fontAlgn="b"/>
                      <a:r>
                        <a:rPr lang="es-ES" sz="800" b="1" i="0" u="none" strike="noStrike">
                          <a:solidFill>
                            <a:srgbClr val="FFFFFF"/>
                          </a:solidFill>
                          <a:latin typeface="Segoe UI"/>
                        </a:rPr>
                        <a:t> </a:t>
                      </a:r>
                    </a:p>
                  </a:txBody>
                  <a:tcPr marL="0" marR="0" marT="0" marB="0" anchor="b">
                    <a:lnL>
                      <a:noFill/>
                    </a:lnL>
                    <a:lnR w="6350" cap="flat" cmpd="sng" algn="ctr">
                      <a:solidFill>
                        <a:srgbClr val="75923C"/>
                      </a:solidFill>
                      <a:prstDash val="solid"/>
                      <a:round/>
                      <a:headEnd type="none" w="med" len="med"/>
                      <a:tailEnd type="none" w="med" len="med"/>
                    </a:lnR>
                    <a:lnT w="6350" cap="flat" cmpd="sng" algn="ctr">
                      <a:solidFill>
                        <a:srgbClr val="C2D69A"/>
                      </a:solidFill>
                      <a:prstDash val="dot"/>
                      <a:round/>
                      <a:headEnd type="none" w="med" len="med"/>
                      <a:tailEnd type="none" w="med" len="med"/>
                    </a:lnT>
                    <a:lnB w="6350" cap="flat" cmpd="sng" algn="ctr">
                      <a:solidFill>
                        <a:srgbClr val="75923C"/>
                      </a:solidFill>
                      <a:prstDash val="solid"/>
                      <a:round/>
                      <a:headEnd type="none" w="med" len="med"/>
                      <a:tailEnd type="none" w="med" len="med"/>
                    </a:lnB>
                    <a:solidFill>
                      <a:srgbClr val="75923C"/>
                    </a:solidFill>
                  </a:tcPr>
                </a:tc>
                <a:tc>
                  <a:txBody>
                    <a:bodyPr/>
                    <a:lstStyle/>
                    <a:p>
                      <a:pPr algn="l" fontAlgn="b"/>
                      <a:r>
                        <a:rPr lang="es-ES" sz="800" b="0" i="0" u="none" strike="noStrike">
                          <a:latin typeface="Segoe UI"/>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latin typeface="Segoe UI"/>
                        </a:rPr>
                        <a:t>1.704.504.430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solid"/>
                      <a:round/>
                      <a:headEnd type="none" w="med" len="med"/>
                      <a:tailEnd type="none" w="med" len="med"/>
                    </a:lnB>
                    <a:solidFill>
                      <a:srgbClr val="EAF1DD"/>
                    </a:solidFill>
                  </a:tcPr>
                </a:tc>
                <a:tc>
                  <a:txBody>
                    <a:bodyPr/>
                    <a:lstStyle/>
                    <a:p>
                      <a:pPr algn="r" fontAlgn="b"/>
                      <a:r>
                        <a:rPr lang="es-ES" sz="800" b="0" i="0" u="none" strike="noStrike">
                          <a:latin typeface="Segoe UI"/>
                        </a:rPr>
                        <a:t>1.784.926.535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solid"/>
                      <a:round/>
                      <a:headEnd type="none" w="med" len="med"/>
                      <a:tailEnd type="none" w="med" len="med"/>
                    </a:lnB>
                    <a:solidFill>
                      <a:srgbClr val="EAF1DD"/>
                    </a:solidFill>
                  </a:tcPr>
                </a:tc>
                <a:tc>
                  <a:txBody>
                    <a:bodyPr/>
                    <a:lstStyle/>
                    <a:p>
                      <a:pPr algn="r" fontAlgn="b"/>
                      <a:r>
                        <a:rPr lang="es-ES" sz="800" b="0" i="0" u="none" strike="noStrike">
                          <a:latin typeface="Segoe UI"/>
                        </a:rPr>
                        <a:t>1.868.961.341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solid"/>
                      <a:round/>
                      <a:headEnd type="none" w="med" len="med"/>
                      <a:tailEnd type="none" w="med" len="med"/>
                    </a:lnB>
                    <a:solidFill>
                      <a:srgbClr val="EAF1DD"/>
                    </a:solidFill>
                  </a:tcPr>
                </a:tc>
                <a:tc>
                  <a:txBody>
                    <a:bodyPr/>
                    <a:lstStyle/>
                    <a:p>
                      <a:pPr algn="r" fontAlgn="b"/>
                      <a:r>
                        <a:rPr lang="es-ES" sz="800" b="0" i="0" u="none" strike="noStrike">
                          <a:latin typeface="Segoe UI"/>
                        </a:rPr>
                        <a:t>1.956.768.855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solid"/>
                      <a:round/>
                      <a:headEnd type="none" w="med" len="med"/>
                      <a:tailEnd type="none" w="med" len="med"/>
                    </a:lnB>
                    <a:solidFill>
                      <a:srgbClr val="EAF1DD"/>
                    </a:solidFill>
                  </a:tcPr>
                </a:tc>
                <a:tc>
                  <a:txBody>
                    <a:bodyPr/>
                    <a:lstStyle/>
                    <a:p>
                      <a:pPr algn="r" fontAlgn="b"/>
                      <a:r>
                        <a:rPr lang="es-ES" sz="800" b="0" i="0" u="none" strike="noStrike">
                          <a:latin typeface="Segoe UI"/>
                        </a:rPr>
                        <a:t>2.048.551.363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solid"/>
                      <a:round/>
                      <a:headEnd type="none" w="med" len="med"/>
                      <a:tailEnd type="none" w="med" len="med"/>
                    </a:lnB>
                    <a:solidFill>
                      <a:srgbClr val="EAF1DD"/>
                    </a:solidFill>
                  </a:tcPr>
                </a:tc>
                <a:tc>
                  <a:txBody>
                    <a:bodyPr/>
                    <a:lstStyle/>
                    <a:p>
                      <a:pPr algn="l" fontAlgn="b"/>
                      <a:r>
                        <a:rPr lang="es-ES" sz="500" b="0" i="0" u="none" strike="noStrike">
                          <a:latin typeface="Tahoma"/>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2094">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800" b="1" i="0" u="none" strike="noStrike">
                          <a:solidFill>
                            <a:srgbClr val="FFFFFF"/>
                          </a:solidFill>
                          <a:latin typeface="Segoe UI"/>
                        </a:rPr>
                        <a:t> </a:t>
                      </a:r>
                    </a:p>
                  </a:txBody>
                  <a:tcPr marL="0" marR="0" marT="0" marB="0" anchor="ctr">
                    <a:lnL>
                      <a:noFill/>
                    </a:lnL>
                    <a:lnR>
                      <a:noFill/>
                    </a:lnR>
                    <a:lnT w="6350" cap="flat" cmpd="sng" algn="ctr">
                      <a:solidFill>
                        <a:srgbClr val="75923C"/>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CC"/>
                    </a:solidFill>
                  </a:tcPr>
                </a:tc>
                <a:tc>
                  <a:txBody>
                    <a:bodyPr/>
                    <a:lstStyle/>
                    <a:p>
                      <a:pPr algn="l" fontAlgn="t"/>
                      <a:r>
                        <a:rPr lang="es-ES" sz="800" b="1" i="0" u="none" strike="noStrike">
                          <a:solidFill>
                            <a:srgbClr val="FFFFFF"/>
                          </a:solidFill>
                          <a:latin typeface="Segoe UI"/>
                        </a:rPr>
                        <a:t> </a:t>
                      </a:r>
                    </a:p>
                  </a:txBody>
                  <a:tcPr marL="0" marR="0" marT="0" marB="0">
                    <a:lnL>
                      <a:noFill/>
                    </a:lnL>
                    <a:lnR>
                      <a:noFill/>
                    </a:lnR>
                    <a:lnT w="6350" cap="flat" cmpd="sng" algn="ctr">
                      <a:solidFill>
                        <a:srgbClr val="75923C"/>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ctr" fontAlgn="ctr"/>
                      <a:r>
                        <a:rPr lang="es-ES" sz="800" b="0" i="0" u="none" strike="noStrike" dirty="0">
                          <a:solidFill>
                            <a:srgbClr val="7F7F7F"/>
                          </a:solidFill>
                          <a:latin typeface="Segoe UI"/>
                        </a:rPr>
                        <a:t> </a:t>
                      </a:r>
                    </a:p>
                  </a:txBody>
                  <a:tcPr marL="0" marR="0" marT="0" marB="0" anchor="ctr">
                    <a:lnL>
                      <a:noFill/>
                    </a:lnL>
                    <a:lnR>
                      <a:noFill/>
                    </a:lnR>
                    <a:lnT w="6350" cap="flat" cmpd="sng" algn="ctr">
                      <a:solidFill>
                        <a:srgbClr val="75923C"/>
                      </a:solidFill>
                      <a:prstDash val="solid"/>
                      <a:round/>
                      <a:headEnd type="none" w="med" len="med"/>
                      <a:tailEnd type="none" w="med" len="med"/>
                    </a:lnT>
                    <a:lnB w="6350" cap="flat" cmpd="sng" algn="ctr">
                      <a:solidFill>
                        <a:srgbClr val="17375D"/>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6350" cap="flat" cmpd="sng" algn="ctr">
                      <a:solidFill>
                        <a:srgbClr val="75923C"/>
                      </a:solidFill>
                      <a:prstDash val="solid"/>
                      <a:round/>
                      <a:headEnd type="none" w="med" len="med"/>
                      <a:tailEnd type="none" w="med" len="med"/>
                    </a:lnT>
                    <a:lnB w="6350" cap="flat" cmpd="sng" algn="ctr">
                      <a:solidFill>
                        <a:srgbClr val="17375D"/>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6350" cap="flat" cmpd="sng" algn="ctr">
                      <a:solidFill>
                        <a:srgbClr val="75923C"/>
                      </a:solidFill>
                      <a:prstDash val="solid"/>
                      <a:round/>
                      <a:headEnd type="none" w="med" len="med"/>
                      <a:tailEnd type="none" w="med" len="med"/>
                    </a:lnT>
                    <a:lnB w="6350" cap="flat" cmpd="sng" algn="ctr">
                      <a:solidFill>
                        <a:srgbClr val="17375D"/>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6350" cap="flat" cmpd="sng" algn="ctr">
                      <a:solidFill>
                        <a:srgbClr val="75923C"/>
                      </a:solidFill>
                      <a:prstDash val="solid"/>
                      <a:round/>
                      <a:headEnd type="none" w="med" len="med"/>
                      <a:tailEnd type="none" w="med" len="med"/>
                    </a:lnT>
                    <a:lnB w="6350" cap="flat" cmpd="sng" algn="ctr">
                      <a:solidFill>
                        <a:srgbClr val="17375D"/>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6350" cap="flat" cmpd="sng" algn="ctr">
                      <a:solidFill>
                        <a:srgbClr val="75923C"/>
                      </a:solidFill>
                      <a:prstDash val="solid"/>
                      <a:round/>
                      <a:headEnd type="none" w="med" len="med"/>
                      <a:tailEnd type="none" w="med" len="med"/>
                    </a:lnT>
                    <a:lnB w="6350" cap="flat" cmpd="sng" algn="ctr">
                      <a:solidFill>
                        <a:srgbClr val="17375D"/>
                      </a:solidFill>
                      <a:prstDash val="solid"/>
                      <a:round/>
                      <a:headEnd type="none" w="med" len="med"/>
                      <a:tailEnd type="none" w="med" len="med"/>
                    </a:lnB>
                    <a:solidFill>
                      <a:srgbClr val="FFFFCC"/>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6279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CC"/>
                    </a:solidFill>
                  </a:tcPr>
                </a:tc>
                <a:tc>
                  <a:txBody>
                    <a:bodyPr/>
                    <a:lstStyle/>
                    <a:p>
                      <a:pPr algn="r" fontAlgn="ctr"/>
                      <a:r>
                        <a:rPr lang="es-ES" sz="800" b="1" i="0" u="none" strike="noStrike">
                          <a:solidFill>
                            <a:srgbClr val="FFFFFF"/>
                          </a:solidFill>
                          <a:latin typeface="Segoe UI"/>
                        </a:rPr>
                        <a:t> Inversiones</a:t>
                      </a:r>
                    </a:p>
                  </a:txBody>
                  <a:tcPr marL="0" marR="0" marT="0" marB="0" anchor="ctr">
                    <a:lnL w="6350" cap="flat" cmpd="sng" algn="ctr">
                      <a:solidFill>
                        <a:srgbClr val="7F7F7F"/>
                      </a:solidFill>
                      <a:prstDash val="solid"/>
                      <a:round/>
                      <a:headEnd type="none" w="med" len="med"/>
                      <a:tailEnd type="none" w="med" len="med"/>
                    </a:lnL>
                    <a:lnR>
                      <a:noFill/>
                    </a:lnR>
                    <a:lnT w="6350" cap="flat" cmpd="sng" algn="ctr">
                      <a:solidFill>
                        <a:srgbClr val="7F7F7F"/>
                      </a:solidFill>
                      <a:prstDash val="solid"/>
                      <a:round/>
                      <a:headEnd type="none" w="med" len="med"/>
                      <a:tailEnd type="none" w="med" len="med"/>
                    </a:lnT>
                    <a:lnB w="6350" cap="flat" cmpd="sng" algn="ctr">
                      <a:solidFill>
                        <a:srgbClr val="DBE5F1"/>
                      </a:solidFill>
                      <a:prstDash val="dot"/>
                      <a:round/>
                      <a:headEnd type="none" w="med" len="med"/>
                      <a:tailEnd type="none" w="med" len="med"/>
                    </a:lnB>
                    <a:solidFill>
                      <a:srgbClr val="7F7F7F"/>
                    </a:solidFill>
                  </a:tcPr>
                </a:tc>
                <a:tc>
                  <a:txBody>
                    <a:bodyPr/>
                    <a:lstStyle/>
                    <a:p>
                      <a:pPr algn="ctr" fontAlgn="b"/>
                      <a:r>
                        <a:rPr lang="es-ES" sz="800" b="1" i="0" u="none" strike="noStrike">
                          <a:solidFill>
                            <a:srgbClr val="FFFFFF"/>
                          </a:solidFill>
                          <a:latin typeface="Segoe UI"/>
                        </a:rPr>
                        <a:t>-</a:t>
                      </a:r>
                    </a:p>
                  </a:txBody>
                  <a:tcPr marL="0" marR="0" marT="0" marB="0" anchor="b">
                    <a:lnL>
                      <a:noFill/>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DBE5F1"/>
                      </a:solidFill>
                      <a:prstDash val="dot"/>
                      <a:round/>
                      <a:headEnd type="none" w="med" len="med"/>
                      <a:tailEnd type="none" w="med" len="med"/>
                    </a:lnB>
                    <a:solidFill>
                      <a:srgbClr val="7F7F7F"/>
                    </a:solidFill>
                  </a:tcPr>
                </a:tc>
                <a:tc>
                  <a:txBody>
                    <a:bodyPr/>
                    <a:lstStyle/>
                    <a:p>
                      <a:pPr algn="l" fontAlgn="b"/>
                      <a:r>
                        <a:rPr lang="es-ES" sz="800" b="0" i="0" u="none" strike="noStrike">
                          <a:latin typeface="Segoe UI"/>
                        </a:rPr>
                        <a:t> </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17375D"/>
                      </a:solidFill>
                      <a:prstDash val="solid"/>
                      <a:round/>
                      <a:headEnd type="none" w="med" len="med"/>
                      <a:tailEnd type="none" w="med" len="med"/>
                    </a:lnR>
                    <a:lnT>
                      <a:noFill/>
                    </a:lnT>
                    <a:lnB>
                      <a:noFill/>
                    </a:lnB>
                    <a:solidFill>
                      <a:srgbClr val="FFFFCC"/>
                    </a:solidFill>
                  </a:tcPr>
                </a:tc>
                <a:tc>
                  <a:txBody>
                    <a:bodyPr/>
                    <a:lstStyle/>
                    <a:p>
                      <a:pPr algn="r" fontAlgn="ctr"/>
                      <a:r>
                        <a:rPr lang="es-ES" sz="800" b="0" i="0" u="none" strike="noStrike" dirty="0">
                          <a:latin typeface="Segoe UI"/>
                        </a:rPr>
                        <a:t>7.830.000</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solid"/>
                      <a:round/>
                      <a:headEnd type="none" w="med" len="med"/>
                      <a:tailEnd type="none" w="med" len="med"/>
                    </a:lnT>
                    <a:lnB w="6350" cap="flat" cmpd="sng" algn="ctr">
                      <a:solidFill>
                        <a:srgbClr val="17375D"/>
                      </a:solidFill>
                      <a:prstDash val="dot"/>
                      <a:round/>
                      <a:headEnd type="none" w="med" len="med"/>
                      <a:tailEnd type="none" w="med" len="med"/>
                    </a:lnB>
                    <a:solidFill>
                      <a:srgbClr val="EAF1DD"/>
                    </a:solidFill>
                  </a:tcPr>
                </a:tc>
                <a:tc>
                  <a:txBody>
                    <a:bodyPr/>
                    <a:lstStyle/>
                    <a:p>
                      <a:pPr algn="r" fontAlgn="ctr"/>
                      <a:r>
                        <a:rPr lang="es-ES" sz="800" b="0" i="0" u="none" strike="noStrike">
                          <a:latin typeface="Segoe UI"/>
                        </a:rPr>
                        <a:t>3.800.000</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solid"/>
                      <a:round/>
                      <a:headEnd type="none" w="med" len="med"/>
                      <a:tailEnd type="none" w="med" len="med"/>
                    </a:lnT>
                    <a:lnB w="6350" cap="flat" cmpd="sng" algn="ctr">
                      <a:solidFill>
                        <a:srgbClr val="17375D"/>
                      </a:solidFill>
                      <a:prstDash val="dot"/>
                      <a:round/>
                      <a:headEnd type="none" w="med" len="med"/>
                      <a:tailEnd type="none" w="med" len="med"/>
                    </a:lnB>
                    <a:solidFill>
                      <a:srgbClr val="EAF1DD"/>
                    </a:solidFill>
                  </a:tcPr>
                </a:tc>
                <a:tc>
                  <a:txBody>
                    <a:bodyPr/>
                    <a:lstStyle/>
                    <a:p>
                      <a:pPr algn="r" fontAlgn="ctr"/>
                      <a:r>
                        <a:rPr lang="es-ES" sz="800" b="0" i="0" u="none" strike="noStrike">
                          <a:latin typeface="Segoe UI"/>
                        </a:rPr>
                        <a:t>4.100.000</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solid"/>
                      <a:round/>
                      <a:headEnd type="none" w="med" len="med"/>
                      <a:tailEnd type="none" w="med" len="med"/>
                    </a:lnT>
                    <a:lnB w="6350" cap="flat" cmpd="sng" algn="ctr">
                      <a:solidFill>
                        <a:srgbClr val="17375D"/>
                      </a:solidFill>
                      <a:prstDash val="dot"/>
                      <a:round/>
                      <a:headEnd type="none" w="med" len="med"/>
                      <a:tailEnd type="none" w="med" len="med"/>
                    </a:lnB>
                    <a:solidFill>
                      <a:srgbClr val="EAF1DD"/>
                    </a:solidFill>
                  </a:tcPr>
                </a:tc>
                <a:tc>
                  <a:txBody>
                    <a:bodyPr/>
                    <a:lstStyle/>
                    <a:p>
                      <a:pPr algn="r" fontAlgn="ctr"/>
                      <a:r>
                        <a:rPr lang="es-ES" sz="800" b="0" i="0" u="none" strike="noStrike">
                          <a:latin typeface="Segoe UI"/>
                        </a:rPr>
                        <a:t>4.400.000</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solid"/>
                      <a:round/>
                      <a:headEnd type="none" w="med" len="med"/>
                      <a:tailEnd type="none" w="med" len="med"/>
                    </a:lnT>
                    <a:lnB w="6350" cap="flat" cmpd="sng" algn="ctr">
                      <a:solidFill>
                        <a:srgbClr val="17375D"/>
                      </a:solidFill>
                      <a:prstDash val="dot"/>
                      <a:round/>
                      <a:headEnd type="none" w="med" len="med"/>
                      <a:tailEnd type="none" w="med" len="med"/>
                    </a:lnB>
                    <a:solidFill>
                      <a:srgbClr val="EAF1DD"/>
                    </a:solidFill>
                  </a:tcPr>
                </a:tc>
                <a:tc>
                  <a:txBody>
                    <a:bodyPr/>
                    <a:lstStyle/>
                    <a:p>
                      <a:pPr algn="r" fontAlgn="ctr"/>
                      <a:r>
                        <a:rPr lang="es-ES" sz="800" b="0" i="0" u="none" strike="noStrike">
                          <a:latin typeface="Segoe UI"/>
                        </a:rPr>
                        <a:t>11.000.000</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solid"/>
                      <a:round/>
                      <a:headEnd type="none" w="med" len="med"/>
                      <a:tailEnd type="none" w="med" len="med"/>
                    </a:lnT>
                    <a:lnB w="6350" cap="flat" cmpd="sng" algn="ctr">
                      <a:solidFill>
                        <a:srgbClr val="17375D"/>
                      </a:solidFill>
                      <a:prstDash val="dot"/>
                      <a:round/>
                      <a:headEnd type="none" w="med" len="med"/>
                      <a:tailEnd type="none" w="med" len="med"/>
                    </a:lnB>
                    <a:solidFill>
                      <a:srgbClr val="EAF1DD"/>
                    </a:solidFill>
                  </a:tcPr>
                </a:tc>
                <a:tc>
                  <a:txBody>
                    <a:bodyPr/>
                    <a:lstStyle/>
                    <a:p>
                      <a:pPr algn="l" fontAlgn="b"/>
                      <a:r>
                        <a:rPr lang="es-ES" sz="500" b="0" i="0" u="none" strike="noStrike">
                          <a:latin typeface="Tahoma"/>
                        </a:rPr>
                        <a:t> </a:t>
                      </a:r>
                    </a:p>
                  </a:txBody>
                  <a:tcPr marL="0" marR="0" marT="0" marB="0" anchor="b">
                    <a:lnL w="6350" cap="flat" cmpd="sng" algn="ctr">
                      <a:solidFill>
                        <a:srgbClr val="17375D"/>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6279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CC"/>
                    </a:solidFill>
                  </a:tcPr>
                </a:tc>
                <a:tc>
                  <a:txBody>
                    <a:bodyPr/>
                    <a:lstStyle/>
                    <a:p>
                      <a:pPr algn="r" fontAlgn="ctr"/>
                      <a:r>
                        <a:rPr lang="es-ES" sz="800" b="1" i="0" u="none" strike="noStrike">
                          <a:solidFill>
                            <a:srgbClr val="FFFFFF"/>
                          </a:solidFill>
                          <a:latin typeface="Segoe UI"/>
                        </a:rPr>
                        <a:t> Préstamos amortizados</a:t>
                      </a:r>
                    </a:p>
                  </a:txBody>
                  <a:tcPr marL="0" marR="0" marT="0" marB="0" anchor="ctr">
                    <a:lnL w="6350" cap="flat" cmpd="sng" algn="ctr">
                      <a:solidFill>
                        <a:srgbClr val="7F7F7F"/>
                      </a:solidFill>
                      <a:prstDash val="solid"/>
                      <a:round/>
                      <a:headEnd type="none" w="med" len="med"/>
                      <a:tailEnd type="none" w="med" len="med"/>
                    </a:lnL>
                    <a:lnR>
                      <a:noFill/>
                    </a:lnR>
                    <a:lnT w="6350" cap="flat" cmpd="sng" algn="ctr">
                      <a:solidFill>
                        <a:srgbClr val="DBE5F1"/>
                      </a:solidFill>
                      <a:prstDash val="dot"/>
                      <a:round/>
                      <a:headEnd type="none" w="med" len="med"/>
                      <a:tailEnd type="none" w="med" len="med"/>
                    </a:lnT>
                    <a:lnB w="6350" cap="flat" cmpd="sng" algn="ctr">
                      <a:solidFill>
                        <a:srgbClr val="DBE5F1"/>
                      </a:solidFill>
                      <a:prstDash val="dot"/>
                      <a:round/>
                      <a:headEnd type="none" w="med" len="med"/>
                      <a:tailEnd type="none" w="med" len="med"/>
                    </a:lnB>
                    <a:solidFill>
                      <a:srgbClr val="7F7F7F"/>
                    </a:solidFill>
                  </a:tcPr>
                </a:tc>
                <a:tc>
                  <a:txBody>
                    <a:bodyPr/>
                    <a:lstStyle/>
                    <a:p>
                      <a:pPr algn="ctr" fontAlgn="b"/>
                      <a:r>
                        <a:rPr lang="es-ES" sz="800" b="1" i="0" u="none" strike="noStrike">
                          <a:solidFill>
                            <a:srgbClr val="FFFFFF"/>
                          </a:solidFill>
                          <a:latin typeface="Segoe UI"/>
                        </a:rPr>
                        <a:t>-</a:t>
                      </a:r>
                    </a:p>
                  </a:txBody>
                  <a:tcPr marL="0" marR="0" marT="0" marB="0" anchor="b">
                    <a:lnL>
                      <a:noFill/>
                    </a:lnL>
                    <a:lnR w="6350" cap="flat" cmpd="sng" algn="ctr">
                      <a:solidFill>
                        <a:srgbClr val="7F7F7F"/>
                      </a:solidFill>
                      <a:prstDash val="solid"/>
                      <a:round/>
                      <a:headEnd type="none" w="med" len="med"/>
                      <a:tailEnd type="none" w="med" len="med"/>
                    </a:lnR>
                    <a:lnT w="6350" cap="flat" cmpd="sng" algn="ctr">
                      <a:solidFill>
                        <a:srgbClr val="DBE5F1"/>
                      </a:solidFill>
                      <a:prstDash val="dot"/>
                      <a:round/>
                      <a:headEnd type="none" w="med" len="med"/>
                      <a:tailEnd type="none" w="med" len="med"/>
                    </a:lnT>
                    <a:lnB w="6350" cap="flat" cmpd="sng" algn="ctr">
                      <a:solidFill>
                        <a:srgbClr val="DBE5F1"/>
                      </a:solidFill>
                      <a:prstDash val="dot"/>
                      <a:round/>
                      <a:headEnd type="none" w="med" len="med"/>
                      <a:tailEnd type="none" w="med" len="med"/>
                    </a:lnB>
                    <a:solidFill>
                      <a:srgbClr val="7F7F7F"/>
                    </a:solidFill>
                  </a:tcPr>
                </a:tc>
                <a:tc>
                  <a:txBody>
                    <a:bodyPr/>
                    <a:lstStyle/>
                    <a:p>
                      <a:pPr algn="l" fontAlgn="b"/>
                      <a:r>
                        <a:rPr lang="es-ES" sz="800" b="0" i="0" u="none" strike="noStrike">
                          <a:latin typeface="Segoe UI"/>
                        </a:rPr>
                        <a:t> </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17375D"/>
                      </a:solidFill>
                      <a:prstDash val="solid"/>
                      <a:round/>
                      <a:headEnd type="none" w="med" len="med"/>
                      <a:tailEnd type="none" w="med" len="med"/>
                    </a:lnR>
                    <a:lnT>
                      <a:noFill/>
                    </a:lnT>
                    <a:lnB>
                      <a:noFill/>
                    </a:lnB>
                    <a:solidFill>
                      <a:srgbClr val="FFFFCC"/>
                    </a:solidFill>
                  </a:tcPr>
                </a:tc>
                <a:tc>
                  <a:txBody>
                    <a:bodyPr/>
                    <a:lstStyle/>
                    <a:p>
                      <a:pPr algn="r" fontAlgn="ctr"/>
                      <a:r>
                        <a:rPr lang="es-ES" sz="800" b="0" i="0" u="none" strike="noStrike" dirty="0">
                          <a:latin typeface="Segoe UI"/>
                        </a:rPr>
                        <a:t>5.270.000</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dot"/>
                      <a:round/>
                      <a:headEnd type="none" w="med" len="med"/>
                      <a:tailEnd type="none" w="med" len="med"/>
                    </a:lnT>
                    <a:lnB w="6350" cap="flat" cmpd="sng" algn="ctr">
                      <a:solidFill>
                        <a:srgbClr val="17375D"/>
                      </a:solidFill>
                      <a:prstDash val="dot"/>
                      <a:round/>
                      <a:headEnd type="none" w="med" len="med"/>
                      <a:tailEnd type="none" w="med" len="med"/>
                    </a:lnB>
                    <a:solidFill>
                      <a:srgbClr val="EAF1DD"/>
                    </a:solidFill>
                  </a:tcPr>
                </a:tc>
                <a:tc>
                  <a:txBody>
                    <a:bodyPr/>
                    <a:lstStyle/>
                    <a:p>
                      <a:pPr algn="r" fontAlgn="ctr"/>
                      <a:r>
                        <a:rPr lang="es-ES" sz="800" b="0" i="0" u="none" strike="noStrike">
                          <a:latin typeface="Segoe UI"/>
                        </a:rPr>
                        <a:t>1.830.000</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dot"/>
                      <a:round/>
                      <a:headEnd type="none" w="med" len="med"/>
                      <a:tailEnd type="none" w="med" len="med"/>
                    </a:lnT>
                    <a:lnB w="6350" cap="flat" cmpd="sng" algn="ctr">
                      <a:solidFill>
                        <a:srgbClr val="17375D"/>
                      </a:solidFill>
                      <a:prstDash val="dot"/>
                      <a:round/>
                      <a:headEnd type="none" w="med" len="med"/>
                      <a:tailEnd type="none" w="med" len="med"/>
                    </a:lnB>
                    <a:solidFill>
                      <a:srgbClr val="EAF1DD"/>
                    </a:solidFill>
                  </a:tcPr>
                </a:tc>
                <a:tc>
                  <a:txBody>
                    <a:bodyPr/>
                    <a:lstStyle/>
                    <a:p>
                      <a:pPr algn="r" fontAlgn="ctr"/>
                      <a:r>
                        <a:rPr lang="es-ES" sz="800" b="0" i="0" u="none" strike="noStrike">
                          <a:latin typeface="Segoe UI"/>
                        </a:rPr>
                        <a:t>0</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dot"/>
                      <a:round/>
                      <a:headEnd type="none" w="med" len="med"/>
                      <a:tailEnd type="none" w="med" len="med"/>
                    </a:lnT>
                    <a:lnB w="6350" cap="flat" cmpd="sng" algn="ctr">
                      <a:solidFill>
                        <a:srgbClr val="17375D"/>
                      </a:solidFill>
                      <a:prstDash val="dot"/>
                      <a:round/>
                      <a:headEnd type="none" w="med" len="med"/>
                      <a:tailEnd type="none" w="med" len="med"/>
                    </a:lnB>
                    <a:solidFill>
                      <a:srgbClr val="EAF1DD"/>
                    </a:solidFill>
                  </a:tcPr>
                </a:tc>
                <a:tc>
                  <a:txBody>
                    <a:bodyPr/>
                    <a:lstStyle/>
                    <a:p>
                      <a:pPr algn="r" fontAlgn="ctr"/>
                      <a:r>
                        <a:rPr lang="es-ES" sz="800" b="0" i="0" u="none" strike="noStrike">
                          <a:latin typeface="Segoe UI"/>
                        </a:rPr>
                        <a:t>0</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dot"/>
                      <a:round/>
                      <a:headEnd type="none" w="med" len="med"/>
                      <a:tailEnd type="none" w="med" len="med"/>
                    </a:lnT>
                    <a:lnB w="6350" cap="flat" cmpd="sng" algn="ctr">
                      <a:solidFill>
                        <a:srgbClr val="17375D"/>
                      </a:solidFill>
                      <a:prstDash val="dot"/>
                      <a:round/>
                      <a:headEnd type="none" w="med" len="med"/>
                      <a:tailEnd type="none" w="med" len="med"/>
                    </a:lnB>
                    <a:solidFill>
                      <a:srgbClr val="EAF1DD"/>
                    </a:solidFill>
                  </a:tcPr>
                </a:tc>
                <a:tc>
                  <a:txBody>
                    <a:bodyPr/>
                    <a:lstStyle/>
                    <a:p>
                      <a:pPr algn="r" fontAlgn="ctr"/>
                      <a:r>
                        <a:rPr lang="es-ES" sz="800" b="0" i="0" u="none" strike="noStrike">
                          <a:latin typeface="Segoe UI"/>
                        </a:rPr>
                        <a:t>0</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dot"/>
                      <a:round/>
                      <a:headEnd type="none" w="med" len="med"/>
                      <a:tailEnd type="none" w="med" len="med"/>
                    </a:lnT>
                    <a:lnB w="6350" cap="flat" cmpd="sng" algn="ctr">
                      <a:solidFill>
                        <a:srgbClr val="17375D"/>
                      </a:solidFill>
                      <a:prstDash val="dot"/>
                      <a:round/>
                      <a:headEnd type="none" w="med" len="med"/>
                      <a:tailEnd type="none" w="med" len="med"/>
                    </a:lnB>
                    <a:solidFill>
                      <a:srgbClr val="EAF1DD"/>
                    </a:solidFill>
                  </a:tcPr>
                </a:tc>
                <a:tc>
                  <a:txBody>
                    <a:bodyPr/>
                    <a:lstStyle/>
                    <a:p>
                      <a:pPr algn="l" fontAlgn="b"/>
                      <a:r>
                        <a:rPr lang="es-ES" sz="500" b="0" i="0" u="none" strike="noStrike">
                          <a:latin typeface="Tahoma"/>
                        </a:rPr>
                        <a:t> </a:t>
                      </a:r>
                    </a:p>
                  </a:txBody>
                  <a:tcPr marL="0" marR="0" marT="0" marB="0" anchor="b">
                    <a:lnL w="6350" cap="flat" cmpd="sng" algn="ctr">
                      <a:solidFill>
                        <a:srgbClr val="17375D"/>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6279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CC"/>
                    </a:solidFill>
                  </a:tcPr>
                </a:tc>
                <a:tc>
                  <a:txBody>
                    <a:bodyPr/>
                    <a:lstStyle/>
                    <a:p>
                      <a:pPr algn="r" fontAlgn="ctr"/>
                      <a:r>
                        <a:rPr lang="es-ES" sz="800" b="1" i="0" u="none" strike="noStrike">
                          <a:solidFill>
                            <a:srgbClr val="FFFFFF"/>
                          </a:solidFill>
                          <a:latin typeface="Segoe UI"/>
                        </a:rPr>
                        <a:t> Clientes</a:t>
                      </a:r>
                      <a:r>
                        <a:rPr lang="es-ES" sz="800" b="0" i="0" u="none" strike="noStrike">
                          <a:solidFill>
                            <a:srgbClr val="FFFFFF"/>
                          </a:solidFill>
                          <a:latin typeface="Segoe UI"/>
                        </a:rPr>
                        <a:t> (crédito)</a:t>
                      </a:r>
                      <a:endParaRPr lang="es-ES" sz="800" b="1" i="0" u="none" strike="noStrike">
                        <a:solidFill>
                          <a:srgbClr val="FFFFFF"/>
                        </a:solidFill>
                        <a:latin typeface="Segoe UI"/>
                      </a:endParaRPr>
                    </a:p>
                  </a:txBody>
                  <a:tcPr marL="0" marR="0" marT="0" marB="0" anchor="ctr">
                    <a:lnL w="6350" cap="flat" cmpd="sng" algn="ctr">
                      <a:solidFill>
                        <a:srgbClr val="7F7F7F"/>
                      </a:solidFill>
                      <a:prstDash val="solid"/>
                      <a:round/>
                      <a:headEnd type="none" w="med" len="med"/>
                      <a:tailEnd type="none" w="med" len="med"/>
                    </a:lnL>
                    <a:lnR>
                      <a:noFill/>
                    </a:lnR>
                    <a:lnT w="6350" cap="flat" cmpd="sng" algn="ctr">
                      <a:solidFill>
                        <a:srgbClr val="DBE5F1"/>
                      </a:solidFill>
                      <a:prstDash val="dot"/>
                      <a:round/>
                      <a:headEnd type="none" w="med" len="med"/>
                      <a:tailEnd type="none" w="med" len="med"/>
                    </a:lnT>
                    <a:lnB w="6350" cap="flat" cmpd="sng" algn="ctr">
                      <a:solidFill>
                        <a:srgbClr val="DBE5F1"/>
                      </a:solidFill>
                      <a:prstDash val="dot"/>
                      <a:round/>
                      <a:headEnd type="none" w="med" len="med"/>
                      <a:tailEnd type="none" w="med" len="med"/>
                    </a:lnB>
                    <a:solidFill>
                      <a:srgbClr val="7F7F7F"/>
                    </a:solidFill>
                  </a:tcPr>
                </a:tc>
                <a:tc>
                  <a:txBody>
                    <a:bodyPr/>
                    <a:lstStyle/>
                    <a:p>
                      <a:pPr algn="ctr" fontAlgn="b"/>
                      <a:r>
                        <a:rPr lang="es-ES" sz="800" b="1" i="0" u="none" strike="noStrike">
                          <a:solidFill>
                            <a:srgbClr val="FFFFFF"/>
                          </a:solidFill>
                          <a:latin typeface="Segoe UI"/>
                        </a:rPr>
                        <a:t>-</a:t>
                      </a:r>
                    </a:p>
                  </a:txBody>
                  <a:tcPr marL="0" marR="0" marT="0" marB="0" anchor="b">
                    <a:lnL>
                      <a:noFill/>
                    </a:lnL>
                    <a:lnR w="6350" cap="flat" cmpd="sng" algn="ctr">
                      <a:solidFill>
                        <a:srgbClr val="7F7F7F"/>
                      </a:solidFill>
                      <a:prstDash val="solid"/>
                      <a:round/>
                      <a:headEnd type="none" w="med" len="med"/>
                      <a:tailEnd type="none" w="med" len="med"/>
                    </a:lnR>
                    <a:lnT w="6350" cap="flat" cmpd="sng" algn="ctr">
                      <a:solidFill>
                        <a:srgbClr val="DBE5F1"/>
                      </a:solidFill>
                      <a:prstDash val="dot"/>
                      <a:round/>
                      <a:headEnd type="none" w="med" len="med"/>
                      <a:tailEnd type="none" w="med" len="med"/>
                    </a:lnT>
                    <a:lnB w="6350" cap="flat" cmpd="sng" algn="ctr">
                      <a:solidFill>
                        <a:srgbClr val="DBE5F1"/>
                      </a:solidFill>
                      <a:prstDash val="dot"/>
                      <a:round/>
                      <a:headEnd type="none" w="med" len="med"/>
                      <a:tailEnd type="none" w="med" len="med"/>
                    </a:lnB>
                    <a:solidFill>
                      <a:srgbClr val="7F7F7F"/>
                    </a:solidFill>
                  </a:tcPr>
                </a:tc>
                <a:tc>
                  <a:txBody>
                    <a:bodyPr/>
                    <a:lstStyle/>
                    <a:p>
                      <a:pPr algn="l" fontAlgn="b"/>
                      <a:r>
                        <a:rPr lang="es-ES" sz="800" b="0" i="0" u="none" strike="noStrike">
                          <a:latin typeface="Segoe UI"/>
                        </a:rPr>
                        <a:t> </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17375D"/>
                      </a:solidFill>
                      <a:prstDash val="solid"/>
                      <a:round/>
                      <a:headEnd type="none" w="med" len="med"/>
                      <a:tailEnd type="none" w="med" len="med"/>
                    </a:lnR>
                    <a:lnT>
                      <a:noFill/>
                    </a:lnT>
                    <a:lnB>
                      <a:noFill/>
                    </a:lnB>
                    <a:solidFill>
                      <a:srgbClr val="FFFFCC"/>
                    </a:solidFill>
                  </a:tcPr>
                </a:tc>
                <a:tc>
                  <a:txBody>
                    <a:bodyPr/>
                    <a:lstStyle/>
                    <a:p>
                      <a:pPr algn="r" fontAlgn="ctr"/>
                      <a:r>
                        <a:rPr lang="es-ES" sz="800" b="0" i="0" u="none" strike="noStrike">
                          <a:latin typeface="Segoe UI"/>
                        </a:rPr>
                        <a:t>739.726.027</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dot"/>
                      <a:round/>
                      <a:headEnd type="none" w="med" len="med"/>
                      <a:tailEnd type="none" w="med" len="med"/>
                    </a:lnT>
                    <a:lnB w="6350" cap="flat" cmpd="sng" algn="ctr">
                      <a:solidFill>
                        <a:srgbClr val="17375D"/>
                      </a:solidFill>
                      <a:prstDash val="dot"/>
                      <a:round/>
                      <a:headEnd type="none" w="med" len="med"/>
                      <a:tailEnd type="none" w="med" len="med"/>
                    </a:lnB>
                    <a:solidFill>
                      <a:srgbClr val="EAF1DD"/>
                    </a:solidFill>
                  </a:tcPr>
                </a:tc>
                <a:tc>
                  <a:txBody>
                    <a:bodyPr/>
                    <a:lstStyle/>
                    <a:p>
                      <a:pPr algn="r" fontAlgn="ctr"/>
                      <a:r>
                        <a:rPr lang="es-ES" sz="800" b="0" i="0" u="none" strike="noStrike" dirty="0">
                          <a:latin typeface="Segoe UI"/>
                        </a:rPr>
                        <a:t>32.547.945</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dot"/>
                      <a:round/>
                      <a:headEnd type="none" w="med" len="med"/>
                      <a:tailEnd type="none" w="med" len="med"/>
                    </a:lnT>
                    <a:lnB w="6350" cap="flat" cmpd="sng" algn="ctr">
                      <a:solidFill>
                        <a:srgbClr val="17375D"/>
                      </a:solidFill>
                      <a:prstDash val="dot"/>
                      <a:round/>
                      <a:headEnd type="none" w="med" len="med"/>
                      <a:tailEnd type="none" w="med" len="med"/>
                    </a:lnB>
                    <a:solidFill>
                      <a:srgbClr val="EAF1DD"/>
                    </a:solidFill>
                  </a:tcPr>
                </a:tc>
                <a:tc>
                  <a:txBody>
                    <a:bodyPr/>
                    <a:lstStyle/>
                    <a:p>
                      <a:pPr algn="r" fontAlgn="ctr"/>
                      <a:r>
                        <a:rPr lang="es-ES" sz="800" b="0" i="0" u="none" strike="noStrike">
                          <a:latin typeface="Segoe UI"/>
                        </a:rPr>
                        <a:t>33.980.055</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dot"/>
                      <a:round/>
                      <a:headEnd type="none" w="med" len="med"/>
                      <a:tailEnd type="none" w="med" len="med"/>
                    </a:lnT>
                    <a:lnB w="6350" cap="flat" cmpd="sng" algn="ctr">
                      <a:solidFill>
                        <a:srgbClr val="17375D"/>
                      </a:solidFill>
                      <a:prstDash val="dot"/>
                      <a:round/>
                      <a:headEnd type="none" w="med" len="med"/>
                      <a:tailEnd type="none" w="med" len="med"/>
                    </a:lnB>
                    <a:solidFill>
                      <a:srgbClr val="EAF1DD"/>
                    </a:solidFill>
                  </a:tcPr>
                </a:tc>
                <a:tc>
                  <a:txBody>
                    <a:bodyPr/>
                    <a:lstStyle/>
                    <a:p>
                      <a:pPr algn="r" fontAlgn="ctr"/>
                      <a:r>
                        <a:rPr lang="es-ES" sz="800" b="0" i="0" u="none" strike="noStrike">
                          <a:latin typeface="Segoe UI"/>
                        </a:rPr>
                        <a:t>35.475.177</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dot"/>
                      <a:round/>
                      <a:headEnd type="none" w="med" len="med"/>
                      <a:tailEnd type="none" w="med" len="med"/>
                    </a:lnT>
                    <a:lnB w="6350" cap="flat" cmpd="sng" algn="ctr">
                      <a:solidFill>
                        <a:srgbClr val="17375D"/>
                      </a:solidFill>
                      <a:prstDash val="dot"/>
                      <a:round/>
                      <a:headEnd type="none" w="med" len="med"/>
                      <a:tailEnd type="none" w="med" len="med"/>
                    </a:lnB>
                    <a:solidFill>
                      <a:srgbClr val="EAF1DD"/>
                    </a:solidFill>
                  </a:tcPr>
                </a:tc>
                <a:tc>
                  <a:txBody>
                    <a:bodyPr/>
                    <a:lstStyle/>
                    <a:p>
                      <a:pPr algn="r" fontAlgn="ctr"/>
                      <a:r>
                        <a:rPr lang="es-ES" sz="800" b="0" i="0" u="none" strike="noStrike">
                          <a:latin typeface="Segoe UI"/>
                        </a:rPr>
                        <a:t>37.036.085</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dot"/>
                      <a:round/>
                      <a:headEnd type="none" w="med" len="med"/>
                      <a:tailEnd type="none" w="med" len="med"/>
                    </a:lnT>
                    <a:lnB w="6350" cap="flat" cmpd="sng" algn="ctr">
                      <a:solidFill>
                        <a:srgbClr val="17375D"/>
                      </a:solidFill>
                      <a:prstDash val="dot"/>
                      <a:round/>
                      <a:headEnd type="none" w="med" len="med"/>
                      <a:tailEnd type="none" w="med" len="med"/>
                    </a:lnB>
                    <a:solidFill>
                      <a:srgbClr val="EAF1DD"/>
                    </a:solidFill>
                  </a:tcPr>
                </a:tc>
                <a:tc>
                  <a:txBody>
                    <a:bodyPr/>
                    <a:lstStyle/>
                    <a:p>
                      <a:pPr algn="l" fontAlgn="b"/>
                      <a:r>
                        <a:rPr lang="es-ES" sz="500" b="0" i="0" u="none" strike="noStrike">
                          <a:latin typeface="Tahoma"/>
                        </a:rPr>
                        <a:t> </a:t>
                      </a:r>
                    </a:p>
                  </a:txBody>
                  <a:tcPr marL="0" marR="0" marT="0" marB="0" anchor="b">
                    <a:lnL w="6350" cap="flat" cmpd="sng" algn="ctr">
                      <a:solidFill>
                        <a:srgbClr val="17375D"/>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6279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CC"/>
                    </a:solidFill>
                  </a:tcPr>
                </a:tc>
                <a:tc>
                  <a:txBody>
                    <a:bodyPr/>
                    <a:lstStyle/>
                    <a:p>
                      <a:pPr algn="r" fontAlgn="ctr"/>
                      <a:r>
                        <a:rPr lang="es-ES" sz="800" b="1" i="0" u="none" strike="noStrike">
                          <a:solidFill>
                            <a:srgbClr val="FFFFFF"/>
                          </a:solidFill>
                          <a:latin typeface="Segoe UI"/>
                        </a:rPr>
                        <a:t> Dividendos</a:t>
                      </a:r>
                    </a:p>
                  </a:txBody>
                  <a:tcPr marL="0" marR="0" marT="0" marB="0" anchor="ctr">
                    <a:lnL w="6350" cap="flat" cmpd="sng" algn="ctr">
                      <a:solidFill>
                        <a:srgbClr val="7F7F7F"/>
                      </a:solidFill>
                      <a:prstDash val="solid"/>
                      <a:round/>
                      <a:headEnd type="none" w="med" len="med"/>
                      <a:tailEnd type="none" w="med" len="med"/>
                    </a:lnL>
                    <a:lnR>
                      <a:noFill/>
                    </a:lnR>
                    <a:lnT w="6350" cap="flat" cmpd="sng" algn="ctr">
                      <a:solidFill>
                        <a:srgbClr val="DBE5F1"/>
                      </a:solidFill>
                      <a:prstDash val="dot"/>
                      <a:round/>
                      <a:headEnd type="none" w="med" len="med"/>
                      <a:tailEnd type="none" w="med" len="med"/>
                    </a:lnT>
                    <a:lnB w="6350" cap="flat" cmpd="sng" algn="ctr">
                      <a:solidFill>
                        <a:srgbClr val="7F7F7F"/>
                      </a:solidFill>
                      <a:prstDash val="solid"/>
                      <a:round/>
                      <a:headEnd type="none" w="med" len="med"/>
                      <a:tailEnd type="none" w="med" len="med"/>
                    </a:lnB>
                    <a:solidFill>
                      <a:srgbClr val="7F7F7F"/>
                    </a:solidFill>
                  </a:tcPr>
                </a:tc>
                <a:tc>
                  <a:txBody>
                    <a:bodyPr/>
                    <a:lstStyle/>
                    <a:p>
                      <a:pPr algn="ctr" fontAlgn="b"/>
                      <a:r>
                        <a:rPr lang="es-ES" sz="800" b="1" i="0" u="none" strike="noStrike">
                          <a:solidFill>
                            <a:srgbClr val="FFFFFF"/>
                          </a:solidFill>
                          <a:latin typeface="Segoe UI"/>
                        </a:rPr>
                        <a:t>-</a:t>
                      </a:r>
                    </a:p>
                  </a:txBody>
                  <a:tcPr marL="0" marR="0" marT="0" marB="0" anchor="b">
                    <a:lnL>
                      <a:noFill/>
                    </a:lnL>
                    <a:lnR w="6350" cap="flat" cmpd="sng" algn="ctr">
                      <a:solidFill>
                        <a:srgbClr val="7F7F7F"/>
                      </a:solidFill>
                      <a:prstDash val="solid"/>
                      <a:round/>
                      <a:headEnd type="none" w="med" len="med"/>
                      <a:tailEnd type="none" w="med" len="med"/>
                    </a:lnR>
                    <a:lnT w="6350" cap="flat" cmpd="sng" algn="ctr">
                      <a:solidFill>
                        <a:srgbClr val="DBE5F1"/>
                      </a:solidFill>
                      <a:prstDash val="dot"/>
                      <a:round/>
                      <a:headEnd type="none" w="med" len="med"/>
                      <a:tailEnd type="none" w="med" len="med"/>
                    </a:lnT>
                    <a:lnB w="6350" cap="flat" cmpd="sng" algn="ctr">
                      <a:solidFill>
                        <a:srgbClr val="7F7F7F"/>
                      </a:solidFill>
                      <a:prstDash val="solid"/>
                      <a:round/>
                      <a:headEnd type="none" w="med" len="med"/>
                      <a:tailEnd type="none" w="med" len="med"/>
                    </a:lnB>
                    <a:solidFill>
                      <a:srgbClr val="7F7F7F"/>
                    </a:solidFill>
                  </a:tcPr>
                </a:tc>
                <a:tc>
                  <a:txBody>
                    <a:bodyPr/>
                    <a:lstStyle/>
                    <a:p>
                      <a:pPr algn="l" fontAlgn="b"/>
                      <a:r>
                        <a:rPr lang="es-ES" sz="800" b="0" i="0" u="none" strike="noStrike">
                          <a:latin typeface="Segoe UI"/>
                        </a:rPr>
                        <a:t> </a:t>
                      </a:r>
                    </a:p>
                  </a:txBody>
                  <a:tcPr marL="0" marR="0" marT="0" marB="0" anchor="b">
                    <a:lnL w="6350" cap="flat" cmpd="sng" algn="ctr">
                      <a:solidFill>
                        <a:srgbClr val="7F7F7F"/>
                      </a:solidFill>
                      <a:prstDash val="solid"/>
                      <a:round/>
                      <a:headEnd type="none" w="med" len="med"/>
                      <a:tailEnd type="none" w="med" len="med"/>
                    </a:lnL>
                    <a:lnR w="6350" cap="flat" cmpd="sng" algn="ctr">
                      <a:solidFill>
                        <a:srgbClr val="17375D"/>
                      </a:solidFill>
                      <a:prstDash val="solid"/>
                      <a:round/>
                      <a:headEnd type="none" w="med" len="med"/>
                      <a:tailEnd type="none" w="med" len="med"/>
                    </a:lnR>
                    <a:lnT>
                      <a:noFill/>
                    </a:lnT>
                    <a:lnB>
                      <a:noFill/>
                    </a:lnB>
                    <a:solidFill>
                      <a:srgbClr val="FFFFCC"/>
                    </a:solidFill>
                  </a:tcPr>
                </a:tc>
                <a:tc>
                  <a:txBody>
                    <a:bodyPr/>
                    <a:lstStyle/>
                    <a:p>
                      <a:pPr algn="r" fontAlgn="ctr"/>
                      <a:r>
                        <a:rPr lang="es-ES" sz="800" b="0" i="0" u="none" strike="noStrike">
                          <a:latin typeface="Segoe UI"/>
                        </a:rPr>
                        <a:t>511.351.329</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dot"/>
                      <a:round/>
                      <a:headEnd type="none" w="med" len="med"/>
                      <a:tailEnd type="none" w="med" len="med"/>
                    </a:lnT>
                    <a:lnB w="6350" cap="flat" cmpd="sng" algn="ctr">
                      <a:solidFill>
                        <a:srgbClr val="17375D"/>
                      </a:solidFill>
                      <a:prstDash val="solid"/>
                      <a:round/>
                      <a:headEnd type="none" w="med" len="med"/>
                      <a:tailEnd type="none" w="med" len="med"/>
                    </a:lnB>
                    <a:solidFill>
                      <a:srgbClr val="EAF1DD"/>
                    </a:solidFill>
                  </a:tcPr>
                </a:tc>
                <a:tc>
                  <a:txBody>
                    <a:bodyPr/>
                    <a:lstStyle/>
                    <a:p>
                      <a:pPr algn="r" fontAlgn="ctr"/>
                      <a:r>
                        <a:rPr lang="es-ES" sz="800" b="0" i="0" u="none" strike="noStrike" dirty="0">
                          <a:latin typeface="Segoe UI"/>
                        </a:rPr>
                        <a:t>535.477.960</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dot"/>
                      <a:round/>
                      <a:headEnd type="none" w="med" len="med"/>
                      <a:tailEnd type="none" w="med" len="med"/>
                    </a:lnT>
                    <a:lnB w="6350" cap="flat" cmpd="sng" algn="ctr">
                      <a:solidFill>
                        <a:srgbClr val="17375D"/>
                      </a:solidFill>
                      <a:prstDash val="solid"/>
                      <a:round/>
                      <a:headEnd type="none" w="med" len="med"/>
                      <a:tailEnd type="none" w="med" len="med"/>
                    </a:lnB>
                    <a:solidFill>
                      <a:srgbClr val="EAF1DD"/>
                    </a:solidFill>
                  </a:tcPr>
                </a:tc>
                <a:tc>
                  <a:txBody>
                    <a:bodyPr/>
                    <a:lstStyle/>
                    <a:p>
                      <a:pPr algn="r" fontAlgn="ctr"/>
                      <a:r>
                        <a:rPr lang="es-ES" sz="800" b="0" i="0" u="none" strike="noStrike">
                          <a:latin typeface="Segoe UI"/>
                        </a:rPr>
                        <a:t>560.688.402</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dot"/>
                      <a:round/>
                      <a:headEnd type="none" w="med" len="med"/>
                      <a:tailEnd type="none" w="med" len="med"/>
                    </a:lnT>
                    <a:lnB w="6350" cap="flat" cmpd="sng" algn="ctr">
                      <a:solidFill>
                        <a:srgbClr val="17375D"/>
                      </a:solidFill>
                      <a:prstDash val="solid"/>
                      <a:round/>
                      <a:headEnd type="none" w="med" len="med"/>
                      <a:tailEnd type="none" w="med" len="med"/>
                    </a:lnB>
                    <a:solidFill>
                      <a:srgbClr val="EAF1DD"/>
                    </a:solidFill>
                  </a:tcPr>
                </a:tc>
                <a:tc>
                  <a:txBody>
                    <a:bodyPr/>
                    <a:lstStyle/>
                    <a:p>
                      <a:pPr algn="r" fontAlgn="ctr"/>
                      <a:r>
                        <a:rPr lang="es-ES" sz="800" b="0" i="0" u="none" strike="noStrike">
                          <a:latin typeface="Segoe UI"/>
                        </a:rPr>
                        <a:t>587.030.656</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dot"/>
                      <a:round/>
                      <a:headEnd type="none" w="med" len="med"/>
                      <a:tailEnd type="none" w="med" len="med"/>
                    </a:lnT>
                    <a:lnB w="6350" cap="flat" cmpd="sng" algn="ctr">
                      <a:solidFill>
                        <a:srgbClr val="17375D"/>
                      </a:solidFill>
                      <a:prstDash val="solid"/>
                      <a:round/>
                      <a:headEnd type="none" w="med" len="med"/>
                      <a:tailEnd type="none" w="med" len="med"/>
                    </a:lnB>
                    <a:solidFill>
                      <a:srgbClr val="EAF1DD"/>
                    </a:solidFill>
                  </a:tcPr>
                </a:tc>
                <a:tc>
                  <a:txBody>
                    <a:bodyPr/>
                    <a:lstStyle/>
                    <a:p>
                      <a:pPr algn="r" fontAlgn="ctr"/>
                      <a:r>
                        <a:rPr lang="es-ES" sz="800" b="0" i="0" u="none" strike="noStrike">
                          <a:latin typeface="Segoe UI"/>
                        </a:rPr>
                        <a:t>614.565.409</a:t>
                      </a:r>
                    </a:p>
                  </a:txBody>
                  <a:tcPr marL="0" marR="0" marT="0" marB="0" anchor="ctr">
                    <a:lnL w="6350" cap="flat" cmpd="sng" algn="ctr">
                      <a:solidFill>
                        <a:srgbClr val="17375D"/>
                      </a:solidFill>
                      <a:prstDash val="solid"/>
                      <a:round/>
                      <a:headEnd type="none" w="med" len="med"/>
                      <a:tailEnd type="none" w="med" len="med"/>
                    </a:lnL>
                    <a:lnR w="6350" cap="flat" cmpd="sng" algn="ctr">
                      <a:solidFill>
                        <a:srgbClr val="17375D"/>
                      </a:solidFill>
                      <a:prstDash val="solid"/>
                      <a:round/>
                      <a:headEnd type="none" w="med" len="med"/>
                      <a:tailEnd type="none" w="med" len="med"/>
                    </a:lnR>
                    <a:lnT w="6350" cap="flat" cmpd="sng" algn="ctr">
                      <a:solidFill>
                        <a:srgbClr val="17375D"/>
                      </a:solidFill>
                      <a:prstDash val="dot"/>
                      <a:round/>
                      <a:headEnd type="none" w="med" len="med"/>
                      <a:tailEnd type="none" w="med" len="med"/>
                    </a:lnT>
                    <a:lnB w="6350" cap="flat" cmpd="sng" algn="ctr">
                      <a:solidFill>
                        <a:srgbClr val="17375D"/>
                      </a:solidFill>
                      <a:prstDash val="solid"/>
                      <a:round/>
                      <a:headEnd type="none" w="med" len="med"/>
                      <a:tailEnd type="none" w="med" len="med"/>
                    </a:lnB>
                    <a:solidFill>
                      <a:srgbClr val="EAF1DD"/>
                    </a:solidFill>
                  </a:tcPr>
                </a:tc>
                <a:tc>
                  <a:txBody>
                    <a:bodyPr/>
                    <a:lstStyle/>
                    <a:p>
                      <a:pPr algn="l" fontAlgn="b"/>
                      <a:r>
                        <a:rPr lang="es-ES" sz="500" b="0" i="0" u="none" strike="noStrike">
                          <a:latin typeface="Tahoma"/>
                        </a:rPr>
                        <a:t> </a:t>
                      </a:r>
                    </a:p>
                  </a:txBody>
                  <a:tcPr marL="0" marR="0" marT="0" marB="0" anchor="b">
                    <a:lnL w="6350" cap="flat" cmpd="sng" algn="ctr">
                      <a:solidFill>
                        <a:srgbClr val="17375D"/>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2094">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800" b="1" i="0" u="none" strike="noStrike">
                          <a:solidFill>
                            <a:srgbClr val="FFFFFF"/>
                          </a:solidFill>
                          <a:latin typeface="Segoe UI"/>
                        </a:rPr>
                        <a:t> </a:t>
                      </a:r>
                    </a:p>
                  </a:txBody>
                  <a:tcPr marL="0" marR="0" marT="0" marB="0" anchor="ctr">
                    <a:lnL>
                      <a:noFill/>
                    </a:lnL>
                    <a:lnR>
                      <a:noFill/>
                    </a:lnR>
                    <a:lnT w="6350" cap="flat" cmpd="sng" algn="ctr">
                      <a:solidFill>
                        <a:srgbClr val="7F7F7F"/>
                      </a:solidFill>
                      <a:prstDash val="solid"/>
                      <a:round/>
                      <a:headEnd type="none" w="med" len="med"/>
                      <a:tailEnd type="none" w="med" len="med"/>
                    </a:lnT>
                    <a:lnB w="12700" cap="flat" cmpd="sng" algn="ctr">
                      <a:solidFill>
                        <a:srgbClr val="953735"/>
                      </a:solidFill>
                      <a:prstDash val="solid"/>
                      <a:round/>
                      <a:headEnd type="none" w="med" len="med"/>
                      <a:tailEnd type="none" w="med" len="med"/>
                    </a:lnB>
                    <a:solidFill>
                      <a:srgbClr val="FFFFCC"/>
                    </a:solidFill>
                  </a:tcPr>
                </a:tc>
                <a:tc>
                  <a:txBody>
                    <a:bodyPr/>
                    <a:lstStyle/>
                    <a:p>
                      <a:pPr algn="l" fontAlgn="t"/>
                      <a:r>
                        <a:rPr lang="es-ES" sz="800" b="1" i="0" u="none" strike="noStrike">
                          <a:solidFill>
                            <a:srgbClr val="FFFFFF"/>
                          </a:solidFill>
                          <a:latin typeface="Segoe UI"/>
                        </a:rPr>
                        <a:t> </a:t>
                      </a:r>
                    </a:p>
                  </a:txBody>
                  <a:tcPr marL="0" marR="0" marT="0" marB="0">
                    <a:lnL>
                      <a:noFill/>
                    </a:lnL>
                    <a:lnR>
                      <a:noFill/>
                    </a:lnR>
                    <a:lnT w="6350" cap="flat" cmpd="sng" algn="ctr">
                      <a:solidFill>
                        <a:srgbClr val="7F7F7F"/>
                      </a:solidFill>
                      <a:prstDash val="solid"/>
                      <a:round/>
                      <a:headEnd type="none" w="med" len="med"/>
                      <a:tailEnd type="none" w="med" len="med"/>
                    </a:lnT>
                    <a:lnB w="12700" cap="flat" cmpd="sng" algn="ctr">
                      <a:solidFill>
                        <a:srgbClr val="953735"/>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6350" cap="flat" cmpd="sng" algn="ctr">
                      <a:solidFill>
                        <a:srgbClr val="17375D"/>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ctr" fontAlgn="ctr"/>
                      <a:r>
                        <a:rPr lang="es-ES" sz="800" b="0" i="0" u="none" strike="noStrike" dirty="0">
                          <a:solidFill>
                            <a:srgbClr val="7F7F7F"/>
                          </a:solidFill>
                          <a:latin typeface="Segoe UI"/>
                        </a:rPr>
                        <a:t> </a:t>
                      </a:r>
                    </a:p>
                  </a:txBody>
                  <a:tcPr marL="0" marR="0" marT="0" marB="0" anchor="ctr">
                    <a:lnL>
                      <a:noFill/>
                    </a:lnL>
                    <a:lnR>
                      <a:noFill/>
                    </a:lnR>
                    <a:lnT w="6350" cap="flat" cmpd="sng" algn="ctr">
                      <a:solidFill>
                        <a:srgbClr val="17375D"/>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ctr" fontAlgn="ctr"/>
                      <a:r>
                        <a:rPr lang="es-ES" sz="800" b="0" i="0" u="none" strike="noStrike" dirty="0">
                          <a:solidFill>
                            <a:srgbClr val="7F7F7F"/>
                          </a:solidFill>
                          <a:latin typeface="Segoe UI"/>
                        </a:rPr>
                        <a:t> </a:t>
                      </a:r>
                    </a:p>
                  </a:txBody>
                  <a:tcPr marL="0" marR="0" marT="0" marB="0" anchor="ctr">
                    <a:lnL>
                      <a:noFill/>
                    </a:lnL>
                    <a:lnR>
                      <a:noFill/>
                    </a:lnR>
                    <a:lnT w="6350" cap="flat" cmpd="sng" algn="ctr">
                      <a:solidFill>
                        <a:srgbClr val="17375D"/>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6350" cap="flat" cmpd="sng" algn="ctr">
                      <a:solidFill>
                        <a:srgbClr val="17375D"/>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6350" cap="flat" cmpd="sng" algn="ctr">
                      <a:solidFill>
                        <a:srgbClr val="17375D"/>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37971">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53735"/>
                      </a:solidFill>
                      <a:prstDash val="solid"/>
                      <a:round/>
                      <a:headEnd type="none" w="med" len="med"/>
                      <a:tailEnd type="none" w="med" len="med"/>
                    </a:lnR>
                    <a:lnT>
                      <a:noFill/>
                    </a:lnT>
                    <a:lnB>
                      <a:noFill/>
                    </a:lnB>
                    <a:solidFill>
                      <a:srgbClr val="FFFFCC"/>
                    </a:solidFill>
                  </a:tcPr>
                </a:tc>
                <a:tc gridSpan="2">
                  <a:txBody>
                    <a:bodyPr/>
                    <a:lstStyle/>
                    <a:p>
                      <a:pPr algn="r" fontAlgn="b"/>
                      <a:r>
                        <a:rPr lang="es-ES" sz="800" b="1" i="0" u="none" strike="noStrike">
                          <a:solidFill>
                            <a:srgbClr val="FFFFFF"/>
                          </a:solidFill>
                          <a:latin typeface="Segoe UI"/>
                        </a:rPr>
                        <a:t>Saldo neto de cada ejercicio</a:t>
                      </a:r>
                    </a:p>
                  </a:txBody>
                  <a:tcPr marL="0" marR="0" marT="0" marB="0" anchor="b">
                    <a:lnL w="6350" cap="flat" cmpd="sng" algn="ctr">
                      <a:solidFill>
                        <a:srgbClr val="953735"/>
                      </a:solidFill>
                      <a:prstDash val="solid"/>
                      <a:round/>
                      <a:headEnd type="none" w="med" len="med"/>
                      <a:tailEnd type="none" w="med" len="med"/>
                    </a:lnL>
                    <a:lnR w="12700" cap="flat" cmpd="sng" algn="ctr">
                      <a:solidFill>
                        <a:srgbClr val="953735"/>
                      </a:solidFill>
                      <a:prstDash val="solid"/>
                      <a:round/>
                      <a:headEnd type="none" w="med" len="med"/>
                      <a:tailEnd type="none" w="med" len="med"/>
                    </a:lnR>
                    <a:lnT w="12700" cap="flat" cmpd="sng" algn="ctr">
                      <a:solidFill>
                        <a:srgbClr val="953735"/>
                      </a:solidFill>
                      <a:prstDash val="solid"/>
                      <a:round/>
                      <a:headEnd type="none" w="med" len="med"/>
                      <a:tailEnd type="none" w="med" len="med"/>
                    </a:lnT>
                    <a:lnB w="12700" cap="flat" cmpd="sng" algn="ctr">
                      <a:solidFill>
                        <a:srgbClr val="953735"/>
                      </a:solidFill>
                      <a:prstDash val="solid"/>
                      <a:round/>
                      <a:headEnd type="none" w="med" len="med"/>
                      <a:tailEnd type="none" w="med" len="med"/>
                    </a:lnB>
                    <a:solidFill>
                      <a:srgbClr val="953735"/>
                    </a:solidFill>
                  </a:tcPr>
                </a:tc>
                <a:tc hMerge="1">
                  <a:txBody>
                    <a:bodyPr/>
                    <a:lstStyle/>
                    <a:p>
                      <a:endParaRPr lang="es-CO"/>
                    </a:p>
                  </a:txBody>
                  <a:tcPr/>
                </a:tc>
                <a:tc>
                  <a:txBody>
                    <a:bodyPr/>
                    <a:lstStyle/>
                    <a:p>
                      <a:pPr algn="l" fontAlgn="b"/>
                      <a:r>
                        <a:rPr lang="es-ES" sz="800" b="0" i="0" u="none" strike="noStrike">
                          <a:latin typeface="Segoe UI"/>
                        </a:rPr>
                        <a:t> </a:t>
                      </a:r>
                    </a:p>
                  </a:txBody>
                  <a:tcPr marL="0" marR="0" marT="0" marB="0" anchor="b">
                    <a:lnL w="12700" cap="flat" cmpd="sng" algn="ctr">
                      <a:solidFill>
                        <a:srgbClr val="953735"/>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454.497.074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0" i="0" u="none" strike="noStrike">
                          <a:latin typeface="Segoe UI"/>
                        </a:rPr>
                        <a:t>1.215.070.629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0" i="0" u="none" strike="noStrike" dirty="0">
                          <a:latin typeface="Segoe UI"/>
                        </a:rPr>
                        <a:t>1.274.292.884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0" i="0" u="none" strike="noStrike" dirty="0">
                          <a:latin typeface="Segoe UI"/>
                        </a:rPr>
                        <a:t>1.334.263.021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0" i="0" u="none" strike="noStrike">
                          <a:latin typeface="Segoe UI"/>
                        </a:rPr>
                        <a:t>1.396.949.869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CD5B4"/>
                    </a:solidFill>
                  </a:tcPr>
                </a:tc>
                <a:tc>
                  <a:txBody>
                    <a:bodyPr/>
                    <a:lstStyle/>
                    <a:p>
                      <a:pPr algn="l" fontAlgn="b"/>
                      <a:r>
                        <a:rPr lang="es-ES" sz="500" b="0" i="0" u="none" strike="noStrike">
                          <a:latin typeface="Tahoma"/>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2094">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800" b="1" i="0" u="none" strike="noStrike">
                          <a:solidFill>
                            <a:srgbClr val="FFFFFF"/>
                          </a:solidFill>
                          <a:latin typeface="Segoe UI"/>
                        </a:rPr>
                        <a:t> </a:t>
                      </a:r>
                    </a:p>
                  </a:txBody>
                  <a:tcPr marL="0" marR="0" marT="0" marB="0" anchor="ctr">
                    <a:lnL>
                      <a:noFill/>
                    </a:lnL>
                    <a:lnR>
                      <a:noFill/>
                    </a:lnR>
                    <a:lnT w="12700" cap="flat" cmpd="sng" algn="ctr">
                      <a:solidFill>
                        <a:srgbClr val="953735"/>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l" fontAlgn="t"/>
                      <a:r>
                        <a:rPr lang="es-ES" sz="800" b="1" i="0" u="none" strike="noStrike">
                          <a:solidFill>
                            <a:srgbClr val="FFFFFF"/>
                          </a:solidFill>
                          <a:latin typeface="Segoe UI"/>
                        </a:rPr>
                        <a:t> </a:t>
                      </a:r>
                    </a:p>
                  </a:txBody>
                  <a:tcPr marL="0" marR="0" marT="0" marB="0">
                    <a:lnL>
                      <a:noFill/>
                    </a:lnL>
                    <a:lnR>
                      <a:noFill/>
                    </a:lnR>
                    <a:lnT w="12700" cap="flat" cmpd="sng" algn="ctr">
                      <a:solidFill>
                        <a:srgbClr val="953735"/>
                      </a:solidFill>
                      <a:prstDash val="solid"/>
                      <a:round/>
                      <a:headEnd type="none" w="med" len="med"/>
                      <a:tailEnd type="none" w="med" len="med"/>
                    </a:lnT>
                    <a:lnB w="6350" cap="flat" cmpd="sng" algn="ctr">
                      <a:solidFill>
                        <a:srgbClr val="C00000"/>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ctr" fontAlgn="ctr"/>
                      <a:r>
                        <a:rPr lang="es-ES" sz="800" b="0" i="0" u="none" strike="noStrike" dirty="0">
                          <a:solidFill>
                            <a:srgbClr val="7F7F7F"/>
                          </a:solidFill>
                          <a:latin typeface="Segoe UI"/>
                        </a:rPr>
                        <a:t> </a:t>
                      </a:r>
                    </a:p>
                  </a:txBody>
                  <a:tcPr marL="0" marR="0" marT="0" marB="0" anchor="ctr">
                    <a:lnL>
                      <a:noFill/>
                    </a:lnL>
                    <a:lnR>
                      <a:noFill/>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ctr" fontAlgn="ctr"/>
                      <a:r>
                        <a:rPr lang="es-ES" sz="800" b="0" i="0" u="none" strike="noStrike">
                          <a:solidFill>
                            <a:srgbClr val="7F7F7F"/>
                          </a:solidFill>
                          <a:latin typeface="Segoe UI"/>
                        </a:rPr>
                        <a:t> </a:t>
                      </a:r>
                    </a:p>
                  </a:txBody>
                  <a:tcPr marL="0" marR="0" marT="0" marB="0" anchor="ctr">
                    <a:lnL>
                      <a:noFill/>
                    </a:lnL>
                    <a:lnR>
                      <a:noFill/>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37971">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0000"/>
                      </a:solidFill>
                      <a:prstDash val="solid"/>
                      <a:round/>
                      <a:headEnd type="none" w="med" len="med"/>
                      <a:tailEnd type="none" w="med" len="med"/>
                    </a:lnR>
                    <a:lnT>
                      <a:noFill/>
                    </a:lnT>
                    <a:lnB>
                      <a:noFill/>
                    </a:lnB>
                    <a:solidFill>
                      <a:srgbClr val="FFFFCC"/>
                    </a:solidFill>
                  </a:tcPr>
                </a:tc>
                <a:tc gridSpan="2">
                  <a:txBody>
                    <a:bodyPr/>
                    <a:lstStyle/>
                    <a:p>
                      <a:pPr algn="r" fontAlgn="b"/>
                      <a:r>
                        <a:rPr lang="es-ES" sz="800" b="1" i="0" u="none" strike="noStrike">
                          <a:solidFill>
                            <a:srgbClr val="FFFFFF"/>
                          </a:solidFill>
                          <a:latin typeface="Segoe UI"/>
                        </a:rPr>
                        <a:t>Saldo acumulado al final</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C00000"/>
                      </a:solidFill>
                      <a:prstDash val="solid"/>
                      <a:round/>
                      <a:headEnd type="none" w="med" len="med"/>
                      <a:tailEnd type="none" w="med" len="med"/>
                    </a:lnR>
                    <a:lnT w="6350" cap="flat" cmpd="sng" algn="ctr">
                      <a:solidFill>
                        <a:srgbClr val="C00000"/>
                      </a:solidFill>
                      <a:prstDash val="solid"/>
                      <a:round/>
                      <a:headEnd type="none" w="med" len="med"/>
                      <a:tailEnd type="none" w="med" len="med"/>
                    </a:lnT>
                    <a:lnB w="12700" cap="flat" cmpd="sng" algn="ctr">
                      <a:solidFill>
                        <a:srgbClr val="632523"/>
                      </a:solidFill>
                      <a:prstDash val="solid"/>
                      <a:round/>
                      <a:headEnd type="none" w="med" len="med"/>
                      <a:tailEnd type="none" w="med" len="med"/>
                    </a:lnB>
                    <a:solidFill>
                      <a:srgbClr val="C00000"/>
                    </a:solidFill>
                  </a:tcPr>
                </a:tc>
                <a:tc hMerge="1">
                  <a:txBody>
                    <a:bodyPr/>
                    <a:lstStyle/>
                    <a:p>
                      <a:endParaRPr lang="es-CO"/>
                    </a:p>
                  </a:txBody>
                  <a:tcPr/>
                </a:tc>
                <a:tc>
                  <a:txBody>
                    <a:bodyPr/>
                    <a:lstStyle/>
                    <a:p>
                      <a:pPr algn="l" fontAlgn="b"/>
                      <a:r>
                        <a:rPr lang="es-ES" sz="800" b="0" i="0" u="none" strike="noStrike">
                          <a:latin typeface="Segoe UI"/>
                        </a:rPr>
                        <a:t> </a:t>
                      </a:r>
                    </a:p>
                  </a:txBody>
                  <a:tcPr marL="0" marR="0" marT="0" marB="0" anchor="b">
                    <a:lnL w="6350" cap="flat" cmpd="sng" algn="ctr">
                      <a:solidFill>
                        <a:srgbClr val="C000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454.497.074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1.669.567.702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2.943.860.586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a:latin typeface="Segoe UI"/>
                        </a:rPr>
                        <a:t>4.278.123.607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00"/>
                      </a:solidFill>
                      <a:prstDash val="solid"/>
                      <a:round/>
                      <a:headEnd type="none" w="med" len="med"/>
                      <a:tailEnd type="none" w="med" len="med"/>
                    </a:lnB>
                    <a:solidFill>
                      <a:srgbClr val="FCD5B4"/>
                    </a:solidFill>
                  </a:tcPr>
                </a:tc>
                <a:tc>
                  <a:txBody>
                    <a:bodyPr/>
                    <a:lstStyle/>
                    <a:p>
                      <a:pPr algn="r" fontAlgn="b"/>
                      <a:r>
                        <a:rPr lang="es-ES" sz="800" b="1" i="0" u="none" strike="noStrike" dirty="0">
                          <a:latin typeface="Segoe UI"/>
                        </a:rPr>
                        <a:t>5.675.073.476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996600"/>
                      </a:solidFill>
                      <a:prstDash val="solid"/>
                      <a:round/>
                      <a:headEnd type="none" w="med" len="med"/>
                      <a:tailEnd type="none" w="med" len="med"/>
                    </a:lnB>
                    <a:solidFill>
                      <a:srgbClr val="FCD5B4"/>
                    </a:solidFill>
                  </a:tcPr>
                </a:tc>
                <a:tc>
                  <a:txBody>
                    <a:bodyPr/>
                    <a:lstStyle/>
                    <a:p>
                      <a:pPr algn="l" fontAlgn="b"/>
                      <a:r>
                        <a:rPr lang="es-ES" sz="500" b="0" i="0" u="none" strike="noStrike">
                          <a:latin typeface="Tahoma"/>
                        </a:rPr>
                        <a:t> </a:t>
                      </a:r>
                    </a:p>
                  </a:txBody>
                  <a:tcPr marL="0" marR="0" marT="0" marB="0" anchor="b">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969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12700" cap="flat" cmpd="sng" algn="ctr">
                      <a:solidFill>
                        <a:srgbClr val="632523"/>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12700" cap="flat" cmpd="sng" algn="ctr">
                      <a:solidFill>
                        <a:srgbClr val="632523"/>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12700" cap="flat" cmpd="sng" algn="ctr">
                      <a:solidFill>
                        <a:srgbClr val="99660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12700" cap="flat" cmpd="sng" algn="ctr">
                      <a:solidFill>
                        <a:srgbClr val="99660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12700" cap="flat" cmpd="sng" algn="ctr">
                      <a:solidFill>
                        <a:srgbClr val="99660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800" b="0" i="0" u="none" strike="noStrike">
                          <a:latin typeface="Tahoma"/>
                        </a:rPr>
                        <a:t> </a:t>
                      </a:r>
                    </a:p>
                  </a:txBody>
                  <a:tcPr marL="0" marR="0" marT="0" marB="0" anchor="b">
                    <a:lnL>
                      <a:noFill/>
                    </a:lnL>
                    <a:lnR>
                      <a:noFill/>
                    </a:lnR>
                    <a:lnT w="12700" cap="flat" cmpd="sng" algn="ctr">
                      <a:solidFill>
                        <a:srgbClr val="99660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800" b="0" i="0" u="none" strike="noStrike" dirty="0">
                          <a:latin typeface="Tahoma"/>
                        </a:rPr>
                        <a:t> </a:t>
                      </a:r>
                    </a:p>
                  </a:txBody>
                  <a:tcPr marL="0" marR="0" marT="0" marB="0" anchor="b">
                    <a:lnL>
                      <a:noFill/>
                    </a:lnL>
                    <a:lnR>
                      <a:noFill/>
                    </a:lnR>
                    <a:lnT w="12700" cap="flat" cmpd="sng" algn="ctr">
                      <a:solidFill>
                        <a:srgbClr val="99660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Tahoma"/>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r>
              <a:tr h="129693">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a:noFill/>
                    </a:lnB>
                    <a:solidFill>
                      <a:srgbClr val="FFFF99"/>
                    </a:solidFill>
                  </a:tcPr>
                </a:tc>
              </a:tr>
              <a:tr h="22903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endParaRPr lang="es-ES" sz="500" b="0" i="0" u="none" strike="noStrike">
                        <a:latin typeface="Arial"/>
                      </a:endParaRPr>
                    </a:p>
                  </a:txBody>
                  <a:tcPr marL="0" marR="0" marT="0" marB="0">
                    <a:lnL w="6350" cap="flat" cmpd="sng" algn="ctr">
                      <a:solidFill>
                        <a:srgbClr val="C0C0C0"/>
                      </a:solidFill>
                      <a:prstDash val="solid"/>
                      <a:round/>
                      <a:headEnd type="none" w="med" len="med"/>
                      <a:tailEnd type="none" w="med" len="med"/>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endParaRPr lang="es-ES" sz="500" b="0" i="0" u="none" strike="noStrike">
                        <a:latin typeface="Arial"/>
                      </a:endParaRPr>
                    </a:p>
                  </a:txBody>
                  <a:tcPr marL="0" marR="0" marT="0" marB="0">
                    <a:lnL w="6350" cap="flat" cmpd="sng" algn="ctr">
                      <a:solidFill>
                        <a:srgbClr val="C0C0C0"/>
                      </a:solidFill>
                      <a:prstDash val="solid"/>
                      <a:round/>
                      <a:headEnd type="none" w="med" len="med"/>
                      <a:tailEnd type="none" w="med" len="med"/>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r>
              <a:tr h="22903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r>
              <a:tr h="22903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r>
              <a:tr h="22903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r>
              <a:tr h="22903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r>
              <a:tr h="22903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r>
              <a:tr h="22903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99"/>
                    </a:solidFill>
                  </a:tcPr>
                </a:tc>
              </a:tr>
              <a:tr h="137971">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dirty="0">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w="6350" cap="flat" cmpd="sng" algn="ctr">
                      <a:solidFill>
                        <a:srgbClr val="C0C0C0"/>
                      </a:solidFill>
                      <a:prstDash val="solid"/>
                      <a:round/>
                      <a:headEnd type="none" w="med" len="med"/>
                      <a:tailEnd type="none" w="med" len="med"/>
                    </a:lnB>
                    <a:solidFill>
                      <a:srgbClr val="FFFF99"/>
                    </a:solidFill>
                  </a:tcPr>
                </a:tc>
              </a:tr>
            </a:tbl>
          </a:graphicData>
        </a:graphic>
      </p:graphicFrame>
      <p:pic>
        <p:nvPicPr>
          <p:cNvPr id="4" name="2 Imagen">
            <a:hlinkClick r:id="" tooltip="Ir a la hoja SIGUIENTE"/>
          </p:cNvPr>
          <p:cNvPicPr>
            <a:picLocks noChangeAspect="1"/>
          </p:cNvPicPr>
          <p:nvPr/>
        </p:nvPicPr>
        <p:blipFill>
          <a:blip r:embed="rId2" cstate="print"/>
          <a:stretch>
            <a:fillRect/>
          </a:stretch>
        </p:blipFill>
        <p:spPr>
          <a:xfrm>
            <a:off x="8530590" y="127635"/>
            <a:ext cx="207279" cy="176799"/>
          </a:xfrm>
          <a:prstGeom prst="rect">
            <a:avLst/>
          </a:prstGeom>
        </p:spPr>
      </p:pic>
      <p:graphicFrame>
        <p:nvGraphicFramePr>
          <p:cNvPr id="5" name="5 Gráfico"/>
          <p:cNvGraphicFramePr/>
          <p:nvPr/>
        </p:nvGraphicFramePr>
        <p:xfrm>
          <a:off x="4286248" y="4786322"/>
          <a:ext cx="3914797" cy="117444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8 Gráfico"/>
          <p:cNvGraphicFramePr/>
          <p:nvPr/>
        </p:nvGraphicFramePr>
        <p:xfrm>
          <a:off x="1071538" y="4500570"/>
          <a:ext cx="2857520" cy="1428760"/>
        </p:xfrm>
        <a:graphic>
          <a:graphicData uri="http://schemas.openxmlformats.org/drawingml/2006/chart">
            <c:chart xmlns:c="http://schemas.openxmlformats.org/drawingml/2006/chart" xmlns:r="http://schemas.openxmlformats.org/officeDocument/2006/relationships" r:id="rId4"/>
          </a:graphicData>
        </a:graphic>
      </p:graphicFrame>
      <p:pic>
        <p:nvPicPr>
          <p:cNvPr id="7" name="9 Imagen">
            <a:hlinkClick r:id="" tooltip="Volver ARRIBA"/>
          </p:cNvPr>
          <p:cNvPicPr>
            <a:picLocks noChangeAspect="1"/>
          </p:cNvPicPr>
          <p:nvPr/>
        </p:nvPicPr>
        <p:blipFill>
          <a:blip r:embed="rId5" cstate="print"/>
          <a:stretch>
            <a:fillRect/>
          </a:stretch>
        </p:blipFill>
        <p:spPr>
          <a:xfrm rot="16200000">
            <a:off x="552450" y="137160"/>
            <a:ext cx="176799" cy="176799"/>
          </a:xfrm>
          <a:prstGeom prst="rect">
            <a:avLst/>
          </a:prstGeom>
        </p:spPr>
      </p:pic>
      <p:pic>
        <p:nvPicPr>
          <p:cNvPr id="8" name="10 Imagen">
            <a:hlinkClick r:id="" tooltip="Ir a la hoja ANTERIOR"/>
          </p:cNvPr>
          <p:cNvPicPr>
            <a:picLocks noChangeAspect="1"/>
          </p:cNvPicPr>
          <p:nvPr/>
        </p:nvPicPr>
        <p:blipFill>
          <a:blip r:embed="rId6" cstate="print"/>
          <a:stretch>
            <a:fillRect/>
          </a:stretch>
        </p:blipFill>
        <p:spPr>
          <a:xfrm rot="16200000">
            <a:off x="311467" y="134303"/>
            <a:ext cx="176799" cy="182514"/>
          </a:xfrm>
          <a:prstGeom prst="rect">
            <a:avLst/>
          </a:prstGeom>
        </p:spPr>
      </p:pic>
      <p:pic>
        <p:nvPicPr>
          <p:cNvPr id="9" name="15 Imagen" descr="informacion.gif">
            <a:hlinkClick r:id="" tooltip="INFORMACIÓN"/>
          </p:cNvPr>
          <p:cNvPicPr>
            <a:picLocks noChangeAspect="1"/>
          </p:cNvPicPr>
          <p:nvPr/>
        </p:nvPicPr>
        <p:blipFill>
          <a:blip r:embed="rId7" cstate="print"/>
          <a:stretch>
            <a:fillRect/>
          </a:stretch>
        </p:blipFill>
        <p:spPr>
          <a:xfrm>
            <a:off x="7347585" y="118110"/>
            <a:ext cx="925830" cy="219075"/>
          </a:xfrm>
          <a:prstGeom prst="rect">
            <a:avLst/>
          </a:prstGeom>
        </p:spPr>
      </p:pic>
      <p:pic>
        <p:nvPicPr>
          <p:cNvPr id="10" name="12 Imagen" descr="miniplan002.gif">
            <a:hlinkClick r:id="" tooltip="Ir al INDICE"/>
          </p:cNvPr>
          <p:cNvPicPr>
            <a:picLocks noChangeAspect="1"/>
          </p:cNvPicPr>
          <p:nvPr/>
        </p:nvPicPr>
        <p:blipFill>
          <a:blip r:embed="rId8" cstate="print"/>
          <a:stretch>
            <a:fillRect/>
          </a:stretch>
        </p:blipFill>
        <p:spPr>
          <a:xfrm>
            <a:off x="990600" y="146685"/>
            <a:ext cx="1411605" cy="179614"/>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1000100" y="642920"/>
          <a:ext cx="7358115" cy="5737247"/>
        </p:xfrm>
        <a:graphic>
          <a:graphicData uri="http://schemas.openxmlformats.org/drawingml/2006/table">
            <a:tbl>
              <a:tblPr/>
              <a:tblGrid>
                <a:gridCol w="231533"/>
                <a:gridCol w="197095"/>
                <a:gridCol w="1875123"/>
                <a:gridCol w="57884"/>
                <a:gridCol w="882140"/>
                <a:gridCol w="882140"/>
                <a:gridCol w="882140"/>
                <a:gridCol w="1099782"/>
                <a:gridCol w="1099782"/>
                <a:gridCol w="150496"/>
              </a:tblGrid>
              <a:tr h="236188">
                <a:tc>
                  <a:txBody>
                    <a:bodyPr/>
                    <a:lstStyle/>
                    <a:p>
                      <a:pPr algn="l" fontAlgn="b"/>
                      <a:endParaRPr lang="es-ES" sz="500" b="0" i="0" u="none" strike="noStrike" dirty="0">
                        <a:latin typeface="Tahoma"/>
                      </a:endParaRPr>
                    </a:p>
                  </a:txBody>
                  <a:tcPr marL="0" marR="0" marT="0" marB="0" anchor="b">
                    <a:lnL>
                      <a:noFill/>
                    </a:lnL>
                    <a:lnR w="19050" cap="flat" cmpd="sng" algn="ctr">
                      <a:solidFill>
                        <a:srgbClr val="4A452A"/>
                      </a:solidFill>
                      <a:prstDash val="solid"/>
                      <a:round/>
                      <a:headEnd type="none" w="med" len="med"/>
                      <a:tailEnd type="none" w="med" len="med"/>
                    </a:lnR>
                    <a:lnT>
                      <a:noFill/>
                    </a:lnT>
                    <a:lnB>
                      <a:noFill/>
                    </a:lnB>
                  </a:tcPr>
                </a:tc>
                <a:tc>
                  <a:txBody>
                    <a:bodyPr/>
                    <a:lstStyle/>
                    <a:p>
                      <a:pPr algn="l" fontAlgn="b"/>
                      <a:r>
                        <a:rPr lang="es-ES" sz="500" b="0" i="0" u="none" strike="noStrike">
                          <a:latin typeface="Segoe UI"/>
                        </a:rPr>
                        <a:t> </a:t>
                      </a:r>
                      <a:endParaRPr lang="es-ES" sz="500" b="0" i="0" u="none" strike="noStrike">
                        <a:latin typeface="Arial"/>
                      </a:endParaRPr>
                    </a:p>
                  </a:txBody>
                  <a:tcPr marL="0" marR="0" marT="0" marB="0">
                    <a:lnL w="19050" cap="flat" cmpd="sng" algn="ctr">
                      <a:solidFill>
                        <a:srgbClr val="4A452A"/>
                      </a:solidFill>
                      <a:prstDash val="solid"/>
                      <a:round/>
                      <a:headEnd type="none" w="med" len="med"/>
                      <a:tailEnd type="none" w="med" len="med"/>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500" b="0" i="0" u="none" strike="noStrike">
                          <a:solidFill>
                            <a:srgbClr val="FFFFCC"/>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700" b="1" i="0" u="none" strike="noStrike">
                          <a:solidFill>
                            <a:srgbClr val="FFFFFF"/>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gridSpan="3">
                  <a:txBody>
                    <a:bodyPr/>
                    <a:lstStyle/>
                    <a:p>
                      <a:pPr algn="ctr" fontAlgn="ctr"/>
                      <a:r>
                        <a:rPr lang="es-ES" sz="900" b="1" i="0" u="none" strike="noStrike" dirty="0">
                          <a:solidFill>
                            <a:srgbClr val="FFFFFF"/>
                          </a:solidFill>
                          <a:latin typeface="Tahoma"/>
                        </a:rPr>
                        <a:t> </a:t>
                      </a:r>
                      <a:r>
                        <a:rPr lang="es-ES" sz="900" b="1" i="0" u="none" strike="noStrike" dirty="0">
                          <a:solidFill>
                            <a:srgbClr val="FFFFCC"/>
                          </a:solidFill>
                          <a:latin typeface="Tahoma"/>
                        </a:rPr>
                        <a:t>          PASO 7: </a:t>
                      </a:r>
                      <a:r>
                        <a:rPr lang="es-ES" sz="900" b="1" i="0" u="none" strike="noStrike" dirty="0">
                          <a:solidFill>
                            <a:srgbClr val="FFFFFF"/>
                          </a:solidFill>
                          <a:latin typeface="Tahoma"/>
                        </a:rPr>
                        <a:t>BALANCES</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hMerge="1">
                  <a:txBody>
                    <a:bodyPr/>
                    <a:lstStyle/>
                    <a:p>
                      <a:endParaRPr lang="es-CO"/>
                    </a:p>
                  </a:txBody>
                  <a:tcPr/>
                </a:tc>
                <a:tc hMerge="1">
                  <a:txBody>
                    <a:bodyPr/>
                    <a:lstStyle/>
                    <a:p>
                      <a:endParaRPr lang="es-CO"/>
                    </a:p>
                  </a:txBody>
                  <a:tcPr/>
                </a:tc>
                <a:tc>
                  <a:txBody>
                    <a:bodyPr/>
                    <a:lstStyle/>
                    <a:p>
                      <a:pPr algn="l" fontAlgn="ctr"/>
                      <a:r>
                        <a:rPr lang="es-ES" sz="700" b="1" i="0" u="none" strike="noStrike">
                          <a:solidFill>
                            <a:srgbClr val="FFFFFF"/>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b"/>
                      <a:r>
                        <a:rPr lang="es-ES" sz="700" b="1" i="0" u="none" strike="noStrike">
                          <a:solidFill>
                            <a:srgbClr val="FFFFFF"/>
                          </a:solidFill>
                          <a:latin typeface="Tahoma"/>
                        </a:rPr>
                        <a:t> </a:t>
                      </a:r>
                      <a:endParaRPr lang="es-ES" sz="500" b="0" i="0" u="none" strike="noStrike">
                        <a:latin typeface="Arial"/>
                      </a:endParaRP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c>
                  <a:txBody>
                    <a:bodyPr/>
                    <a:lstStyle/>
                    <a:p>
                      <a:pPr algn="l" fontAlgn="ctr"/>
                      <a:r>
                        <a:rPr lang="es-ES" sz="700" b="1" i="0" u="none" strike="noStrike">
                          <a:solidFill>
                            <a:srgbClr val="FFFFFF"/>
                          </a:solidFill>
                          <a:latin typeface="Tahoma"/>
                        </a:rPr>
                        <a:t> </a:t>
                      </a:r>
                    </a:p>
                  </a:txBody>
                  <a:tcPr marL="0" marR="0" marT="0" marB="0" anchor="ctr">
                    <a:lnL>
                      <a:noFill/>
                    </a:lnL>
                    <a:lnR>
                      <a:noFill/>
                    </a:lnR>
                    <a:lnT w="19050" cap="flat" cmpd="sng" algn="ctr">
                      <a:solidFill>
                        <a:srgbClr val="4A452A"/>
                      </a:solidFill>
                      <a:prstDash val="solid"/>
                      <a:round/>
                      <a:headEnd type="none" w="med" len="med"/>
                      <a:tailEnd type="none" w="med" len="med"/>
                    </a:lnT>
                    <a:lnB w="19050" cap="flat" cmpd="sng" algn="ctr">
                      <a:solidFill>
                        <a:srgbClr val="4A452A"/>
                      </a:solidFill>
                      <a:prstDash val="solid"/>
                      <a:round/>
                      <a:headEnd type="none" w="med" len="med"/>
                      <a:tailEnd type="none" w="med" len="med"/>
                    </a:lnB>
                    <a:solidFill>
                      <a:srgbClr val="4A452A"/>
                    </a:solidFill>
                  </a:tcPr>
                </a:tc>
              </a:tr>
              <a:tr h="128476">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ctr" fontAlgn="ctr"/>
                      <a:r>
                        <a:rPr lang="es-ES" sz="600" b="1" i="0" u="none" strike="noStrike">
                          <a:solidFill>
                            <a:srgbClr val="FFFFFF"/>
                          </a:solidFill>
                          <a:latin typeface="Segoe UI"/>
                        </a:rPr>
                        <a:t> </a:t>
                      </a:r>
                    </a:p>
                  </a:txBody>
                  <a:tcPr marL="0" marR="0" marT="0" marB="0" anchor="ctr">
                    <a:lnL>
                      <a:noFill/>
                    </a:lnL>
                    <a:lnR>
                      <a:noFill/>
                    </a:lnR>
                    <a:lnT w="19050" cap="flat" cmpd="sng" algn="ctr">
                      <a:solidFill>
                        <a:srgbClr val="4A452A"/>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CC"/>
                    </a:solidFill>
                  </a:tcPr>
                </a:tc>
                <a:tc>
                  <a:txBody>
                    <a:bodyPr/>
                    <a:lstStyle/>
                    <a:p>
                      <a:pPr algn="l" fontAlgn="t"/>
                      <a:r>
                        <a:rPr lang="es-ES" sz="600" b="1" i="0" u="none" strike="noStrike">
                          <a:solidFill>
                            <a:srgbClr val="FFFFFF"/>
                          </a:solidFill>
                          <a:latin typeface="Tahoma"/>
                        </a:rPr>
                        <a:t> </a:t>
                      </a:r>
                    </a:p>
                  </a:txBody>
                  <a:tcPr marL="0" marR="0" marT="0" marB="0">
                    <a:lnL>
                      <a:noFill/>
                    </a:lnL>
                    <a:lnR>
                      <a:noFill/>
                    </a:lnR>
                    <a:lnT w="19050" cap="flat" cmpd="sng" algn="ctr">
                      <a:solidFill>
                        <a:srgbClr val="4A452A"/>
                      </a:solidFill>
                      <a:prstDash val="solid"/>
                      <a:round/>
                      <a:headEnd type="none" w="med" len="med"/>
                      <a:tailEnd type="none" w="med" len="med"/>
                    </a:lnT>
                    <a:lnB>
                      <a:noFill/>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w="19050" cap="flat" cmpd="sng" algn="ctr">
                      <a:solidFill>
                        <a:srgbClr val="4A452A"/>
                      </a:solidFill>
                      <a:prstDash val="solid"/>
                      <a:round/>
                      <a:headEnd type="none" w="med" len="med"/>
                      <a:tailEnd type="none" w="med" len="med"/>
                    </a:lnT>
                    <a:lnB>
                      <a:noFill/>
                    </a:lnB>
                    <a:solidFill>
                      <a:srgbClr val="FFFFCC"/>
                    </a:solidFill>
                  </a:tcPr>
                </a:tc>
              </a:tr>
              <a:tr h="17177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12700" cap="flat" cmpd="sng" algn="ctr">
                      <a:solidFill>
                        <a:srgbClr val="C000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BALANCE PREVISIONAL</a:t>
                      </a:r>
                    </a:p>
                  </a:txBody>
                  <a:tcPr marL="0" marR="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0000"/>
                    </a:solidFill>
                  </a:tcPr>
                </a:tc>
                <a:tc>
                  <a:txBody>
                    <a:bodyPr/>
                    <a:lstStyle/>
                    <a:p>
                      <a:pPr algn="l" fontAlgn="t"/>
                      <a:r>
                        <a:rPr lang="es-ES" sz="800" b="1" i="0" u="none" strike="noStrike">
                          <a:solidFill>
                            <a:srgbClr val="FFFFFF"/>
                          </a:solidFill>
                          <a:latin typeface="Tahoma"/>
                        </a:rPr>
                        <a:t> </a:t>
                      </a:r>
                    </a:p>
                  </a:txBody>
                  <a:tcPr marL="0" marR="0" marT="0" marB="0">
                    <a:lnL w="12700" cap="flat" cmpd="sng" algn="ctr">
                      <a:solidFill>
                        <a:srgbClr val="C00000"/>
                      </a:solidFill>
                      <a:prstDash val="solid"/>
                      <a:round/>
                      <a:headEnd type="none" w="med" len="med"/>
                      <a:tailEnd type="none" w="med" len="med"/>
                    </a:lnL>
                    <a:lnR w="6350" cap="flat" cmpd="sng" algn="ctr">
                      <a:solidFill>
                        <a:srgbClr val="996600"/>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2018</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a:noFill/>
                    </a:lnB>
                    <a:solidFill>
                      <a:srgbClr val="996633"/>
                    </a:solidFill>
                  </a:tcPr>
                </a:tc>
                <a:tc>
                  <a:txBody>
                    <a:bodyPr/>
                    <a:lstStyle/>
                    <a:p>
                      <a:pPr algn="ctr" fontAlgn="ctr"/>
                      <a:r>
                        <a:rPr lang="es-ES" sz="800" b="1" i="0" u="none" strike="noStrike">
                          <a:solidFill>
                            <a:srgbClr val="FFFFFF"/>
                          </a:solidFill>
                          <a:latin typeface="Segoe UI"/>
                        </a:rPr>
                        <a:t>2019</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a:noFill/>
                    </a:lnB>
                    <a:solidFill>
                      <a:srgbClr val="996633"/>
                    </a:solidFill>
                  </a:tcPr>
                </a:tc>
                <a:tc>
                  <a:txBody>
                    <a:bodyPr/>
                    <a:lstStyle/>
                    <a:p>
                      <a:pPr algn="ctr" fontAlgn="ctr"/>
                      <a:r>
                        <a:rPr lang="es-ES" sz="800" b="1" i="0" u="none" strike="noStrike">
                          <a:solidFill>
                            <a:srgbClr val="FFFFFF"/>
                          </a:solidFill>
                          <a:latin typeface="Segoe UI"/>
                        </a:rPr>
                        <a:t>2020</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a:noFill/>
                    </a:lnB>
                    <a:solidFill>
                      <a:srgbClr val="996633"/>
                    </a:solidFill>
                  </a:tcPr>
                </a:tc>
                <a:tc>
                  <a:txBody>
                    <a:bodyPr/>
                    <a:lstStyle/>
                    <a:p>
                      <a:pPr algn="ctr" fontAlgn="ctr"/>
                      <a:r>
                        <a:rPr lang="es-ES" sz="800" b="1" i="0" u="none" strike="noStrike">
                          <a:solidFill>
                            <a:srgbClr val="FFFFFF"/>
                          </a:solidFill>
                          <a:latin typeface="Segoe UI"/>
                        </a:rPr>
                        <a:t>2021</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D8D8D8"/>
                      </a:solidFill>
                      <a:prstDash val="solid"/>
                      <a:round/>
                      <a:headEnd type="none" w="med" len="med"/>
                      <a:tailEnd type="none" w="med" len="med"/>
                    </a:lnR>
                    <a:lnT w="6350" cap="flat" cmpd="sng" algn="ctr">
                      <a:solidFill>
                        <a:srgbClr val="996600"/>
                      </a:solidFill>
                      <a:prstDash val="solid"/>
                      <a:round/>
                      <a:headEnd type="none" w="med" len="med"/>
                      <a:tailEnd type="none" w="med" len="med"/>
                    </a:lnT>
                    <a:lnB>
                      <a:noFill/>
                    </a:lnB>
                    <a:solidFill>
                      <a:srgbClr val="996633"/>
                    </a:solidFill>
                  </a:tcPr>
                </a:tc>
                <a:tc>
                  <a:txBody>
                    <a:bodyPr/>
                    <a:lstStyle/>
                    <a:p>
                      <a:pPr algn="ctr" fontAlgn="ctr"/>
                      <a:r>
                        <a:rPr lang="es-ES" sz="800" b="1" i="0" u="none" strike="noStrike">
                          <a:solidFill>
                            <a:srgbClr val="FFFFFF"/>
                          </a:solidFill>
                          <a:latin typeface="Segoe UI"/>
                        </a:rPr>
                        <a:t>2022</a:t>
                      </a:r>
                    </a:p>
                  </a:txBody>
                  <a:tcPr marL="0" marR="0" marT="0" marB="0" anchor="ctr">
                    <a:lnL w="6350" cap="flat" cmpd="sng" algn="ctr">
                      <a:solidFill>
                        <a:srgbClr val="D8D8D8"/>
                      </a:solidFill>
                      <a:prstDash val="solid"/>
                      <a:round/>
                      <a:headEnd type="none" w="med" len="med"/>
                      <a:tailEnd type="none" w="med" len="med"/>
                    </a:lnL>
                    <a:lnR w="6350" cap="flat" cmpd="sng" algn="ctr">
                      <a:solidFill>
                        <a:srgbClr val="996600"/>
                      </a:solidFill>
                      <a:prstDash val="solid"/>
                      <a:round/>
                      <a:headEnd type="none" w="med" len="med"/>
                      <a:tailEnd type="none" w="med" len="med"/>
                    </a:lnR>
                    <a:lnT w="6350" cap="flat" cmpd="sng" algn="ctr">
                      <a:solidFill>
                        <a:srgbClr val="996600"/>
                      </a:solidFill>
                      <a:prstDash val="solid"/>
                      <a:round/>
                      <a:headEnd type="none" w="med" len="med"/>
                      <a:tailEnd type="none" w="med" len="med"/>
                    </a:lnT>
                    <a:lnB>
                      <a:noFill/>
                    </a:lnB>
                    <a:solidFill>
                      <a:srgbClr val="996633"/>
                    </a:solidFill>
                  </a:tcPr>
                </a:tc>
                <a:tc>
                  <a:txBody>
                    <a:bodyPr/>
                    <a:lstStyle/>
                    <a:p>
                      <a:pPr algn="ctr" fontAlgn="ctr"/>
                      <a:r>
                        <a:rPr lang="es-ES" sz="400" b="1" i="0" u="none" strike="noStrike">
                          <a:solidFill>
                            <a:srgbClr val="FFFFCC"/>
                          </a:solidFill>
                          <a:latin typeface="Segoe UI"/>
                        </a:rPr>
                        <a:t> </a:t>
                      </a:r>
                    </a:p>
                  </a:txBody>
                  <a:tcPr marL="0" marR="0" marT="0" marB="0" anchor="ctr">
                    <a:lnL w="6350" cap="flat" cmpd="sng" algn="ctr">
                      <a:solidFill>
                        <a:srgbClr val="996600"/>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28476">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ctr" fontAlgn="ctr"/>
                      <a:r>
                        <a:rPr lang="es-ES" sz="800" b="1" i="0" u="none" strike="noStrike">
                          <a:solidFill>
                            <a:srgbClr val="FFFFFF"/>
                          </a:solidFill>
                          <a:latin typeface="Segoe UI"/>
                        </a:rPr>
                        <a:t> </a:t>
                      </a:r>
                    </a:p>
                  </a:txBody>
                  <a:tcPr marL="0" marR="0" marT="0" marB="0" anchor="ctr">
                    <a:lnL>
                      <a:noFill/>
                    </a:lnL>
                    <a:lnR>
                      <a:noFill/>
                    </a:lnR>
                    <a:lnT w="12700" cap="flat" cmpd="sng" algn="ctr">
                      <a:solidFill>
                        <a:srgbClr val="C00000"/>
                      </a:solidFill>
                      <a:prstDash val="solid"/>
                      <a:round/>
                      <a:headEnd type="none" w="med" len="med"/>
                      <a:tailEnd type="none" w="med" len="med"/>
                    </a:lnT>
                    <a:lnB w="6350" cap="flat" cmpd="sng" algn="ctr">
                      <a:solidFill>
                        <a:srgbClr val="75923C"/>
                      </a:solidFill>
                      <a:prstDash val="solid"/>
                      <a:round/>
                      <a:headEnd type="none" w="med" len="med"/>
                      <a:tailEnd type="none" w="med" len="med"/>
                    </a:lnB>
                    <a:solidFill>
                      <a:srgbClr val="FFFFCC"/>
                    </a:solidFill>
                  </a:tcPr>
                </a:tc>
                <a:tc>
                  <a:txBody>
                    <a:bodyPr/>
                    <a:lstStyle/>
                    <a:p>
                      <a:pPr algn="l" fontAlgn="t"/>
                      <a:r>
                        <a:rPr lang="es-ES" sz="800" b="1" i="0" u="none" strike="noStrike">
                          <a:solidFill>
                            <a:srgbClr val="FFFFFF"/>
                          </a:solidFill>
                          <a:latin typeface="Tahoma"/>
                        </a:rPr>
                        <a:t> </a:t>
                      </a:r>
                    </a:p>
                  </a:txBody>
                  <a:tcPr marL="0" marR="0" marT="0" marB="0">
                    <a:lnL>
                      <a:noFill/>
                    </a:lnL>
                    <a:lnR>
                      <a:noFill/>
                    </a:lnR>
                    <a:lnT>
                      <a:noFill/>
                    </a:lnT>
                    <a:lnB>
                      <a:noFill/>
                    </a:lnB>
                    <a:solidFill>
                      <a:srgbClr val="FFFFCC"/>
                    </a:solidFill>
                  </a:tcPr>
                </a:tc>
                <a:tc>
                  <a:txBody>
                    <a:bodyPr/>
                    <a:lstStyle/>
                    <a:p>
                      <a:pPr algn="ctr" fontAlgn="ctr"/>
                      <a:r>
                        <a:rPr lang="es-ES" sz="800" b="1" i="0" u="none" strike="noStrike">
                          <a:solidFill>
                            <a:srgbClr val="FFFFFF"/>
                          </a:solidFill>
                          <a:latin typeface="Segoe UI"/>
                        </a:rPr>
                        <a:t> </a:t>
                      </a:r>
                    </a:p>
                  </a:txBody>
                  <a:tcPr marL="0" marR="0" marT="0" marB="0" anchor="ctr">
                    <a:lnL>
                      <a:noFill/>
                    </a:lnL>
                    <a:lnR>
                      <a:noFill/>
                    </a:lnR>
                    <a:lnT>
                      <a:noFill/>
                    </a:lnT>
                    <a:lnB w="6350" cap="flat" cmpd="sng" algn="ctr">
                      <a:solidFill>
                        <a:srgbClr val="75923C"/>
                      </a:solidFill>
                      <a:prstDash val="solid"/>
                      <a:round/>
                      <a:headEnd type="none" w="med" len="med"/>
                      <a:tailEnd type="none" w="med" len="med"/>
                    </a:lnB>
                    <a:solidFill>
                      <a:srgbClr val="FFFFCC"/>
                    </a:solidFill>
                  </a:tcPr>
                </a:tc>
                <a:tc>
                  <a:txBody>
                    <a:bodyPr/>
                    <a:lstStyle/>
                    <a:p>
                      <a:pPr algn="ctr" fontAlgn="ctr"/>
                      <a:r>
                        <a:rPr lang="es-ES" sz="800" b="1" i="0" u="none" strike="noStrike">
                          <a:solidFill>
                            <a:srgbClr val="FFFFFF"/>
                          </a:solidFill>
                          <a:latin typeface="Segoe UI"/>
                        </a:rPr>
                        <a:t> </a:t>
                      </a:r>
                    </a:p>
                  </a:txBody>
                  <a:tcPr marL="0" marR="0" marT="0" marB="0" anchor="ctr">
                    <a:lnL>
                      <a:noFill/>
                    </a:lnL>
                    <a:lnR>
                      <a:noFill/>
                    </a:lnR>
                    <a:lnT>
                      <a:noFill/>
                    </a:lnT>
                    <a:lnB w="6350" cap="flat" cmpd="sng" algn="ctr">
                      <a:solidFill>
                        <a:srgbClr val="75923C"/>
                      </a:solidFill>
                      <a:prstDash val="solid"/>
                      <a:round/>
                      <a:headEnd type="none" w="med" len="med"/>
                      <a:tailEnd type="none" w="med" len="med"/>
                    </a:lnB>
                    <a:solidFill>
                      <a:srgbClr val="FFFFCC"/>
                    </a:solidFill>
                  </a:tcPr>
                </a:tc>
                <a:tc>
                  <a:txBody>
                    <a:bodyPr/>
                    <a:lstStyle/>
                    <a:p>
                      <a:pPr algn="ctr" fontAlgn="ctr"/>
                      <a:r>
                        <a:rPr lang="es-ES" sz="800" b="1" i="0" u="none" strike="noStrike">
                          <a:solidFill>
                            <a:srgbClr val="FFFFFF"/>
                          </a:solidFill>
                          <a:latin typeface="Segoe UI"/>
                        </a:rPr>
                        <a:t> </a:t>
                      </a:r>
                    </a:p>
                  </a:txBody>
                  <a:tcPr marL="0" marR="0" marT="0" marB="0" anchor="ctr">
                    <a:lnL>
                      <a:noFill/>
                    </a:lnL>
                    <a:lnR>
                      <a:noFill/>
                    </a:lnR>
                    <a:lnT>
                      <a:noFill/>
                    </a:lnT>
                    <a:lnB w="6350" cap="flat" cmpd="sng" algn="ctr">
                      <a:solidFill>
                        <a:srgbClr val="75923C"/>
                      </a:solidFill>
                      <a:prstDash val="solid"/>
                      <a:round/>
                      <a:headEnd type="none" w="med" len="med"/>
                      <a:tailEnd type="none" w="med" len="med"/>
                    </a:lnB>
                    <a:solidFill>
                      <a:srgbClr val="FFFFCC"/>
                    </a:solidFill>
                  </a:tcPr>
                </a:tc>
                <a:tc>
                  <a:txBody>
                    <a:bodyPr/>
                    <a:lstStyle/>
                    <a:p>
                      <a:pPr algn="ctr" fontAlgn="ctr"/>
                      <a:r>
                        <a:rPr lang="es-ES" sz="800" b="1" i="0" u="none" strike="noStrike">
                          <a:solidFill>
                            <a:srgbClr val="FFFFFF"/>
                          </a:solidFill>
                          <a:latin typeface="Segoe UI"/>
                        </a:rPr>
                        <a:t> </a:t>
                      </a:r>
                    </a:p>
                  </a:txBody>
                  <a:tcPr marL="0" marR="0" marT="0" marB="0" anchor="ctr">
                    <a:lnL>
                      <a:noFill/>
                    </a:lnL>
                    <a:lnR>
                      <a:noFill/>
                    </a:lnR>
                    <a:lnT>
                      <a:noFill/>
                    </a:lnT>
                    <a:lnB w="6350" cap="flat" cmpd="sng" algn="ctr">
                      <a:solidFill>
                        <a:srgbClr val="75923C"/>
                      </a:solidFill>
                      <a:prstDash val="solid"/>
                      <a:round/>
                      <a:headEnd type="none" w="med" len="med"/>
                      <a:tailEnd type="none" w="med" len="med"/>
                    </a:lnB>
                    <a:solidFill>
                      <a:srgbClr val="FFFFCC"/>
                    </a:solidFill>
                  </a:tcPr>
                </a:tc>
                <a:tc>
                  <a:txBody>
                    <a:bodyPr/>
                    <a:lstStyle/>
                    <a:p>
                      <a:pPr algn="ctr" fontAlgn="ctr"/>
                      <a:r>
                        <a:rPr lang="es-ES" sz="800" b="1" i="0" u="none" strike="noStrike">
                          <a:solidFill>
                            <a:srgbClr val="FFFFFF"/>
                          </a:solidFill>
                          <a:latin typeface="Segoe UI"/>
                        </a:rPr>
                        <a:t> </a:t>
                      </a:r>
                    </a:p>
                  </a:txBody>
                  <a:tcPr marL="0" marR="0" marT="0" marB="0" anchor="ctr">
                    <a:lnL>
                      <a:noFill/>
                    </a:lnL>
                    <a:lnR>
                      <a:noFill/>
                    </a:lnR>
                    <a:lnT>
                      <a:noFill/>
                    </a:lnT>
                    <a:lnB w="6350" cap="flat" cmpd="sng" algn="ctr">
                      <a:solidFill>
                        <a:srgbClr val="75923C"/>
                      </a:solidFill>
                      <a:prstDash val="solid"/>
                      <a:round/>
                      <a:headEnd type="none" w="med" len="med"/>
                      <a:tailEnd type="none" w="med" len="med"/>
                    </a:lnB>
                    <a:solidFill>
                      <a:srgbClr val="FFFFCC"/>
                    </a:solidFill>
                  </a:tcPr>
                </a:tc>
                <a:tc>
                  <a:txBody>
                    <a:bodyPr/>
                    <a:lstStyle/>
                    <a:p>
                      <a:pPr algn="ctr" fontAlgn="ctr"/>
                      <a:r>
                        <a:rPr lang="es-ES" sz="400" b="1" i="0" u="none" strike="noStrike">
                          <a:solidFill>
                            <a:srgbClr val="FFFFCC"/>
                          </a:solidFill>
                          <a:latin typeface="Segoe UI"/>
                        </a:rPr>
                        <a:t> </a:t>
                      </a:r>
                    </a:p>
                  </a:txBody>
                  <a:tcPr marL="0" marR="0" marT="0" marB="0" anchor="ctr">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7177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dirty="0">
                          <a:solidFill>
                            <a:srgbClr val="FFFFFF"/>
                          </a:solidFill>
                          <a:latin typeface="Segoe UI"/>
                        </a:rPr>
                        <a:t>ACTIVO NO CORRIENTE</a:t>
                      </a:r>
                    </a:p>
                  </a:txBody>
                  <a:tcPr marL="0" marR="0" marT="0" marB="0" anchor="ctr">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6350" cap="flat" cmpd="sng" algn="ctr">
                      <a:solidFill>
                        <a:srgbClr val="75923C"/>
                      </a:solidFill>
                      <a:prstDash val="solid"/>
                      <a:round/>
                      <a:headEnd type="none" w="med" len="med"/>
                      <a:tailEnd type="none" w="med" len="med"/>
                    </a:lnB>
                    <a:solidFill>
                      <a:srgbClr val="75923C"/>
                    </a:solidFill>
                  </a:tcPr>
                </a:tc>
                <a:tc>
                  <a:txBody>
                    <a:bodyPr/>
                    <a:lstStyle/>
                    <a:p>
                      <a:pPr algn="l" fontAlgn="t"/>
                      <a:r>
                        <a:rPr lang="es-ES" sz="800" b="1" i="0" u="none" strike="noStrike">
                          <a:solidFill>
                            <a:srgbClr val="FFFFFF"/>
                          </a:solidFill>
                          <a:latin typeface="Segoe UI"/>
                        </a:rPr>
                        <a:t> </a:t>
                      </a:r>
                    </a:p>
                  </a:txBody>
                  <a:tcPr marL="0" marR="0" marT="0" marB="0">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18.160.000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12700" cap="flat" cmpd="sng" algn="ctr">
                      <a:solidFill>
                        <a:srgbClr val="75923C"/>
                      </a:solidFill>
                      <a:prstDash val="solid"/>
                      <a:round/>
                      <a:headEnd type="none" w="med" len="med"/>
                      <a:tailEnd type="none" w="med" len="med"/>
                    </a:lnB>
                    <a:solidFill>
                      <a:srgbClr val="D7E4BC"/>
                    </a:solidFill>
                  </a:tcPr>
                </a:tc>
                <a:tc>
                  <a:txBody>
                    <a:bodyPr/>
                    <a:lstStyle/>
                    <a:p>
                      <a:pPr algn="r" fontAlgn="b"/>
                      <a:r>
                        <a:rPr lang="es-ES" sz="800" b="1" i="0" u="none" strike="noStrike">
                          <a:latin typeface="Segoe UI"/>
                        </a:rPr>
                        <a:t>21.960.000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12700" cap="flat" cmpd="sng" algn="ctr">
                      <a:solidFill>
                        <a:srgbClr val="75923C"/>
                      </a:solidFill>
                      <a:prstDash val="solid"/>
                      <a:round/>
                      <a:headEnd type="none" w="med" len="med"/>
                      <a:tailEnd type="none" w="med" len="med"/>
                    </a:lnB>
                    <a:solidFill>
                      <a:srgbClr val="D7E4BC"/>
                    </a:solidFill>
                  </a:tcPr>
                </a:tc>
                <a:tc>
                  <a:txBody>
                    <a:bodyPr/>
                    <a:lstStyle/>
                    <a:p>
                      <a:pPr algn="r" fontAlgn="b"/>
                      <a:r>
                        <a:rPr lang="es-ES" sz="800" b="1" i="0" u="none" strike="noStrike">
                          <a:latin typeface="Segoe UI"/>
                        </a:rPr>
                        <a:t>26.060.000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12700" cap="flat" cmpd="sng" algn="ctr">
                      <a:solidFill>
                        <a:srgbClr val="75923C"/>
                      </a:solidFill>
                      <a:prstDash val="solid"/>
                      <a:round/>
                      <a:headEnd type="none" w="med" len="med"/>
                      <a:tailEnd type="none" w="med" len="med"/>
                    </a:lnB>
                    <a:solidFill>
                      <a:srgbClr val="D7E4BC"/>
                    </a:solidFill>
                  </a:tcPr>
                </a:tc>
                <a:tc>
                  <a:txBody>
                    <a:bodyPr/>
                    <a:lstStyle/>
                    <a:p>
                      <a:pPr algn="r" fontAlgn="b"/>
                      <a:r>
                        <a:rPr lang="es-ES" sz="800" b="1" i="0" u="none" strike="noStrike">
                          <a:latin typeface="Segoe UI"/>
                        </a:rPr>
                        <a:t>30.460.000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12700" cap="flat" cmpd="sng" algn="ctr">
                      <a:solidFill>
                        <a:srgbClr val="75923C"/>
                      </a:solidFill>
                      <a:prstDash val="solid"/>
                      <a:round/>
                      <a:headEnd type="none" w="med" len="med"/>
                      <a:tailEnd type="none" w="med" len="med"/>
                    </a:lnB>
                    <a:solidFill>
                      <a:srgbClr val="D7E4BC"/>
                    </a:solidFill>
                  </a:tcPr>
                </a:tc>
                <a:tc>
                  <a:txBody>
                    <a:bodyPr/>
                    <a:lstStyle/>
                    <a:p>
                      <a:pPr algn="r" fontAlgn="b"/>
                      <a:r>
                        <a:rPr lang="es-ES" sz="800" b="1" i="0" u="none" strike="noStrike">
                          <a:latin typeface="Segoe UI"/>
                        </a:rPr>
                        <a:t>41.460.000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12700" cap="flat" cmpd="sng" algn="ctr">
                      <a:solidFill>
                        <a:srgbClr val="75923C"/>
                      </a:solidFill>
                      <a:prstDash val="solid"/>
                      <a:round/>
                      <a:headEnd type="none" w="med" len="med"/>
                      <a:tailEnd type="none" w="med" len="med"/>
                    </a:lnB>
                    <a:solidFill>
                      <a:srgbClr val="D7E4BC"/>
                    </a:solidFill>
                  </a:tcPr>
                </a:tc>
                <a:tc>
                  <a:txBody>
                    <a:bodyPr/>
                    <a:lstStyle/>
                    <a:p>
                      <a:pPr algn="l" fontAlgn="b"/>
                      <a:r>
                        <a:rPr lang="es-ES" sz="500" b="0" i="0" u="none" strike="noStrike">
                          <a:latin typeface="Tahoma"/>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345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Inmovilizado</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18.160.000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1270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21.960.000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1270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26.060.000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1270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30.460.000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1270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41.460.000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1270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l" fontAlgn="b"/>
                      <a:r>
                        <a:rPr lang="es-ES" sz="500" b="0" i="0" u="none" strike="noStrike">
                          <a:solidFill>
                            <a:srgbClr val="FF0000"/>
                          </a:solidFill>
                          <a:latin typeface="Tahoma"/>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345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Amortizaciones</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solid"/>
                      <a:round/>
                      <a:headEnd type="none" w="med" len="med"/>
                      <a:tailEnd type="none" w="med" len="med"/>
                    </a:lnB>
                    <a:solidFill>
                      <a:srgbClr val="EAF1DD"/>
                    </a:solidFill>
                  </a:tcPr>
                </a:tc>
                <a:tc>
                  <a:txBody>
                    <a:bodyPr/>
                    <a:lstStyle/>
                    <a:p>
                      <a:pPr algn="r" fontAlgn="b"/>
                      <a:r>
                        <a:rPr lang="es-ES" sz="800" b="0" i="0" u="none" strike="noStrike">
                          <a:latin typeface="Segoe UI"/>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dirty="0">
                          <a:latin typeface="Segoe UI"/>
                        </a:rPr>
                        <a:t>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solid"/>
                      <a:round/>
                      <a:headEnd type="none" w="med" len="med"/>
                      <a:tailEnd type="none" w="med" len="med"/>
                    </a:lnB>
                    <a:solidFill>
                      <a:srgbClr val="EAF1DD"/>
                    </a:solidFill>
                  </a:tcPr>
                </a:tc>
                <a:tc>
                  <a:txBody>
                    <a:bodyPr/>
                    <a:lstStyle/>
                    <a:p>
                      <a:pPr algn="r" fontAlgn="b"/>
                      <a:r>
                        <a:rPr lang="es-ES" sz="800" b="0" i="0" u="none" strike="noStrike">
                          <a:latin typeface="Segoe UI"/>
                        </a:rPr>
                        <a:t>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solid"/>
                      <a:round/>
                      <a:headEnd type="none" w="med" len="med"/>
                      <a:tailEnd type="none" w="med" len="med"/>
                    </a:lnB>
                    <a:solidFill>
                      <a:srgbClr val="EAF1DD"/>
                    </a:solidFill>
                  </a:tcPr>
                </a:tc>
                <a:tc>
                  <a:txBody>
                    <a:bodyPr/>
                    <a:lstStyle/>
                    <a:p>
                      <a:pPr algn="r" fontAlgn="b"/>
                      <a:r>
                        <a:rPr lang="es-ES" sz="800" b="0" i="0" u="none" strike="noStrike">
                          <a:latin typeface="Segoe UI"/>
                        </a:rPr>
                        <a:t>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solid"/>
                      <a:round/>
                      <a:headEnd type="none" w="med" len="med"/>
                      <a:tailEnd type="none" w="med" len="med"/>
                    </a:lnB>
                    <a:solidFill>
                      <a:srgbClr val="EAF1DD"/>
                    </a:solidFill>
                  </a:tcPr>
                </a:tc>
                <a:tc>
                  <a:txBody>
                    <a:bodyPr/>
                    <a:lstStyle/>
                    <a:p>
                      <a:pPr algn="r" fontAlgn="b"/>
                      <a:r>
                        <a:rPr lang="es-ES" sz="800" b="0" i="0" u="none" strike="noStrike">
                          <a:latin typeface="Segoe UI"/>
                        </a:rPr>
                        <a:t>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solid"/>
                      <a:round/>
                      <a:headEnd type="none" w="med" len="med"/>
                      <a:tailEnd type="none" w="med" len="med"/>
                    </a:lnB>
                    <a:solidFill>
                      <a:srgbClr val="EAF1DD"/>
                    </a:solidFill>
                  </a:tcPr>
                </a:tc>
                <a:tc>
                  <a:txBody>
                    <a:bodyPr/>
                    <a:lstStyle/>
                    <a:p>
                      <a:pPr algn="r" fontAlgn="b"/>
                      <a:r>
                        <a:rPr lang="es-ES" sz="800" b="0" i="0" u="none" strike="noStrike">
                          <a:latin typeface="Segoe UI"/>
                        </a:rPr>
                        <a:t>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solid"/>
                      <a:round/>
                      <a:headEnd type="none" w="med" len="med"/>
                      <a:tailEnd type="none" w="med" len="med"/>
                    </a:lnB>
                    <a:solidFill>
                      <a:srgbClr val="EAF1DD"/>
                    </a:solidFill>
                  </a:tcPr>
                </a:tc>
                <a:tc>
                  <a:txBody>
                    <a:bodyPr/>
                    <a:lstStyle/>
                    <a:p>
                      <a:pPr algn="l" fontAlgn="b"/>
                      <a:r>
                        <a:rPr lang="es-ES" sz="500" b="0" i="0" u="none" strike="noStrike">
                          <a:solidFill>
                            <a:srgbClr val="FF0000"/>
                          </a:solidFill>
                          <a:latin typeface="Tahoma"/>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7177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ACTIVO CORRIENTE</a:t>
                      </a:r>
                    </a:p>
                  </a:txBody>
                  <a:tcPr marL="0" marR="0" marT="0" marB="0" anchor="ctr">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6350" cap="flat" cmpd="sng" algn="ctr">
                      <a:solidFill>
                        <a:srgbClr val="75923C"/>
                      </a:solidFill>
                      <a:prstDash val="solid"/>
                      <a:round/>
                      <a:headEnd type="none" w="med" len="med"/>
                      <a:tailEnd type="none" w="med" len="med"/>
                    </a:lnB>
                    <a:solidFill>
                      <a:srgbClr val="75923C"/>
                    </a:solidFill>
                  </a:tcPr>
                </a:tc>
                <a:tc>
                  <a:txBody>
                    <a:bodyPr/>
                    <a:lstStyle/>
                    <a:p>
                      <a:pPr algn="l" fontAlgn="t"/>
                      <a:r>
                        <a:rPr lang="es-ES" sz="800" b="1" i="0" u="none" strike="noStrike">
                          <a:solidFill>
                            <a:srgbClr val="FFFFFF"/>
                          </a:solidFill>
                          <a:latin typeface="Segoe UI"/>
                        </a:rPr>
                        <a:t> </a:t>
                      </a:r>
                    </a:p>
                  </a:txBody>
                  <a:tcPr marL="0" marR="0" marT="0" marB="0">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dirty="0">
                          <a:latin typeface="Segoe UI"/>
                        </a:rPr>
                        <a:t>1.194.823.101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12700" cap="flat" cmpd="sng" algn="ctr">
                      <a:solidFill>
                        <a:srgbClr val="75923C"/>
                      </a:solidFill>
                      <a:prstDash val="solid"/>
                      <a:round/>
                      <a:headEnd type="none" w="med" len="med"/>
                      <a:tailEnd type="none" w="med" len="med"/>
                    </a:lnB>
                    <a:solidFill>
                      <a:srgbClr val="D7E4BC"/>
                    </a:solidFill>
                  </a:tcPr>
                </a:tc>
                <a:tc>
                  <a:txBody>
                    <a:bodyPr/>
                    <a:lstStyle/>
                    <a:p>
                      <a:pPr algn="r" fontAlgn="b"/>
                      <a:r>
                        <a:rPr lang="es-ES" sz="800" b="1" i="0" u="none" strike="noStrike" dirty="0">
                          <a:latin typeface="Segoe UI"/>
                        </a:rPr>
                        <a:t>2.442.441.675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12700" cap="flat" cmpd="sng" algn="ctr">
                      <a:solidFill>
                        <a:srgbClr val="75923C"/>
                      </a:solidFill>
                      <a:prstDash val="solid"/>
                      <a:round/>
                      <a:headEnd type="none" w="med" len="med"/>
                      <a:tailEnd type="none" w="med" len="med"/>
                    </a:lnB>
                    <a:solidFill>
                      <a:srgbClr val="D7E4BC"/>
                    </a:solidFill>
                  </a:tcPr>
                </a:tc>
                <a:tc>
                  <a:txBody>
                    <a:bodyPr/>
                    <a:lstStyle/>
                    <a:p>
                      <a:pPr algn="r" fontAlgn="b"/>
                      <a:r>
                        <a:rPr lang="es-ES" sz="800" b="1" i="0" u="none" strike="noStrike">
                          <a:latin typeface="Segoe UI"/>
                        </a:rPr>
                        <a:t>3.750.714.614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12700" cap="flat" cmpd="sng" algn="ctr">
                      <a:solidFill>
                        <a:srgbClr val="75923C"/>
                      </a:solidFill>
                      <a:prstDash val="solid"/>
                      <a:round/>
                      <a:headEnd type="none" w="med" len="med"/>
                      <a:tailEnd type="none" w="med" len="med"/>
                    </a:lnB>
                    <a:solidFill>
                      <a:srgbClr val="D7E4BC"/>
                    </a:solidFill>
                  </a:tcPr>
                </a:tc>
                <a:tc>
                  <a:txBody>
                    <a:bodyPr/>
                    <a:lstStyle/>
                    <a:p>
                      <a:pPr algn="r" fontAlgn="b"/>
                      <a:r>
                        <a:rPr lang="es-ES" sz="800" b="1" i="0" u="none" strike="noStrike">
                          <a:latin typeface="Segoe UI"/>
                        </a:rPr>
                        <a:t>5.120.452.812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12700" cap="flat" cmpd="sng" algn="ctr">
                      <a:solidFill>
                        <a:srgbClr val="75923C"/>
                      </a:solidFill>
                      <a:prstDash val="solid"/>
                      <a:round/>
                      <a:headEnd type="none" w="med" len="med"/>
                      <a:tailEnd type="none" w="med" len="med"/>
                    </a:lnB>
                    <a:solidFill>
                      <a:srgbClr val="D7E4BC"/>
                    </a:solidFill>
                  </a:tcPr>
                </a:tc>
                <a:tc>
                  <a:txBody>
                    <a:bodyPr/>
                    <a:lstStyle/>
                    <a:p>
                      <a:pPr algn="r" fontAlgn="b"/>
                      <a:r>
                        <a:rPr lang="es-ES" sz="800" b="1" i="0" u="none" strike="noStrike">
                          <a:latin typeface="Segoe UI"/>
                        </a:rPr>
                        <a:t>6.554.438.766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12700" cap="flat" cmpd="sng" algn="ctr">
                      <a:solidFill>
                        <a:srgbClr val="75923C"/>
                      </a:solidFill>
                      <a:prstDash val="solid"/>
                      <a:round/>
                      <a:headEnd type="none" w="med" len="med"/>
                      <a:tailEnd type="none" w="med" len="med"/>
                    </a:lnB>
                    <a:solidFill>
                      <a:srgbClr val="D7E4BC"/>
                    </a:solidFill>
                  </a:tcPr>
                </a:tc>
                <a:tc>
                  <a:txBody>
                    <a:bodyPr/>
                    <a:lstStyle/>
                    <a:p>
                      <a:pPr algn="l" fontAlgn="b"/>
                      <a:r>
                        <a:rPr lang="es-ES" sz="500" b="0" i="0" u="none" strike="noStrike">
                          <a:solidFill>
                            <a:srgbClr val="FF0000"/>
                          </a:solidFill>
                          <a:latin typeface="Tahoma"/>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345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Existencias</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600.000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1270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dirty="0">
                          <a:latin typeface="Segoe UI"/>
                        </a:rPr>
                        <a:t>600.000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1270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600.000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1270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600.000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1270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600.000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12700" cap="flat" cmpd="sng" algn="ctr">
                      <a:solidFill>
                        <a:srgbClr val="75923C"/>
                      </a:solidFill>
                      <a:prstDash val="solid"/>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l" fontAlgn="b"/>
                      <a:r>
                        <a:rPr lang="es-ES" sz="500" b="0" i="0" u="none" strike="noStrike">
                          <a:solidFill>
                            <a:srgbClr val="FF0000"/>
                          </a:solidFill>
                          <a:latin typeface="Tahoma"/>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345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Realizable</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739.726.027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dirty="0">
                          <a:latin typeface="Segoe UI"/>
                        </a:rPr>
                        <a:t>772.273.973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806.254.027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841.729.205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r" fontAlgn="b"/>
                      <a:r>
                        <a:rPr lang="es-ES" sz="800" b="0" i="0" u="none" strike="noStrike">
                          <a:latin typeface="Segoe UI"/>
                        </a:rPr>
                        <a:t>878.765.290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75923C"/>
                      </a:solidFill>
                      <a:prstDash val="dot"/>
                      <a:round/>
                      <a:headEnd type="none" w="med" len="med"/>
                      <a:tailEnd type="none" w="med" len="med"/>
                    </a:lnB>
                    <a:solidFill>
                      <a:srgbClr val="EAF1DD"/>
                    </a:solidFill>
                  </a:tcPr>
                </a:tc>
                <a:tc>
                  <a:txBody>
                    <a:bodyPr/>
                    <a:lstStyle/>
                    <a:p>
                      <a:pPr algn="l" fontAlgn="b"/>
                      <a:r>
                        <a:rPr lang="es-ES" sz="500" b="0" i="0" u="none" strike="noStrike">
                          <a:solidFill>
                            <a:srgbClr val="FF0000"/>
                          </a:solidFill>
                          <a:latin typeface="Tahoma"/>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345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Disponible</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EAF1DD"/>
                    </a:solidFill>
                  </a:tcPr>
                </a:tc>
                <a:tc>
                  <a:txBody>
                    <a:bodyPr/>
                    <a:lstStyle/>
                    <a:p>
                      <a:pPr algn="r" fontAlgn="b"/>
                      <a:r>
                        <a:rPr lang="es-ES" sz="800" b="0" i="0" u="none" strike="noStrike">
                          <a:latin typeface="Segoe UI"/>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454.497.074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EAF1DD"/>
                    </a:solidFill>
                  </a:tcPr>
                </a:tc>
                <a:tc>
                  <a:txBody>
                    <a:bodyPr/>
                    <a:lstStyle/>
                    <a:p>
                      <a:pPr algn="r" fontAlgn="b"/>
                      <a:r>
                        <a:rPr lang="es-ES" sz="800" b="0" i="0" u="none" strike="noStrike">
                          <a:latin typeface="Segoe UI"/>
                        </a:rPr>
                        <a:t>1.669.567.702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EAF1DD"/>
                    </a:solidFill>
                  </a:tcPr>
                </a:tc>
                <a:tc>
                  <a:txBody>
                    <a:bodyPr/>
                    <a:lstStyle/>
                    <a:p>
                      <a:pPr algn="r" fontAlgn="b"/>
                      <a:r>
                        <a:rPr lang="es-ES" sz="800" b="0" i="0" u="none" strike="noStrike" dirty="0">
                          <a:latin typeface="Segoe UI"/>
                        </a:rPr>
                        <a:t>2.943.860.586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EAF1DD"/>
                    </a:solidFill>
                  </a:tcPr>
                </a:tc>
                <a:tc>
                  <a:txBody>
                    <a:bodyPr/>
                    <a:lstStyle/>
                    <a:p>
                      <a:pPr algn="r" fontAlgn="b"/>
                      <a:r>
                        <a:rPr lang="es-ES" sz="800" b="0" i="0" u="none" strike="noStrike">
                          <a:latin typeface="Segoe UI"/>
                        </a:rPr>
                        <a:t>4.278.123.607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EAF1DD"/>
                    </a:solidFill>
                  </a:tcPr>
                </a:tc>
                <a:tc>
                  <a:txBody>
                    <a:bodyPr/>
                    <a:lstStyle/>
                    <a:p>
                      <a:pPr algn="r" fontAlgn="b"/>
                      <a:r>
                        <a:rPr lang="es-ES" sz="800" b="0" i="0" u="none" strike="noStrike">
                          <a:latin typeface="Segoe UI"/>
                        </a:rPr>
                        <a:t>5.675.073.476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EAF1DD"/>
                    </a:solidFill>
                  </a:tcPr>
                </a:tc>
                <a:tc>
                  <a:txBody>
                    <a:bodyPr/>
                    <a:lstStyle/>
                    <a:p>
                      <a:pPr algn="l" fontAlgn="b"/>
                      <a:r>
                        <a:rPr lang="es-ES" sz="500" b="0" i="0" u="none" strike="noStrike">
                          <a:solidFill>
                            <a:srgbClr val="FF0000"/>
                          </a:solidFill>
                          <a:latin typeface="Tahoma"/>
                        </a:rPr>
                        <a:t>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14516">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r" fontAlgn="b"/>
                      <a:r>
                        <a:rPr lang="es-ES" sz="800" b="0"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75923C"/>
                      </a:solidFill>
                      <a:prstDash val="solid"/>
                      <a:round/>
                      <a:headEnd type="none" w="med" len="med"/>
                      <a:tailEnd type="none" w="med" len="med"/>
                    </a:lnB>
                    <a:solidFill>
                      <a:srgbClr val="FFFFCC"/>
                    </a:solidFill>
                  </a:tcPr>
                </a:tc>
                <a:tc>
                  <a:txBody>
                    <a:bodyPr/>
                    <a:lstStyle/>
                    <a:p>
                      <a:pPr algn="r"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dirty="0">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96600"/>
                      </a:solidFill>
                      <a:prstDash val="solid"/>
                      <a:round/>
                      <a:headEnd type="none" w="med" len="med"/>
                      <a:tailEnd type="none" w="med" len="med"/>
                    </a:lnB>
                    <a:solidFill>
                      <a:srgbClr val="FFFFCC"/>
                    </a:solidFill>
                  </a:tcPr>
                </a:tc>
                <a:tc>
                  <a:txBody>
                    <a:bodyPr/>
                    <a:lstStyle/>
                    <a:p>
                      <a:pPr algn="l" fontAlgn="b"/>
                      <a:r>
                        <a:rPr lang="es-ES" sz="500" b="0" i="0" u="none" strike="noStrike">
                          <a:solidFill>
                            <a:srgbClr val="FF0000"/>
                          </a:solidFill>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7177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TOTAL ACTIVO</a:t>
                      </a:r>
                    </a:p>
                  </a:txBody>
                  <a:tcPr marL="0" marR="0" marT="0" marB="0" anchor="ctr">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75923C"/>
                      </a:solidFill>
                      <a:prstDash val="solid"/>
                      <a:round/>
                      <a:headEnd type="none" w="med" len="med"/>
                      <a:tailEnd type="none" w="med" len="med"/>
                    </a:lnT>
                    <a:lnB w="6350" cap="flat" cmpd="sng" algn="ctr">
                      <a:solidFill>
                        <a:srgbClr val="75923C"/>
                      </a:solidFill>
                      <a:prstDash val="solid"/>
                      <a:round/>
                      <a:headEnd type="none" w="med" len="med"/>
                      <a:tailEnd type="none" w="med" len="med"/>
                    </a:lnB>
                    <a:solidFill>
                      <a:srgbClr val="75923C"/>
                    </a:solidFill>
                  </a:tcPr>
                </a:tc>
                <a:tc>
                  <a:txBody>
                    <a:bodyPr/>
                    <a:lstStyle/>
                    <a:p>
                      <a:pPr algn="l" fontAlgn="t"/>
                      <a:r>
                        <a:rPr lang="es-ES" sz="800" b="1" i="0" u="none" strike="noStrike">
                          <a:solidFill>
                            <a:srgbClr val="FFFFFF"/>
                          </a:solidFill>
                          <a:latin typeface="Segoe UI"/>
                        </a:rPr>
                        <a:t> </a:t>
                      </a:r>
                    </a:p>
                  </a:txBody>
                  <a:tcPr marL="0" marR="0" marT="0" marB="0">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1.212.983.101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4F6228"/>
                      </a:solidFill>
                      <a:prstDash val="solid"/>
                      <a:round/>
                      <a:headEnd type="none" w="med" len="med"/>
                      <a:tailEnd type="none" w="med" len="med"/>
                    </a:lnB>
                    <a:solidFill>
                      <a:srgbClr val="D7E4BC"/>
                    </a:solidFill>
                  </a:tcPr>
                </a:tc>
                <a:tc>
                  <a:txBody>
                    <a:bodyPr/>
                    <a:lstStyle/>
                    <a:p>
                      <a:pPr algn="r" fontAlgn="b"/>
                      <a:r>
                        <a:rPr lang="es-ES" sz="800" b="1" i="0" u="none" strike="noStrike" dirty="0">
                          <a:latin typeface="Segoe UI"/>
                        </a:rPr>
                        <a:t>2.464.401.675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4F6228"/>
                      </a:solidFill>
                      <a:prstDash val="solid"/>
                      <a:round/>
                      <a:headEnd type="none" w="med" len="med"/>
                      <a:tailEnd type="none" w="med" len="med"/>
                    </a:lnB>
                    <a:solidFill>
                      <a:srgbClr val="D7E4BC"/>
                    </a:solidFill>
                  </a:tcPr>
                </a:tc>
                <a:tc>
                  <a:txBody>
                    <a:bodyPr/>
                    <a:lstStyle/>
                    <a:p>
                      <a:pPr algn="r" fontAlgn="b"/>
                      <a:r>
                        <a:rPr lang="es-ES" sz="800" b="1" i="0" u="none" strike="noStrike" dirty="0">
                          <a:latin typeface="Segoe UI"/>
                        </a:rPr>
                        <a:t>3.776.774.614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4F6228"/>
                      </a:solidFill>
                      <a:prstDash val="solid"/>
                      <a:round/>
                      <a:headEnd type="none" w="med" len="med"/>
                      <a:tailEnd type="none" w="med" len="med"/>
                    </a:lnB>
                    <a:solidFill>
                      <a:srgbClr val="D7E4BC"/>
                    </a:solidFill>
                  </a:tcPr>
                </a:tc>
                <a:tc>
                  <a:txBody>
                    <a:bodyPr/>
                    <a:lstStyle/>
                    <a:p>
                      <a:pPr algn="r" fontAlgn="b"/>
                      <a:r>
                        <a:rPr lang="es-ES" sz="800" b="1" i="0" u="none" strike="noStrike">
                          <a:latin typeface="Segoe UI"/>
                        </a:rPr>
                        <a:t>5.150.912.812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4F6228"/>
                      </a:solidFill>
                      <a:prstDash val="solid"/>
                      <a:round/>
                      <a:headEnd type="none" w="med" len="med"/>
                      <a:tailEnd type="none" w="med" len="med"/>
                    </a:lnB>
                    <a:solidFill>
                      <a:srgbClr val="D7E4BC"/>
                    </a:solidFill>
                  </a:tcPr>
                </a:tc>
                <a:tc>
                  <a:txBody>
                    <a:bodyPr/>
                    <a:lstStyle/>
                    <a:p>
                      <a:pPr algn="r" fontAlgn="b"/>
                      <a:r>
                        <a:rPr lang="es-ES" sz="800" b="1" i="0" u="none" strike="noStrike">
                          <a:latin typeface="Segoe UI"/>
                        </a:rPr>
                        <a:t>6.595.898.766 </a:t>
                      </a:r>
                    </a:p>
                  </a:txBody>
                  <a:tcPr marL="0" marR="0" marT="0" marB="0" anchor="b">
                    <a:lnL w="6350" cap="flat" cmpd="sng" algn="ctr">
                      <a:solidFill>
                        <a:srgbClr val="75923C"/>
                      </a:solidFill>
                      <a:prstDash val="solid"/>
                      <a:round/>
                      <a:headEnd type="none" w="med" len="med"/>
                      <a:tailEnd type="none" w="med" len="med"/>
                    </a:lnL>
                    <a:lnR w="6350" cap="flat" cmpd="sng" algn="ctr">
                      <a:solidFill>
                        <a:srgbClr val="75923C"/>
                      </a:solidFill>
                      <a:prstDash val="solid"/>
                      <a:round/>
                      <a:headEnd type="none" w="med" len="med"/>
                      <a:tailEnd type="none" w="med" len="med"/>
                    </a:lnR>
                    <a:lnT w="6350" cap="flat" cmpd="sng" algn="ctr">
                      <a:solidFill>
                        <a:srgbClr val="996600"/>
                      </a:solidFill>
                      <a:prstDash val="solid"/>
                      <a:round/>
                      <a:headEnd type="none" w="med" len="med"/>
                      <a:tailEnd type="none" w="med" len="med"/>
                    </a:lnT>
                    <a:lnB w="12700" cap="flat" cmpd="sng" algn="ctr">
                      <a:solidFill>
                        <a:srgbClr val="4F6228"/>
                      </a:solidFill>
                      <a:prstDash val="solid"/>
                      <a:round/>
                      <a:headEnd type="none" w="med" len="med"/>
                      <a:tailEnd type="none" w="med" len="med"/>
                    </a:lnB>
                    <a:solidFill>
                      <a:srgbClr val="D7E4BC"/>
                    </a:solidFill>
                  </a:tcPr>
                </a:tc>
                <a:tc>
                  <a:txBody>
                    <a:bodyPr/>
                    <a:lstStyle/>
                    <a:p>
                      <a:pPr algn="l" fontAlgn="b"/>
                      <a:r>
                        <a:rPr lang="es-ES" sz="500" b="1" i="0" u="none" strike="noStrike">
                          <a:latin typeface="Tahoma"/>
                        </a:rPr>
                        <a:t> </a:t>
                      </a:r>
                    </a:p>
                  </a:txBody>
                  <a:tcPr marL="0" marR="0" marT="0" marB="0" anchor="b">
                    <a:lnL w="6350" cap="flat" cmpd="sng" algn="ctr">
                      <a:solidFill>
                        <a:srgbClr val="75923C"/>
                      </a:solidFill>
                      <a:prstDash val="solid"/>
                      <a:round/>
                      <a:headEnd type="none" w="med" len="med"/>
                      <a:tailEnd type="none" w="med" len="med"/>
                    </a:lnL>
                    <a:lnR>
                      <a:noFill/>
                    </a:lnR>
                    <a:lnT>
                      <a:noFill/>
                    </a:lnT>
                    <a:lnB>
                      <a:noFill/>
                    </a:lnB>
                    <a:solidFill>
                      <a:srgbClr val="FFFFCC"/>
                    </a:solidFill>
                  </a:tcPr>
                </a:tc>
              </a:tr>
              <a:tr h="114516">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r" fontAlgn="ctr"/>
                      <a:r>
                        <a:rPr lang="es-ES" sz="800" b="1" i="0" u="none" strike="noStrike">
                          <a:latin typeface="Segoe UI"/>
                        </a:rPr>
                        <a:t> </a:t>
                      </a:r>
                    </a:p>
                  </a:txBody>
                  <a:tcPr marL="0" marR="0" marT="0" marB="0" anchor="ctr">
                    <a:lnL>
                      <a:noFill/>
                    </a:lnL>
                    <a:lnR>
                      <a:noFill/>
                    </a:lnR>
                    <a:lnT w="6350" cap="flat" cmpd="sng" algn="ctr">
                      <a:solidFill>
                        <a:srgbClr val="75923C"/>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r" fontAlgn="b"/>
                      <a:r>
                        <a:rPr lang="es-ES" sz="800" b="1"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12700" cap="flat" cmpd="sng" algn="ctr">
                      <a:solidFill>
                        <a:srgbClr val="4F6228"/>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12700" cap="flat" cmpd="sng" algn="ctr">
                      <a:solidFill>
                        <a:srgbClr val="4F6228"/>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FFFFCC"/>
                    </a:solidFill>
                  </a:tcPr>
                </a:tc>
                <a:tc>
                  <a:txBody>
                    <a:bodyPr/>
                    <a:lstStyle/>
                    <a:p>
                      <a:pPr algn="l" fontAlgn="b"/>
                      <a:r>
                        <a:rPr lang="es-ES" sz="800" b="1" i="0" u="none" strike="noStrike" dirty="0">
                          <a:latin typeface="Segoe UI"/>
                        </a:rPr>
                        <a:t> </a:t>
                      </a:r>
                    </a:p>
                  </a:txBody>
                  <a:tcPr marL="0" marR="0" marT="0" marB="0" anchor="b">
                    <a:lnL>
                      <a:noFill/>
                    </a:lnL>
                    <a:lnR>
                      <a:noFill/>
                    </a:lnR>
                    <a:lnT w="12700" cap="flat" cmpd="sng" algn="ctr">
                      <a:solidFill>
                        <a:srgbClr val="4F6228"/>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12700" cap="flat" cmpd="sng" algn="ctr">
                      <a:solidFill>
                        <a:srgbClr val="4F6228"/>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FFFFCC"/>
                    </a:solidFill>
                  </a:tcPr>
                </a:tc>
                <a:tc>
                  <a:txBody>
                    <a:bodyPr/>
                    <a:lstStyle/>
                    <a:p>
                      <a:pPr algn="l" fontAlgn="b"/>
                      <a:r>
                        <a:rPr lang="es-ES" sz="800" b="1" i="0" u="none" strike="noStrike">
                          <a:latin typeface="Segoe UI"/>
                        </a:rPr>
                        <a:t> </a:t>
                      </a:r>
                    </a:p>
                  </a:txBody>
                  <a:tcPr marL="0" marR="0" marT="0" marB="0" anchor="b">
                    <a:lnL>
                      <a:noFill/>
                    </a:lnL>
                    <a:lnR>
                      <a:noFill/>
                    </a:lnR>
                    <a:lnT w="12700" cap="flat" cmpd="sng" algn="ctr">
                      <a:solidFill>
                        <a:srgbClr val="4F6228"/>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FFFFCC"/>
                    </a:solidFill>
                  </a:tcPr>
                </a:tc>
                <a:tc>
                  <a:txBody>
                    <a:bodyPr/>
                    <a:lstStyle/>
                    <a:p>
                      <a:pPr algn="l" fontAlgn="b"/>
                      <a:r>
                        <a:rPr lang="es-ES" sz="500" b="1" i="0" u="none" strike="noStrike">
                          <a:latin typeface="Tahoma"/>
                        </a:rPr>
                        <a:t> </a:t>
                      </a:r>
                    </a:p>
                  </a:txBody>
                  <a:tcPr marL="0" marR="0" marT="0" marB="0" anchor="b">
                    <a:lnL>
                      <a:noFill/>
                    </a:lnL>
                    <a:lnR>
                      <a:noFill/>
                    </a:lnR>
                    <a:lnT>
                      <a:noFill/>
                    </a:lnT>
                    <a:lnB>
                      <a:noFill/>
                    </a:lnB>
                    <a:solidFill>
                      <a:srgbClr val="FFFFCC"/>
                    </a:solidFill>
                  </a:tcPr>
                </a:tc>
              </a:tr>
              <a:tr h="17177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PATRIMONIO NETO</a:t>
                      </a:r>
                    </a:p>
                  </a:txBody>
                  <a:tcPr marL="0" marR="0" marT="0" marB="0" anchor="ctr">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948B54"/>
                    </a:solidFill>
                  </a:tcPr>
                </a:tc>
                <a:tc>
                  <a:txBody>
                    <a:bodyPr/>
                    <a:lstStyle/>
                    <a:p>
                      <a:pPr algn="l" fontAlgn="t"/>
                      <a:r>
                        <a:rPr lang="es-ES" sz="800" b="1" i="0" u="none" strike="noStrike">
                          <a:solidFill>
                            <a:srgbClr val="FFFFFF"/>
                          </a:solidFill>
                          <a:latin typeface="Segoe UI"/>
                        </a:rPr>
                        <a:t> </a:t>
                      </a:r>
                    </a:p>
                  </a:txBody>
                  <a:tcPr marL="0" marR="0" marT="0" marB="0">
                    <a:lnL w="6350" cap="flat" cmpd="sng" algn="ctr">
                      <a:solidFill>
                        <a:srgbClr val="948B54"/>
                      </a:solidFill>
                      <a:prstDash val="solid"/>
                      <a:round/>
                      <a:headEnd type="none" w="med" len="med"/>
                      <a:tailEnd type="none" w="med" len="med"/>
                    </a:lnL>
                    <a:lnR w="6350" cap="flat" cmpd="sng" algn="ctr">
                      <a:solidFill>
                        <a:srgbClr val="4A452A"/>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1.211.153.101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12700" cap="flat" cmpd="sng" algn="ctr">
                      <a:solidFill>
                        <a:srgbClr val="948B54"/>
                      </a:solidFill>
                      <a:prstDash val="solid"/>
                      <a:round/>
                      <a:headEnd type="none" w="med" len="med"/>
                      <a:tailEnd type="none" w="med" len="med"/>
                    </a:lnB>
                    <a:solidFill>
                      <a:srgbClr val="DDD9C3"/>
                    </a:solidFill>
                  </a:tcPr>
                </a:tc>
                <a:tc>
                  <a:txBody>
                    <a:bodyPr/>
                    <a:lstStyle/>
                    <a:p>
                      <a:pPr algn="r" fontAlgn="b"/>
                      <a:r>
                        <a:rPr lang="es-ES" sz="800" b="1" i="0" u="none" strike="noStrike">
                          <a:latin typeface="Segoe UI"/>
                        </a:rPr>
                        <a:t>2.464.401.675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12700" cap="flat" cmpd="sng" algn="ctr">
                      <a:solidFill>
                        <a:srgbClr val="948B54"/>
                      </a:solidFill>
                      <a:prstDash val="solid"/>
                      <a:round/>
                      <a:headEnd type="none" w="med" len="med"/>
                      <a:tailEnd type="none" w="med" len="med"/>
                    </a:lnB>
                    <a:solidFill>
                      <a:srgbClr val="DDD9C3"/>
                    </a:solidFill>
                  </a:tcPr>
                </a:tc>
                <a:tc>
                  <a:txBody>
                    <a:bodyPr/>
                    <a:lstStyle/>
                    <a:p>
                      <a:pPr algn="r" fontAlgn="b"/>
                      <a:r>
                        <a:rPr lang="es-ES" sz="800" b="1" i="0" u="none" strike="noStrike" dirty="0">
                          <a:latin typeface="Segoe UI"/>
                        </a:rPr>
                        <a:t>3.776.774.614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12700" cap="flat" cmpd="sng" algn="ctr">
                      <a:solidFill>
                        <a:srgbClr val="948B54"/>
                      </a:solidFill>
                      <a:prstDash val="solid"/>
                      <a:round/>
                      <a:headEnd type="none" w="med" len="med"/>
                      <a:tailEnd type="none" w="med" len="med"/>
                    </a:lnB>
                    <a:solidFill>
                      <a:srgbClr val="DDD9C3"/>
                    </a:solidFill>
                  </a:tcPr>
                </a:tc>
                <a:tc>
                  <a:txBody>
                    <a:bodyPr/>
                    <a:lstStyle/>
                    <a:p>
                      <a:pPr algn="r" fontAlgn="b"/>
                      <a:r>
                        <a:rPr lang="es-ES" sz="800" b="1" i="0" u="none" strike="noStrike">
                          <a:latin typeface="Segoe UI"/>
                        </a:rPr>
                        <a:t>5.150.912.812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12700" cap="flat" cmpd="sng" algn="ctr">
                      <a:solidFill>
                        <a:srgbClr val="948B54"/>
                      </a:solidFill>
                      <a:prstDash val="solid"/>
                      <a:round/>
                      <a:headEnd type="none" w="med" len="med"/>
                      <a:tailEnd type="none" w="med" len="med"/>
                    </a:lnB>
                    <a:solidFill>
                      <a:srgbClr val="DDD9C3"/>
                    </a:solidFill>
                  </a:tcPr>
                </a:tc>
                <a:tc>
                  <a:txBody>
                    <a:bodyPr/>
                    <a:lstStyle/>
                    <a:p>
                      <a:pPr algn="r" fontAlgn="b"/>
                      <a:r>
                        <a:rPr lang="es-ES" sz="800" b="1" i="0" u="none" strike="noStrike">
                          <a:latin typeface="Segoe UI"/>
                        </a:rPr>
                        <a:t>6.593.898.766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12700" cap="flat" cmpd="sng" algn="ctr">
                      <a:solidFill>
                        <a:srgbClr val="948B54"/>
                      </a:solidFill>
                      <a:prstDash val="solid"/>
                      <a:round/>
                      <a:headEnd type="none" w="med" len="med"/>
                      <a:tailEnd type="none" w="med" len="med"/>
                    </a:lnB>
                    <a:solidFill>
                      <a:srgbClr val="DDD9C3"/>
                    </a:solidFill>
                  </a:tcPr>
                </a:tc>
                <a:tc>
                  <a:txBody>
                    <a:bodyPr/>
                    <a:lstStyle/>
                    <a:p>
                      <a:pPr algn="l" fontAlgn="b"/>
                      <a:r>
                        <a:rPr lang="es-ES" sz="500" b="0" i="0" u="none" strike="noStrike">
                          <a:latin typeface="Tahoma"/>
                        </a:rPr>
                        <a:t> </a:t>
                      </a:r>
                    </a:p>
                  </a:txBody>
                  <a:tcPr marL="0" marR="0" marT="0" marB="0" anchor="b">
                    <a:lnL w="6350" cap="flat" cmpd="sng" algn="ctr">
                      <a:solidFill>
                        <a:srgbClr val="4A452A"/>
                      </a:solidFill>
                      <a:prstDash val="solid"/>
                      <a:round/>
                      <a:headEnd type="none" w="med" len="med"/>
                      <a:tailEnd type="none" w="med" len="med"/>
                    </a:lnL>
                    <a:lnR>
                      <a:noFill/>
                    </a:lnR>
                    <a:lnT>
                      <a:noFill/>
                    </a:lnT>
                    <a:lnB>
                      <a:noFill/>
                    </a:lnB>
                    <a:solidFill>
                      <a:srgbClr val="FFFFCC"/>
                    </a:solidFill>
                  </a:tcPr>
                </a:tc>
              </a:tr>
              <a:tr h="1345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Capital</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dot"/>
                      <a:round/>
                      <a:headEnd type="none" w="med" len="med"/>
                      <a:tailEnd type="none" w="med" len="med"/>
                    </a:lnB>
                    <a:solidFill>
                      <a:srgbClr val="EEECE1"/>
                    </a:solidFill>
                  </a:tcPr>
                </a:tc>
                <a:tc>
                  <a:txBody>
                    <a:bodyPr/>
                    <a:lstStyle/>
                    <a:p>
                      <a:pPr algn="r" fontAlgn="b"/>
                      <a:r>
                        <a:rPr lang="es-ES" sz="800" b="0" i="0" u="none" strike="noStrike">
                          <a:latin typeface="Segoe UI"/>
                        </a:rPr>
                        <a:t>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4A452A"/>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18.000.000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12700" cap="flat" cmpd="sng" algn="ctr">
                      <a:solidFill>
                        <a:srgbClr val="948B54"/>
                      </a:solidFill>
                      <a:prstDash val="solid"/>
                      <a:round/>
                      <a:headEnd type="none" w="med" len="med"/>
                      <a:tailEnd type="none" w="med" len="med"/>
                    </a:lnT>
                    <a:lnB w="6350" cap="flat" cmpd="sng" algn="ctr">
                      <a:solidFill>
                        <a:srgbClr val="4A452A"/>
                      </a:solidFill>
                      <a:prstDash val="dot"/>
                      <a:round/>
                      <a:headEnd type="none" w="med" len="med"/>
                      <a:tailEnd type="none" w="med" len="med"/>
                    </a:lnB>
                    <a:solidFill>
                      <a:srgbClr val="EEECE1"/>
                    </a:solidFill>
                  </a:tcPr>
                </a:tc>
                <a:tc>
                  <a:txBody>
                    <a:bodyPr/>
                    <a:lstStyle/>
                    <a:p>
                      <a:pPr algn="r" fontAlgn="b"/>
                      <a:r>
                        <a:rPr lang="es-ES" sz="800" b="0" i="0" u="none" strike="noStrike">
                          <a:latin typeface="Segoe UI"/>
                        </a:rPr>
                        <a:t>21.800.000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12700" cap="flat" cmpd="sng" algn="ctr">
                      <a:solidFill>
                        <a:srgbClr val="948B54"/>
                      </a:solidFill>
                      <a:prstDash val="solid"/>
                      <a:round/>
                      <a:headEnd type="none" w="med" len="med"/>
                      <a:tailEnd type="none" w="med" len="med"/>
                    </a:lnT>
                    <a:lnB w="6350" cap="flat" cmpd="sng" algn="ctr">
                      <a:solidFill>
                        <a:srgbClr val="4A452A"/>
                      </a:solidFill>
                      <a:prstDash val="dot"/>
                      <a:round/>
                      <a:headEnd type="none" w="med" len="med"/>
                      <a:tailEnd type="none" w="med" len="med"/>
                    </a:lnB>
                    <a:solidFill>
                      <a:srgbClr val="EEECE1"/>
                    </a:solidFill>
                  </a:tcPr>
                </a:tc>
                <a:tc>
                  <a:txBody>
                    <a:bodyPr/>
                    <a:lstStyle/>
                    <a:p>
                      <a:pPr algn="r" fontAlgn="b"/>
                      <a:r>
                        <a:rPr lang="es-ES" sz="800" b="0" i="0" u="none" strike="noStrike" dirty="0">
                          <a:latin typeface="Segoe UI"/>
                        </a:rPr>
                        <a:t>25.900.000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12700" cap="flat" cmpd="sng" algn="ctr">
                      <a:solidFill>
                        <a:srgbClr val="948B54"/>
                      </a:solidFill>
                      <a:prstDash val="solid"/>
                      <a:round/>
                      <a:headEnd type="none" w="med" len="med"/>
                      <a:tailEnd type="none" w="med" len="med"/>
                    </a:lnT>
                    <a:lnB w="6350" cap="flat" cmpd="sng" algn="ctr">
                      <a:solidFill>
                        <a:srgbClr val="4A452A"/>
                      </a:solidFill>
                      <a:prstDash val="dot"/>
                      <a:round/>
                      <a:headEnd type="none" w="med" len="med"/>
                      <a:tailEnd type="none" w="med" len="med"/>
                    </a:lnB>
                    <a:solidFill>
                      <a:srgbClr val="EEECE1"/>
                    </a:solidFill>
                  </a:tcPr>
                </a:tc>
                <a:tc>
                  <a:txBody>
                    <a:bodyPr/>
                    <a:lstStyle/>
                    <a:p>
                      <a:pPr algn="r" fontAlgn="b"/>
                      <a:r>
                        <a:rPr lang="es-ES" sz="800" b="0" i="0" u="none" strike="noStrike" dirty="0">
                          <a:latin typeface="Segoe UI"/>
                        </a:rPr>
                        <a:t>30.300.000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12700" cap="flat" cmpd="sng" algn="ctr">
                      <a:solidFill>
                        <a:srgbClr val="948B54"/>
                      </a:solidFill>
                      <a:prstDash val="solid"/>
                      <a:round/>
                      <a:headEnd type="none" w="med" len="med"/>
                      <a:tailEnd type="none" w="med" len="med"/>
                    </a:lnT>
                    <a:lnB w="6350" cap="flat" cmpd="sng" algn="ctr">
                      <a:solidFill>
                        <a:srgbClr val="4A452A"/>
                      </a:solidFill>
                      <a:prstDash val="dot"/>
                      <a:round/>
                      <a:headEnd type="none" w="med" len="med"/>
                      <a:tailEnd type="none" w="med" len="med"/>
                    </a:lnB>
                    <a:solidFill>
                      <a:srgbClr val="EEECE1"/>
                    </a:solidFill>
                  </a:tcPr>
                </a:tc>
                <a:tc>
                  <a:txBody>
                    <a:bodyPr/>
                    <a:lstStyle/>
                    <a:p>
                      <a:pPr algn="r" fontAlgn="b"/>
                      <a:r>
                        <a:rPr lang="es-ES" sz="800" b="0" i="0" u="none" strike="noStrike">
                          <a:latin typeface="Segoe UI"/>
                        </a:rPr>
                        <a:t>39.300.000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12700" cap="flat" cmpd="sng" algn="ctr">
                      <a:solidFill>
                        <a:srgbClr val="948B54"/>
                      </a:solidFill>
                      <a:prstDash val="solid"/>
                      <a:round/>
                      <a:headEnd type="none" w="med" len="med"/>
                      <a:tailEnd type="none" w="med" len="med"/>
                    </a:lnT>
                    <a:lnB w="6350" cap="flat" cmpd="sng" algn="ctr">
                      <a:solidFill>
                        <a:srgbClr val="4A452A"/>
                      </a:solidFill>
                      <a:prstDash val="dot"/>
                      <a:round/>
                      <a:headEnd type="none" w="med" len="med"/>
                      <a:tailEnd type="none" w="med" len="med"/>
                    </a:lnB>
                    <a:solidFill>
                      <a:srgbClr val="EEECE1"/>
                    </a:solidFill>
                  </a:tcPr>
                </a:tc>
                <a:tc>
                  <a:txBody>
                    <a:bodyPr/>
                    <a:lstStyle/>
                    <a:p>
                      <a:pPr algn="l" fontAlgn="b"/>
                      <a:r>
                        <a:rPr lang="es-ES" sz="500" b="0" i="0" u="none" strike="noStrike">
                          <a:latin typeface="Tahoma"/>
                        </a:rPr>
                        <a:t>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345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Reservas</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dot"/>
                      <a:round/>
                      <a:headEnd type="none" w="med" len="med"/>
                      <a:tailEnd type="none" w="med" len="med"/>
                    </a:lnT>
                    <a:lnB w="6350" cap="flat" cmpd="sng" algn="ctr">
                      <a:solidFill>
                        <a:srgbClr val="948B54"/>
                      </a:solidFill>
                      <a:prstDash val="dot"/>
                      <a:round/>
                      <a:headEnd type="none" w="med" len="med"/>
                      <a:tailEnd type="none" w="med" len="med"/>
                    </a:lnB>
                    <a:solidFill>
                      <a:srgbClr val="EEECE1"/>
                    </a:solidFill>
                  </a:tcPr>
                </a:tc>
                <a:tc>
                  <a:txBody>
                    <a:bodyPr/>
                    <a:lstStyle/>
                    <a:p>
                      <a:pPr algn="r" fontAlgn="b"/>
                      <a:r>
                        <a:rPr lang="es-ES" sz="800" b="0" i="0" u="none" strike="noStrike">
                          <a:latin typeface="Segoe UI"/>
                        </a:rPr>
                        <a:t>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4A452A"/>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1.193.153.101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dot"/>
                      <a:round/>
                      <a:headEnd type="none" w="med" len="med"/>
                      <a:tailEnd type="none" w="med" len="med"/>
                    </a:lnB>
                    <a:solidFill>
                      <a:srgbClr val="EEECE1"/>
                    </a:solidFill>
                  </a:tcPr>
                </a:tc>
                <a:tc>
                  <a:txBody>
                    <a:bodyPr/>
                    <a:lstStyle/>
                    <a:p>
                      <a:pPr algn="r" fontAlgn="b"/>
                      <a:r>
                        <a:rPr lang="es-ES" sz="800" b="0" i="0" u="none" strike="noStrike">
                          <a:latin typeface="Segoe UI"/>
                        </a:rPr>
                        <a:t>2.442.601.675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dot"/>
                      <a:round/>
                      <a:headEnd type="none" w="med" len="med"/>
                      <a:tailEnd type="none" w="med" len="med"/>
                    </a:lnB>
                    <a:solidFill>
                      <a:srgbClr val="EEECE1"/>
                    </a:solidFill>
                  </a:tcPr>
                </a:tc>
                <a:tc>
                  <a:txBody>
                    <a:bodyPr/>
                    <a:lstStyle/>
                    <a:p>
                      <a:pPr algn="r" fontAlgn="b"/>
                      <a:r>
                        <a:rPr lang="es-ES" sz="800" b="0" i="0" u="none" strike="noStrike">
                          <a:latin typeface="Segoe UI"/>
                        </a:rPr>
                        <a:t>3.750.874.614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dot"/>
                      <a:round/>
                      <a:headEnd type="none" w="med" len="med"/>
                      <a:tailEnd type="none" w="med" len="med"/>
                    </a:lnB>
                    <a:solidFill>
                      <a:srgbClr val="EEECE1"/>
                    </a:solidFill>
                  </a:tcPr>
                </a:tc>
                <a:tc>
                  <a:txBody>
                    <a:bodyPr/>
                    <a:lstStyle/>
                    <a:p>
                      <a:pPr algn="r" fontAlgn="b"/>
                      <a:r>
                        <a:rPr lang="es-ES" sz="800" b="0" i="0" u="none" strike="noStrike" dirty="0">
                          <a:latin typeface="Segoe UI"/>
                        </a:rPr>
                        <a:t>5.120.612.812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dot"/>
                      <a:round/>
                      <a:headEnd type="none" w="med" len="med"/>
                      <a:tailEnd type="none" w="med" len="med"/>
                    </a:lnB>
                    <a:solidFill>
                      <a:srgbClr val="EEECE1"/>
                    </a:solidFill>
                  </a:tcPr>
                </a:tc>
                <a:tc>
                  <a:txBody>
                    <a:bodyPr/>
                    <a:lstStyle/>
                    <a:p>
                      <a:pPr algn="r" fontAlgn="b"/>
                      <a:r>
                        <a:rPr lang="es-ES" sz="800" b="0" i="0" u="none" strike="noStrike">
                          <a:latin typeface="Segoe UI"/>
                        </a:rPr>
                        <a:t>6.554.598.766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dot"/>
                      <a:round/>
                      <a:headEnd type="none" w="med" len="med"/>
                      <a:tailEnd type="none" w="med" len="med"/>
                    </a:lnB>
                    <a:solidFill>
                      <a:srgbClr val="EEECE1"/>
                    </a:solidFill>
                  </a:tcPr>
                </a:tc>
                <a:tc>
                  <a:txBody>
                    <a:bodyPr/>
                    <a:lstStyle/>
                    <a:p>
                      <a:pPr algn="l" fontAlgn="b"/>
                      <a:r>
                        <a:rPr lang="es-ES" sz="500" b="0" i="0" u="none" strike="noStrike">
                          <a:latin typeface="Tahoma"/>
                        </a:rPr>
                        <a:t>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345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Pérdidas</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dot"/>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4A452A"/>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solid"/>
                      <a:round/>
                      <a:headEnd type="none" w="med" len="med"/>
                      <a:tailEnd type="none" w="med" len="med"/>
                    </a:lnB>
                    <a:solidFill>
                      <a:srgbClr val="EEECE1"/>
                    </a:solidFill>
                  </a:tcPr>
                </a:tc>
                <a:tc>
                  <a:txBody>
                    <a:bodyPr/>
                    <a:lstStyle/>
                    <a:p>
                      <a:pPr algn="r" fontAlgn="b"/>
                      <a:r>
                        <a:rPr lang="es-ES" sz="800" b="0" i="0" u="none" strike="noStrike" dirty="0">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solid"/>
                      <a:round/>
                      <a:headEnd type="none" w="med" len="med"/>
                      <a:tailEnd type="none" w="med" len="med"/>
                    </a:lnB>
                    <a:solidFill>
                      <a:srgbClr val="EEECE1"/>
                    </a:solidFill>
                  </a:tcPr>
                </a:tc>
                <a:tc>
                  <a:txBody>
                    <a:bodyPr/>
                    <a:lstStyle/>
                    <a:p>
                      <a:pPr algn="l" fontAlgn="b"/>
                      <a:r>
                        <a:rPr lang="es-ES" sz="500" b="0" i="0" u="none" strike="noStrike">
                          <a:latin typeface="Tahoma"/>
                        </a:rPr>
                        <a:t>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7177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PASIVO NO CORRIENTE</a:t>
                      </a:r>
                    </a:p>
                  </a:txBody>
                  <a:tcPr marL="0" marR="0" marT="0" marB="0" anchor="ctr">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948B54"/>
                    </a:solidFill>
                  </a:tcPr>
                </a:tc>
                <a:tc>
                  <a:txBody>
                    <a:bodyPr/>
                    <a:lstStyle/>
                    <a:p>
                      <a:pPr algn="l" fontAlgn="t"/>
                      <a:r>
                        <a:rPr lang="es-ES" sz="800" b="1" i="0" u="none" strike="noStrike">
                          <a:solidFill>
                            <a:srgbClr val="FFFFFF"/>
                          </a:solidFill>
                          <a:latin typeface="Segoe UI"/>
                        </a:rPr>
                        <a:t> </a:t>
                      </a:r>
                    </a:p>
                  </a:txBody>
                  <a:tcPr marL="0" marR="0" marT="0" marB="0">
                    <a:lnL w="6350" cap="flat" cmpd="sng" algn="ctr">
                      <a:solidFill>
                        <a:srgbClr val="948B54"/>
                      </a:solidFill>
                      <a:prstDash val="solid"/>
                      <a:round/>
                      <a:headEnd type="none" w="med" len="med"/>
                      <a:tailEnd type="none" w="med" len="med"/>
                    </a:lnL>
                    <a:lnR w="6350" cap="flat" cmpd="sng" algn="ctr">
                      <a:solidFill>
                        <a:srgbClr val="4A452A"/>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1.830.000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6350" cap="flat" cmpd="sng" algn="ctr">
                      <a:solidFill>
                        <a:srgbClr val="4A452A"/>
                      </a:solidFill>
                      <a:prstDash val="dot"/>
                      <a:round/>
                      <a:headEnd type="none" w="med" len="med"/>
                      <a:tailEnd type="none" w="med" len="med"/>
                    </a:lnB>
                    <a:solidFill>
                      <a:srgbClr val="DDD9C3"/>
                    </a:solidFill>
                  </a:tcPr>
                </a:tc>
                <a:tc>
                  <a:txBody>
                    <a:bodyPr/>
                    <a:lstStyle/>
                    <a:p>
                      <a:pPr algn="r" fontAlgn="b"/>
                      <a:r>
                        <a:rPr lang="es-ES" sz="800" b="1"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6350" cap="flat" cmpd="sng" algn="ctr">
                      <a:solidFill>
                        <a:srgbClr val="4A452A"/>
                      </a:solidFill>
                      <a:prstDash val="dot"/>
                      <a:round/>
                      <a:headEnd type="none" w="med" len="med"/>
                      <a:tailEnd type="none" w="med" len="med"/>
                    </a:lnB>
                    <a:solidFill>
                      <a:srgbClr val="DDD9C3"/>
                    </a:solidFill>
                  </a:tcPr>
                </a:tc>
                <a:tc>
                  <a:txBody>
                    <a:bodyPr/>
                    <a:lstStyle/>
                    <a:p>
                      <a:pPr algn="r" fontAlgn="b"/>
                      <a:r>
                        <a:rPr lang="es-ES" sz="800" b="1"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6350" cap="flat" cmpd="sng" algn="ctr">
                      <a:solidFill>
                        <a:srgbClr val="4A452A"/>
                      </a:solidFill>
                      <a:prstDash val="dot"/>
                      <a:round/>
                      <a:headEnd type="none" w="med" len="med"/>
                      <a:tailEnd type="none" w="med" len="med"/>
                    </a:lnB>
                    <a:solidFill>
                      <a:srgbClr val="DDD9C3"/>
                    </a:solidFill>
                  </a:tcPr>
                </a:tc>
                <a:tc>
                  <a:txBody>
                    <a:bodyPr/>
                    <a:lstStyle/>
                    <a:p>
                      <a:pPr algn="r" fontAlgn="b"/>
                      <a:r>
                        <a:rPr lang="es-ES" sz="800" b="1" i="0" u="none" strike="noStrike" dirty="0">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6350" cap="flat" cmpd="sng" algn="ctr">
                      <a:solidFill>
                        <a:srgbClr val="4A452A"/>
                      </a:solidFill>
                      <a:prstDash val="dot"/>
                      <a:round/>
                      <a:headEnd type="none" w="med" len="med"/>
                      <a:tailEnd type="none" w="med" len="med"/>
                    </a:lnB>
                    <a:solidFill>
                      <a:srgbClr val="DDD9C3"/>
                    </a:solidFill>
                  </a:tcPr>
                </a:tc>
                <a:tc>
                  <a:txBody>
                    <a:bodyPr/>
                    <a:lstStyle/>
                    <a:p>
                      <a:pPr algn="r" fontAlgn="b"/>
                      <a:r>
                        <a:rPr lang="es-ES" sz="800" b="1" i="0" u="none" strike="noStrike">
                          <a:latin typeface="Segoe UI"/>
                        </a:rPr>
                        <a:t>2.000.000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6350" cap="flat" cmpd="sng" algn="ctr">
                      <a:solidFill>
                        <a:srgbClr val="4A452A"/>
                      </a:solidFill>
                      <a:prstDash val="dot"/>
                      <a:round/>
                      <a:headEnd type="none" w="med" len="med"/>
                      <a:tailEnd type="none" w="med" len="med"/>
                    </a:lnB>
                    <a:solidFill>
                      <a:srgbClr val="DDD9C3"/>
                    </a:solidFill>
                  </a:tcPr>
                </a:tc>
                <a:tc>
                  <a:txBody>
                    <a:bodyPr/>
                    <a:lstStyle/>
                    <a:p>
                      <a:pPr algn="l" fontAlgn="b"/>
                      <a:r>
                        <a:rPr lang="es-ES" sz="500" b="0" i="0" u="none" strike="noStrike">
                          <a:solidFill>
                            <a:srgbClr val="FF0000"/>
                          </a:solidFill>
                          <a:latin typeface="Tahoma"/>
                        </a:rPr>
                        <a:t>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345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Deudas entidades de crédito</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4A452A"/>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1.830.000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solid"/>
                      <a:round/>
                      <a:headEnd type="none" w="med" len="med"/>
                      <a:tailEnd type="none" w="med" len="med"/>
                    </a:lnB>
                    <a:solidFill>
                      <a:srgbClr val="EEECE1"/>
                    </a:solidFill>
                  </a:tcPr>
                </a:tc>
                <a:tc>
                  <a:txBody>
                    <a:bodyPr/>
                    <a:lstStyle/>
                    <a:p>
                      <a:pPr algn="r" fontAlgn="b"/>
                      <a:r>
                        <a:rPr lang="es-ES" sz="800" b="0" i="0" u="none" strike="noStrike" dirty="0">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2.000.000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solid"/>
                      <a:round/>
                      <a:headEnd type="none" w="med" len="med"/>
                      <a:tailEnd type="none" w="med" len="med"/>
                    </a:lnB>
                    <a:solidFill>
                      <a:srgbClr val="EEECE1"/>
                    </a:solidFill>
                  </a:tcPr>
                </a:tc>
                <a:tc>
                  <a:txBody>
                    <a:bodyPr/>
                    <a:lstStyle/>
                    <a:p>
                      <a:pPr algn="l" fontAlgn="b"/>
                      <a:r>
                        <a:rPr lang="es-ES" sz="500" b="0" i="0" u="none" strike="noStrike">
                          <a:latin typeface="Tahoma"/>
                        </a:rPr>
                        <a:t>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7177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PASIVO CORRIENTE</a:t>
                      </a:r>
                    </a:p>
                  </a:txBody>
                  <a:tcPr marL="0" marR="0" marT="0" marB="0" anchor="ctr">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dot"/>
                      <a:round/>
                      <a:headEnd type="none" w="med" len="med"/>
                      <a:tailEnd type="none" w="med" len="med"/>
                    </a:lnB>
                    <a:solidFill>
                      <a:srgbClr val="948B54"/>
                    </a:solidFill>
                  </a:tcPr>
                </a:tc>
                <a:tc>
                  <a:txBody>
                    <a:bodyPr/>
                    <a:lstStyle/>
                    <a:p>
                      <a:pPr algn="l" fontAlgn="t"/>
                      <a:r>
                        <a:rPr lang="es-ES" sz="800" b="1" i="0" u="none" strike="noStrike">
                          <a:solidFill>
                            <a:srgbClr val="FFFFFF"/>
                          </a:solidFill>
                          <a:latin typeface="Segoe UI"/>
                        </a:rPr>
                        <a:t> </a:t>
                      </a:r>
                    </a:p>
                  </a:txBody>
                  <a:tcPr marL="0" marR="0" marT="0" marB="0">
                    <a:lnL w="6350" cap="flat" cmpd="sng" algn="ctr">
                      <a:solidFill>
                        <a:srgbClr val="948B54"/>
                      </a:solidFill>
                      <a:prstDash val="solid"/>
                      <a:round/>
                      <a:headEnd type="none" w="med" len="med"/>
                      <a:tailEnd type="none" w="med" len="med"/>
                    </a:lnL>
                    <a:lnR w="6350" cap="flat" cmpd="sng" algn="ctr">
                      <a:solidFill>
                        <a:srgbClr val="4A452A"/>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6350" cap="flat" cmpd="sng" algn="ctr">
                      <a:solidFill>
                        <a:srgbClr val="4A452A"/>
                      </a:solidFill>
                      <a:prstDash val="dot"/>
                      <a:round/>
                      <a:headEnd type="none" w="med" len="med"/>
                      <a:tailEnd type="none" w="med" len="med"/>
                    </a:lnB>
                    <a:solidFill>
                      <a:srgbClr val="DDD9C3"/>
                    </a:solidFill>
                  </a:tcPr>
                </a:tc>
                <a:tc>
                  <a:txBody>
                    <a:bodyPr/>
                    <a:lstStyle/>
                    <a:p>
                      <a:pPr algn="r" fontAlgn="b"/>
                      <a:r>
                        <a:rPr lang="es-ES" sz="800" b="1"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6350" cap="flat" cmpd="sng" algn="ctr">
                      <a:solidFill>
                        <a:srgbClr val="4A452A"/>
                      </a:solidFill>
                      <a:prstDash val="dot"/>
                      <a:round/>
                      <a:headEnd type="none" w="med" len="med"/>
                      <a:tailEnd type="none" w="med" len="med"/>
                    </a:lnB>
                    <a:solidFill>
                      <a:srgbClr val="DDD9C3"/>
                    </a:solidFill>
                  </a:tcPr>
                </a:tc>
                <a:tc>
                  <a:txBody>
                    <a:bodyPr/>
                    <a:lstStyle/>
                    <a:p>
                      <a:pPr algn="r" fontAlgn="b"/>
                      <a:r>
                        <a:rPr lang="es-ES" sz="800" b="1"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6350" cap="flat" cmpd="sng" algn="ctr">
                      <a:solidFill>
                        <a:srgbClr val="4A452A"/>
                      </a:solidFill>
                      <a:prstDash val="dot"/>
                      <a:round/>
                      <a:headEnd type="none" w="med" len="med"/>
                      <a:tailEnd type="none" w="med" len="med"/>
                    </a:lnB>
                    <a:solidFill>
                      <a:srgbClr val="DDD9C3"/>
                    </a:solidFill>
                  </a:tcPr>
                </a:tc>
                <a:tc>
                  <a:txBody>
                    <a:bodyPr/>
                    <a:lstStyle/>
                    <a:p>
                      <a:pPr algn="r" fontAlgn="b"/>
                      <a:r>
                        <a:rPr lang="es-ES" sz="800" b="1" i="0" u="none" strike="noStrike" dirty="0">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6350" cap="flat" cmpd="sng" algn="ctr">
                      <a:solidFill>
                        <a:srgbClr val="4A452A"/>
                      </a:solidFill>
                      <a:prstDash val="dot"/>
                      <a:round/>
                      <a:headEnd type="none" w="med" len="med"/>
                      <a:tailEnd type="none" w="med" len="med"/>
                    </a:lnB>
                    <a:solidFill>
                      <a:srgbClr val="DDD9C3"/>
                    </a:solidFill>
                  </a:tcPr>
                </a:tc>
                <a:tc>
                  <a:txBody>
                    <a:bodyPr/>
                    <a:lstStyle/>
                    <a:p>
                      <a:pPr algn="r" fontAlgn="b"/>
                      <a:r>
                        <a:rPr lang="es-ES" sz="800" b="1"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6350" cap="flat" cmpd="sng" algn="ctr">
                      <a:solidFill>
                        <a:srgbClr val="4A452A"/>
                      </a:solidFill>
                      <a:prstDash val="dot"/>
                      <a:round/>
                      <a:headEnd type="none" w="med" len="med"/>
                      <a:tailEnd type="none" w="med" len="med"/>
                    </a:lnB>
                    <a:solidFill>
                      <a:srgbClr val="DDD9C3"/>
                    </a:solidFill>
                  </a:tcPr>
                </a:tc>
                <a:tc>
                  <a:txBody>
                    <a:bodyPr/>
                    <a:lstStyle/>
                    <a:p>
                      <a:pPr algn="l" fontAlgn="b"/>
                      <a:r>
                        <a:rPr lang="es-ES" sz="500" b="0" i="0" u="none" strike="noStrike">
                          <a:latin typeface="Tahoma"/>
                        </a:rPr>
                        <a:t>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345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Proveedores</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dot"/>
                      <a:round/>
                      <a:headEnd type="none" w="med" len="med"/>
                      <a:tailEnd type="none" w="med" len="med"/>
                    </a:lnT>
                    <a:lnB w="6350" cap="flat" cmpd="sng" algn="ctr">
                      <a:solidFill>
                        <a:srgbClr val="948B54"/>
                      </a:solidFill>
                      <a:prstDash val="dot"/>
                      <a:round/>
                      <a:headEnd type="none" w="med" len="med"/>
                      <a:tailEnd type="none" w="med" len="med"/>
                    </a:lnB>
                    <a:solidFill>
                      <a:srgbClr val="EEECE1"/>
                    </a:solidFill>
                  </a:tcPr>
                </a:tc>
                <a:tc>
                  <a:txBody>
                    <a:bodyPr/>
                    <a:lstStyle/>
                    <a:p>
                      <a:pPr algn="r" fontAlgn="b"/>
                      <a:r>
                        <a:rPr lang="es-ES" sz="800" b="0" i="0" u="none" strike="noStrike">
                          <a:latin typeface="Segoe UI"/>
                        </a:rPr>
                        <a:t>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4A452A"/>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dot"/>
                      <a:round/>
                      <a:headEnd type="none" w="med" len="med"/>
                      <a:tailEnd type="none" w="med" len="med"/>
                    </a:lnB>
                    <a:solidFill>
                      <a:srgbClr val="EEECE1"/>
                    </a:solidFill>
                  </a:tcPr>
                </a:tc>
                <a:tc>
                  <a:txBody>
                    <a:bodyPr/>
                    <a:lstStyle/>
                    <a:p>
                      <a:pPr algn="r" fontAlgn="b"/>
                      <a:r>
                        <a:rPr lang="es-ES" sz="800" b="0"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dot"/>
                      <a:round/>
                      <a:headEnd type="none" w="med" len="med"/>
                      <a:tailEnd type="none" w="med" len="med"/>
                    </a:lnB>
                    <a:solidFill>
                      <a:srgbClr val="EEECE1"/>
                    </a:solidFill>
                  </a:tcPr>
                </a:tc>
                <a:tc>
                  <a:txBody>
                    <a:bodyPr/>
                    <a:lstStyle/>
                    <a:p>
                      <a:pPr algn="r" fontAlgn="b"/>
                      <a:r>
                        <a:rPr lang="es-ES" sz="800" b="0"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dot"/>
                      <a:round/>
                      <a:headEnd type="none" w="med" len="med"/>
                      <a:tailEnd type="none" w="med" len="med"/>
                    </a:lnB>
                    <a:solidFill>
                      <a:srgbClr val="EEECE1"/>
                    </a:solidFill>
                  </a:tcPr>
                </a:tc>
                <a:tc>
                  <a:txBody>
                    <a:bodyPr/>
                    <a:lstStyle/>
                    <a:p>
                      <a:pPr algn="r" fontAlgn="b"/>
                      <a:r>
                        <a:rPr lang="es-ES" sz="800" b="0"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dot"/>
                      <a:round/>
                      <a:headEnd type="none" w="med" len="med"/>
                      <a:tailEnd type="none" w="med" len="med"/>
                    </a:lnB>
                    <a:solidFill>
                      <a:srgbClr val="EEECE1"/>
                    </a:solidFill>
                  </a:tcPr>
                </a:tc>
                <a:tc>
                  <a:txBody>
                    <a:bodyPr/>
                    <a:lstStyle/>
                    <a:p>
                      <a:pPr algn="r" fontAlgn="b"/>
                      <a:r>
                        <a:rPr lang="es-ES" sz="800" b="0" i="0" u="none" strike="noStrike" dirty="0">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4A452A"/>
                      </a:solidFill>
                      <a:prstDash val="dot"/>
                      <a:round/>
                      <a:headEnd type="none" w="med" len="med"/>
                      <a:tailEnd type="none" w="med" len="med"/>
                    </a:lnB>
                    <a:solidFill>
                      <a:srgbClr val="EEECE1"/>
                    </a:solidFill>
                  </a:tcPr>
                </a:tc>
                <a:tc>
                  <a:txBody>
                    <a:bodyPr/>
                    <a:lstStyle/>
                    <a:p>
                      <a:pPr algn="l" fontAlgn="b"/>
                      <a:r>
                        <a:rPr lang="es-ES" sz="500" b="0" i="0" u="none" strike="noStrike">
                          <a:latin typeface="Tahoma"/>
                        </a:rPr>
                        <a:t>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3455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Cashflow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 </a:t>
                      </a:r>
                    </a:p>
                  </a:txBody>
                  <a:tcPr marL="0" marR="0" marT="0" marB="0" anchor="b">
                    <a:lnL w="6350" cap="flat" cmpd="sng" algn="ctr">
                      <a:solidFill>
                        <a:srgbClr val="948B54"/>
                      </a:solidFill>
                      <a:prstDash val="solid"/>
                      <a:round/>
                      <a:headEnd type="none" w="med" len="med"/>
                      <a:tailEnd type="none" w="med" len="med"/>
                    </a:lnL>
                    <a:lnR w="6350" cap="flat" cmpd="sng" algn="ctr">
                      <a:solidFill>
                        <a:srgbClr val="4A452A"/>
                      </a:solidFill>
                      <a:prstDash val="solid"/>
                      <a:round/>
                      <a:headEnd type="none" w="med" len="med"/>
                      <a:tailEnd type="none" w="med" len="med"/>
                    </a:lnR>
                    <a:lnT>
                      <a:noFill/>
                    </a:lnT>
                    <a:lnB>
                      <a:noFill/>
                    </a:lnB>
                    <a:solidFill>
                      <a:srgbClr val="FFFFCC"/>
                    </a:solidFill>
                  </a:tcPr>
                </a:tc>
                <a:tc>
                  <a:txBody>
                    <a:bodyPr/>
                    <a:lstStyle/>
                    <a:p>
                      <a:pPr algn="r" fontAlgn="b"/>
                      <a:r>
                        <a:rPr lang="es-ES" sz="800" b="0"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EEECE1"/>
                    </a:solidFill>
                  </a:tcPr>
                </a:tc>
                <a:tc>
                  <a:txBody>
                    <a:bodyPr/>
                    <a:lstStyle/>
                    <a:p>
                      <a:pPr algn="r" fontAlgn="b"/>
                      <a:r>
                        <a:rPr lang="es-ES" sz="800" b="0" i="0" u="none" strike="noStrike">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EEECE1"/>
                    </a:solidFill>
                  </a:tcPr>
                </a:tc>
                <a:tc>
                  <a:txBody>
                    <a:bodyPr/>
                    <a:lstStyle/>
                    <a:p>
                      <a:pPr algn="r" fontAlgn="b"/>
                      <a:r>
                        <a:rPr lang="es-ES" sz="800" b="0" i="0" u="none" strike="noStrike" dirty="0">
                          <a:latin typeface="Segoe UI"/>
                        </a:rPr>
                        <a:t>0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dot"/>
                      <a:round/>
                      <a:headEnd type="none" w="med" len="med"/>
                      <a:tailEnd type="none" w="med" len="med"/>
                    </a:lnT>
                    <a:lnB w="6350" cap="flat" cmpd="sng" algn="ctr">
                      <a:solidFill>
                        <a:srgbClr val="996600"/>
                      </a:solidFill>
                      <a:prstDash val="solid"/>
                      <a:round/>
                      <a:headEnd type="none" w="med" len="med"/>
                      <a:tailEnd type="none" w="med" len="med"/>
                    </a:lnB>
                    <a:solidFill>
                      <a:srgbClr val="EEECE1"/>
                    </a:solidFill>
                  </a:tcPr>
                </a:tc>
                <a:tc>
                  <a:txBody>
                    <a:bodyPr/>
                    <a:lstStyle/>
                    <a:p>
                      <a:pPr algn="l" fontAlgn="b"/>
                      <a:r>
                        <a:rPr lang="es-ES" sz="500" b="0" i="0" u="none" strike="noStrike">
                          <a:latin typeface="Tahoma"/>
                        </a:rPr>
                        <a:t>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14516">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r" fontAlgn="b"/>
                      <a:r>
                        <a:rPr lang="es-ES" sz="800" b="0"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FFFFCC"/>
                    </a:solidFill>
                  </a:tcPr>
                </a:tc>
                <a:tc>
                  <a:txBody>
                    <a:bodyPr/>
                    <a:lstStyle/>
                    <a:p>
                      <a:pPr algn="r" fontAlgn="b"/>
                      <a:r>
                        <a:rPr lang="es-ES" sz="8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FFFFCC"/>
                    </a:solidFill>
                  </a:tcPr>
                </a:tc>
                <a:tc>
                  <a:txBody>
                    <a:bodyPr/>
                    <a:lstStyle/>
                    <a:p>
                      <a:pPr algn="l" fontAlgn="b"/>
                      <a:r>
                        <a:rPr lang="es-ES" sz="800" b="0" i="0" u="none" strike="noStrike">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FFFFCC"/>
                    </a:solidFill>
                  </a:tcPr>
                </a:tc>
                <a:tc>
                  <a:txBody>
                    <a:bodyPr/>
                    <a:lstStyle/>
                    <a:p>
                      <a:pPr algn="l" fontAlgn="b"/>
                      <a:r>
                        <a:rPr lang="es-ES" sz="800" b="0" i="0" u="none" strike="noStrike" dirty="0">
                          <a:latin typeface="Segoe UI"/>
                        </a:rPr>
                        <a:t> </a:t>
                      </a:r>
                    </a:p>
                  </a:txBody>
                  <a:tcPr marL="0" marR="0" marT="0" marB="0" anchor="b">
                    <a:lnL>
                      <a:noFill/>
                    </a:lnL>
                    <a:lnR>
                      <a:noFill/>
                    </a:lnR>
                    <a:lnT w="6350" cap="flat" cmpd="sng" algn="ctr">
                      <a:solidFill>
                        <a:srgbClr val="996600"/>
                      </a:solidFill>
                      <a:prstDash val="solid"/>
                      <a:round/>
                      <a:headEnd type="none" w="med" len="med"/>
                      <a:tailEnd type="none" w="med" len="med"/>
                    </a:lnT>
                    <a:lnB w="6350" cap="flat" cmpd="sng" algn="ctr">
                      <a:solidFill>
                        <a:srgbClr val="4A452A"/>
                      </a:solidFill>
                      <a:prstDash val="solid"/>
                      <a:round/>
                      <a:headEnd type="none" w="med" len="med"/>
                      <a:tailEnd type="none" w="med" len="med"/>
                    </a:lnB>
                    <a:solidFill>
                      <a:srgbClr val="FFFFCC"/>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71772">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w="6350" cap="flat" cmpd="sng" algn="ctr">
                      <a:solidFill>
                        <a:srgbClr val="948B54"/>
                      </a:solidFill>
                      <a:prstDash val="solid"/>
                      <a:round/>
                      <a:headEnd type="none" w="med" len="med"/>
                      <a:tailEnd type="none" w="med" len="med"/>
                    </a:lnR>
                    <a:lnT>
                      <a:noFill/>
                    </a:lnT>
                    <a:lnB>
                      <a:noFill/>
                    </a:lnB>
                    <a:solidFill>
                      <a:srgbClr val="FFFFCC"/>
                    </a:solidFill>
                  </a:tcPr>
                </a:tc>
                <a:tc>
                  <a:txBody>
                    <a:bodyPr/>
                    <a:lstStyle/>
                    <a:p>
                      <a:pPr algn="ctr" fontAlgn="ctr"/>
                      <a:r>
                        <a:rPr lang="es-ES" sz="800" b="1" i="0" u="none" strike="noStrike">
                          <a:solidFill>
                            <a:srgbClr val="FFFFFF"/>
                          </a:solidFill>
                          <a:latin typeface="Segoe UI"/>
                        </a:rPr>
                        <a:t>TOTAL Pat. NETO y PASIVO</a:t>
                      </a:r>
                    </a:p>
                  </a:txBody>
                  <a:tcPr marL="0" marR="0" marT="0" marB="0" anchor="ctr">
                    <a:lnL w="6350" cap="flat" cmpd="sng" algn="ctr">
                      <a:solidFill>
                        <a:srgbClr val="948B54"/>
                      </a:solidFill>
                      <a:prstDash val="solid"/>
                      <a:round/>
                      <a:headEnd type="none" w="med" len="med"/>
                      <a:tailEnd type="none" w="med" len="med"/>
                    </a:lnL>
                    <a:lnR w="6350" cap="flat" cmpd="sng" algn="ctr">
                      <a:solidFill>
                        <a:srgbClr val="948B54"/>
                      </a:solidFill>
                      <a:prstDash val="solid"/>
                      <a:round/>
                      <a:headEnd type="none" w="med" len="med"/>
                      <a:tailEnd type="none" w="med" len="med"/>
                    </a:lnR>
                    <a:lnT w="6350" cap="flat" cmpd="sng" algn="ctr">
                      <a:solidFill>
                        <a:srgbClr val="948B54"/>
                      </a:solidFill>
                      <a:prstDash val="solid"/>
                      <a:round/>
                      <a:headEnd type="none" w="med" len="med"/>
                      <a:tailEnd type="none" w="med" len="med"/>
                    </a:lnT>
                    <a:lnB w="6350" cap="flat" cmpd="sng" algn="ctr">
                      <a:solidFill>
                        <a:srgbClr val="948B54"/>
                      </a:solidFill>
                      <a:prstDash val="solid"/>
                      <a:round/>
                      <a:headEnd type="none" w="med" len="med"/>
                      <a:tailEnd type="none" w="med" len="med"/>
                    </a:lnB>
                    <a:solidFill>
                      <a:srgbClr val="948B54"/>
                    </a:solidFill>
                  </a:tcPr>
                </a:tc>
                <a:tc>
                  <a:txBody>
                    <a:bodyPr/>
                    <a:lstStyle/>
                    <a:p>
                      <a:pPr algn="l" fontAlgn="t"/>
                      <a:r>
                        <a:rPr lang="es-ES" sz="800" b="1" i="0" u="none" strike="noStrike">
                          <a:solidFill>
                            <a:srgbClr val="FFFFFF"/>
                          </a:solidFill>
                          <a:latin typeface="Segoe UI"/>
                        </a:rPr>
                        <a:t> </a:t>
                      </a:r>
                    </a:p>
                  </a:txBody>
                  <a:tcPr marL="0" marR="0" marT="0" marB="0">
                    <a:lnL w="6350" cap="flat" cmpd="sng" algn="ctr">
                      <a:solidFill>
                        <a:srgbClr val="948B54"/>
                      </a:solidFill>
                      <a:prstDash val="solid"/>
                      <a:round/>
                      <a:headEnd type="none" w="med" len="med"/>
                      <a:tailEnd type="none" w="med" len="med"/>
                    </a:lnL>
                    <a:lnR w="6350" cap="flat" cmpd="sng" algn="ctr">
                      <a:solidFill>
                        <a:srgbClr val="4A452A"/>
                      </a:solidFill>
                      <a:prstDash val="solid"/>
                      <a:round/>
                      <a:headEnd type="none" w="med" len="med"/>
                      <a:tailEnd type="none" w="med" len="med"/>
                    </a:lnR>
                    <a:lnT>
                      <a:noFill/>
                    </a:lnT>
                    <a:lnB>
                      <a:noFill/>
                    </a:lnB>
                    <a:solidFill>
                      <a:srgbClr val="FFFFCC"/>
                    </a:solidFill>
                  </a:tcPr>
                </a:tc>
                <a:tc>
                  <a:txBody>
                    <a:bodyPr/>
                    <a:lstStyle/>
                    <a:p>
                      <a:pPr algn="r" fontAlgn="b"/>
                      <a:r>
                        <a:rPr lang="es-ES" sz="800" b="1" i="0" u="none" strike="noStrike">
                          <a:latin typeface="Segoe UI"/>
                        </a:rPr>
                        <a:t>1.212.983.101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12700" cap="flat" cmpd="sng" algn="ctr">
                      <a:solidFill>
                        <a:srgbClr val="948B54"/>
                      </a:solidFill>
                      <a:prstDash val="solid"/>
                      <a:round/>
                      <a:headEnd type="none" w="med" len="med"/>
                      <a:tailEnd type="none" w="med" len="med"/>
                    </a:lnB>
                    <a:solidFill>
                      <a:srgbClr val="DDD9C3"/>
                    </a:solidFill>
                  </a:tcPr>
                </a:tc>
                <a:tc>
                  <a:txBody>
                    <a:bodyPr/>
                    <a:lstStyle/>
                    <a:p>
                      <a:pPr algn="r" fontAlgn="b"/>
                      <a:r>
                        <a:rPr lang="es-ES" sz="800" b="1" i="0" u="none" strike="noStrike">
                          <a:latin typeface="Segoe UI"/>
                        </a:rPr>
                        <a:t>2.464.401.675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12700" cap="flat" cmpd="sng" algn="ctr">
                      <a:solidFill>
                        <a:srgbClr val="948B54"/>
                      </a:solidFill>
                      <a:prstDash val="solid"/>
                      <a:round/>
                      <a:headEnd type="none" w="med" len="med"/>
                      <a:tailEnd type="none" w="med" len="med"/>
                    </a:lnB>
                    <a:solidFill>
                      <a:srgbClr val="DDD9C3"/>
                    </a:solidFill>
                  </a:tcPr>
                </a:tc>
                <a:tc>
                  <a:txBody>
                    <a:bodyPr/>
                    <a:lstStyle/>
                    <a:p>
                      <a:pPr algn="r" fontAlgn="b"/>
                      <a:r>
                        <a:rPr lang="es-ES" sz="800" b="1" i="0" u="none" strike="noStrike">
                          <a:latin typeface="Segoe UI"/>
                        </a:rPr>
                        <a:t>3.776.774.614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12700" cap="flat" cmpd="sng" algn="ctr">
                      <a:solidFill>
                        <a:srgbClr val="948B54"/>
                      </a:solidFill>
                      <a:prstDash val="solid"/>
                      <a:round/>
                      <a:headEnd type="none" w="med" len="med"/>
                      <a:tailEnd type="none" w="med" len="med"/>
                    </a:lnB>
                    <a:solidFill>
                      <a:srgbClr val="DDD9C3"/>
                    </a:solidFill>
                  </a:tcPr>
                </a:tc>
                <a:tc>
                  <a:txBody>
                    <a:bodyPr/>
                    <a:lstStyle/>
                    <a:p>
                      <a:pPr algn="r" fontAlgn="b"/>
                      <a:r>
                        <a:rPr lang="es-ES" sz="800" b="1" i="0" u="none" strike="noStrike">
                          <a:latin typeface="Segoe UI"/>
                        </a:rPr>
                        <a:t>5.150.912.812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12700" cap="flat" cmpd="sng" algn="ctr">
                      <a:solidFill>
                        <a:srgbClr val="948B54"/>
                      </a:solidFill>
                      <a:prstDash val="solid"/>
                      <a:round/>
                      <a:headEnd type="none" w="med" len="med"/>
                      <a:tailEnd type="none" w="med" len="med"/>
                    </a:lnB>
                    <a:solidFill>
                      <a:srgbClr val="DDD9C3"/>
                    </a:solidFill>
                  </a:tcPr>
                </a:tc>
                <a:tc>
                  <a:txBody>
                    <a:bodyPr/>
                    <a:lstStyle/>
                    <a:p>
                      <a:pPr algn="r" fontAlgn="b"/>
                      <a:r>
                        <a:rPr lang="es-ES" sz="800" b="1" i="0" u="none" strike="noStrike" dirty="0">
                          <a:latin typeface="Segoe UI"/>
                        </a:rPr>
                        <a:t>6.595.898.766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4A452A"/>
                      </a:solidFill>
                      <a:prstDash val="solid"/>
                      <a:round/>
                      <a:headEnd type="none" w="med" len="med"/>
                      <a:tailEnd type="none" w="med" len="med"/>
                    </a:lnR>
                    <a:lnT w="6350" cap="flat" cmpd="sng" algn="ctr">
                      <a:solidFill>
                        <a:srgbClr val="4A452A"/>
                      </a:solidFill>
                      <a:prstDash val="solid"/>
                      <a:round/>
                      <a:headEnd type="none" w="med" len="med"/>
                      <a:tailEnd type="none" w="med" len="med"/>
                    </a:lnT>
                    <a:lnB w="12700" cap="flat" cmpd="sng" algn="ctr">
                      <a:solidFill>
                        <a:srgbClr val="948B54"/>
                      </a:solidFill>
                      <a:prstDash val="solid"/>
                      <a:round/>
                      <a:headEnd type="none" w="med" len="med"/>
                      <a:tailEnd type="none" w="med" len="med"/>
                    </a:lnB>
                    <a:solidFill>
                      <a:srgbClr val="DDD9C3"/>
                    </a:solidFill>
                  </a:tcPr>
                </a:tc>
                <a:tc>
                  <a:txBody>
                    <a:bodyPr/>
                    <a:lstStyle/>
                    <a:p>
                      <a:pPr algn="l" fontAlgn="b"/>
                      <a:r>
                        <a:rPr lang="es-ES" sz="500" b="0" i="0" u="none" strike="noStrike">
                          <a:latin typeface="Tahoma"/>
                        </a:rPr>
                        <a:t> </a:t>
                      </a:r>
                    </a:p>
                  </a:txBody>
                  <a:tcPr marL="0" marR="0" marT="0" marB="0" anchor="b">
                    <a:lnL w="6350" cap="flat" cmpd="sng" algn="ctr">
                      <a:solidFill>
                        <a:srgbClr val="4A452A"/>
                      </a:solidFill>
                      <a:prstDash val="solid"/>
                      <a:round/>
                      <a:headEnd type="none" w="med" len="med"/>
                      <a:tailEnd type="none" w="med" len="med"/>
                    </a:lnL>
                    <a:lnR w="6350" cap="flat" cmpd="sng" algn="ctr">
                      <a:solidFill>
                        <a:srgbClr val="C0C0C0"/>
                      </a:solidFill>
                      <a:prstDash val="solid"/>
                      <a:round/>
                      <a:headEnd type="none" w="med" len="med"/>
                      <a:tailEnd type="none" w="med" len="med"/>
                    </a:lnR>
                    <a:lnT>
                      <a:noFill/>
                    </a:lnT>
                    <a:lnB>
                      <a:noFill/>
                    </a:lnB>
                    <a:solidFill>
                      <a:srgbClr val="FFFFCC"/>
                    </a:solidFill>
                  </a:tcPr>
                </a:tc>
              </a:tr>
              <a:tr h="114516">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l" fontAlgn="b"/>
                      <a:r>
                        <a:rPr lang="es-ES" sz="400" b="0" i="0" u="none" strike="noStrike">
                          <a:solidFill>
                            <a:srgbClr val="5A5A5A"/>
                          </a:solidFill>
                          <a:latin typeface="Segoe UI"/>
                        </a:rPr>
                        <a:t> </a:t>
                      </a:r>
                    </a:p>
                  </a:txBody>
                  <a:tcPr marL="0" marR="0" marT="0" marB="0" anchor="b">
                    <a:lnL>
                      <a:noFill/>
                    </a:lnL>
                    <a:lnR>
                      <a:noFill/>
                    </a:lnR>
                    <a:lnT w="6350" cap="flat" cmpd="sng" algn="ctr">
                      <a:solidFill>
                        <a:srgbClr val="948B54"/>
                      </a:solidFill>
                      <a:prstDash val="solid"/>
                      <a:round/>
                      <a:headEnd type="none" w="med" len="med"/>
                      <a:tailEnd type="none" w="med" len="med"/>
                    </a:lnT>
                    <a:lnB>
                      <a:noFill/>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12700" cap="flat" cmpd="sng" algn="ctr">
                      <a:solidFill>
                        <a:srgbClr val="948B54"/>
                      </a:solidFill>
                      <a:prstDash val="solid"/>
                      <a:round/>
                      <a:headEnd type="none" w="med" len="med"/>
                      <a:tailEnd type="none" w="med" len="med"/>
                    </a:lnT>
                    <a:lnB>
                      <a:noFill/>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12700" cap="flat" cmpd="sng" algn="ctr">
                      <a:solidFill>
                        <a:srgbClr val="948B54"/>
                      </a:solidFill>
                      <a:prstDash val="solid"/>
                      <a:round/>
                      <a:headEnd type="none" w="med" len="med"/>
                      <a:tailEnd type="none" w="med" len="med"/>
                    </a:lnT>
                    <a:lnB>
                      <a:noFill/>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12700" cap="flat" cmpd="sng" algn="ctr">
                      <a:solidFill>
                        <a:srgbClr val="948B54"/>
                      </a:solidFill>
                      <a:prstDash val="solid"/>
                      <a:round/>
                      <a:headEnd type="none" w="med" len="med"/>
                      <a:tailEnd type="none" w="med" len="med"/>
                    </a:lnT>
                    <a:lnB>
                      <a:noFill/>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12700" cap="flat" cmpd="sng" algn="ctr">
                      <a:solidFill>
                        <a:srgbClr val="948B54"/>
                      </a:solidFill>
                      <a:prstDash val="solid"/>
                      <a:round/>
                      <a:headEnd type="none" w="med" len="med"/>
                      <a:tailEnd type="none" w="med" len="med"/>
                    </a:lnT>
                    <a:lnB>
                      <a:noFill/>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w="12700" cap="flat" cmpd="sng" algn="ctr">
                      <a:solidFill>
                        <a:srgbClr val="948B54"/>
                      </a:solidFill>
                      <a:prstDash val="solid"/>
                      <a:round/>
                      <a:headEnd type="none" w="med" len="med"/>
                      <a:tailEnd type="none" w="med" len="med"/>
                    </a:lnT>
                    <a:lnB>
                      <a:noFill/>
                    </a:lnB>
                    <a:solidFill>
                      <a:srgbClr val="FFFFCC"/>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2310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CC"/>
                    </a:solidFill>
                  </a:tcPr>
                </a:tc>
                <a:tc>
                  <a:txBody>
                    <a:bodyPr/>
                    <a:lstStyle/>
                    <a:p>
                      <a:pPr algn="r" fontAlgn="b"/>
                      <a:r>
                        <a:rPr lang="es-ES" sz="800" b="0" i="0" u="none" strike="noStrike" dirty="0">
                          <a:solidFill>
                            <a:srgbClr val="5A5A5A"/>
                          </a:solidFill>
                          <a:latin typeface="Segoe UI"/>
                        </a:rPr>
                        <a:t>Observaciones y avisos</a:t>
                      </a:r>
                    </a:p>
                  </a:txBody>
                  <a:tcPr marL="0" marR="0" marT="0" marB="0" anchor="b">
                    <a:lnL>
                      <a:noFill/>
                    </a:lnL>
                    <a:lnR>
                      <a:noFill/>
                    </a:lnR>
                    <a:lnT>
                      <a:noFill/>
                    </a:lnT>
                    <a:lnB>
                      <a:noFill/>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a:noFill/>
                    </a:lnB>
                    <a:solidFill>
                      <a:srgbClr val="FFFFCC"/>
                    </a:solidFill>
                  </a:tcPr>
                </a:tc>
                <a:tc>
                  <a:txBody>
                    <a:bodyPr/>
                    <a:lstStyle/>
                    <a:p>
                      <a:pPr algn="ctr" fontAlgn="b"/>
                      <a:r>
                        <a:rPr lang="es-ES" sz="500" b="1" i="0" u="none" strike="noStrike">
                          <a:solidFill>
                            <a:srgbClr val="FF0000"/>
                          </a:solidFill>
                          <a:latin typeface="Segoe UI"/>
                        </a:rPr>
                        <a:t> </a:t>
                      </a:r>
                    </a:p>
                  </a:txBody>
                  <a:tcPr marL="0" marR="0" marT="0" marB="0" anchor="b">
                    <a:lnL>
                      <a:noFill/>
                    </a:lnL>
                    <a:lnR>
                      <a:noFill/>
                    </a:lnR>
                    <a:lnT>
                      <a:noFill/>
                    </a:lnT>
                    <a:lnB>
                      <a:noFill/>
                    </a:lnB>
                    <a:solidFill>
                      <a:srgbClr val="FFFFCC"/>
                    </a:solidFill>
                  </a:tcPr>
                </a:tc>
                <a:tc>
                  <a:txBody>
                    <a:bodyPr/>
                    <a:lstStyle/>
                    <a:p>
                      <a:pPr algn="ctr" fontAlgn="b"/>
                      <a:r>
                        <a:rPr lang="es-ES" sz="500" b="1" i="0" u="none" strike="noStrike">
                          <a:solidFill>
                            <a:srgbClr val="FF0000"/>
                          </a:solidFill>
                          <a:latin typeface="Segoe UI"/>
                        </a:rPr>
                        <a:t> </a:t>
                      </a:r>
                    </a:p>
                  </a:txBody>
                  <a:tcPr marL="0" marR="0" marT="0" marB="0" anchor="b">
                    <a:lnL>
                      <a:noFill/>
                    </a:lnL>
                    <a:lnR>
                      <a:noFill/>
                    </a:lnR>
                    <a:lnT>
                      <a:noFill/>
                    </a:lnT>
                    <a:lnB>
                      <a:noFill/>
                    </a:lnB>
                    <a:solidFill>
                      <a:srgbClr val="FFFFCC"/>
                    </a:solidFill>
                  </a:tcPr>
                </a:tc>
                <a:tc>
                  <a:txBody>
                    <a:bodyPr/>
                    <a:lstStyle/>
                    <a:p>
                      <a:pPr algn="ctr" fontAlgn="b"/>
                      <a:r>
                        <a:rPr lang="es-ES" sz="500" b="1" i="0" u="none" strike="noStrike">
                          <a:solidFill>
                            <a:srgbClr val="FF0000"/>
                          </a:solidFill>
                          <a:latin typeface="Segoe UI"/>
                        </a:rPr>
                        <a:t> </a:t>
                      </a:r>
                    </a:p>
                  </a:txBody>
                  <a:tcPr marL="0" marR="0" marT="0" marB="0" anchor="b">
                    <a:lnL>
                      <a:noFill/>
                    </a:lnL>
                    <a:lnR>
                      <a:noFill/>
                    </a:lnR>
                    <a:lnT>
                      <a:noFill/>
                    </a:lnT>
                    <a:lnB>
                      <a:noFill/>
                    </a:lnB>
                    <a:solidFill>
                      <a:srgbClr val="FFFFCC"/>
                    </a:solidFill>
                  </a:tcPr>
                </a:tc>
                <a:tc>
                  <a:txBody>
                    <a:bodyPr/>
                    <a:lstStyle/>
                    <a:p>
                      <a:pPr algn="ctr" fontAlgn="b"/>
                      <a:r>
                        <a:rPr lang="es-ES" sz="500" b="1" i="0" u="none" strike="noStrike">
                          <a:solidFill>
                            <a:srgbClr val="FF0000"/>
                          </a:solidFill>
                          <a:latin typeface="Segoe UI"/>
                        </a:rPr>
                        <a:t> </a:t>
                      </a:r>
                    </a:p>
                  </a:txBody>
                  <a:tcPr marL="0" marR="0" marT="0" marB="0" anchor="b">
                    <a:lnL>
                      <a:noFill/>
                    </a:lnL>
                    <a:lnR>
                      <a:noFill/>
                    </a:lnR>
                    <a:lnT>
                      <a:noFill/>
                    </a:lnT>
                    <a:lnB>
                      <a:noFill/>
                    </a:lnB>
                    <a:solidFill>
                      <a:srgbClr val="FFFFCC"/>
                    </a:solidFill>
                  </a:tcPr>
                </a:tc>
                <a:tc>
                  <a:txBody>
                    <a:bodyPr/>
                    <a:lstStyle/>
                    <a:p>
                      <a:pPr algn="ctr" fontAlgn="b"/>
                      <a:r>
                        <a:rPr lang="es-ES" sz="500" b="1" i="0" u="none" strike="noStrike">
                          <a:solidFill>
                            <a:srgbClr val="FF0000"/>
                          </a:solidFill>
                          <a:latin typeface="Segoe UI"/>
                        </a:rPr>
                        <a:t> </a:t>
                      </a:r>
                    </a:p>
                  </a:txBody>
                  <a:tcPr marL="0" marR="0" marT="0" marB="0" anchor="b">
                    <a:lnL>
                      <a:noFill/>
                    </a:lnL>
                    <a:lnR>
                      <a:noFill/>
                    </a:lnR>
                    <a:lnT>
                      <a:noFill/>
                    </a:lnT>
                    <a:lnB>
                      <a:noFill/>
                    </a:lnB>
                    <a:solidFill>
                      <a:srgbClr val="FFFFCC"/>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CC"/>
                    </a:solidFill>
                  </a:tcPr>
                </a:tc>
              </a:tr>
              <a:tr h="123105">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r" fontAlgn="b"/>
                      <a:r>
                        <a:rPr lang="es-ES" sz="800" b="0" i="0" u="none" strike="noStrike" dirty="0">
                          <a:solidFill>
                            <a:srgbClr val="7F7F7F"/>
                          </a:solidFill>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1" i="0" u="none" strike="noStrike">
                          <a:solidFill>
                            <a:srgbClr val="FF0000"/>
                          </a:solidFill>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Segoe UI"/>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CC"/>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w="6350" cap="flat" cmpd="sng" algn="ctr">
                      <a:solidFill>
                        <a:srgbClr val="C0C0C0"/>
                      </a:solidFill>
                      <a:prstDash val="solid"/>
                      <a:round/>
                      <a:headEnd type="none" w="med" len="med"/>
                      <a:tailEnd type="none" w="med" len="med"/>
                    </a:lnB>
                    <a:solidFill>
                      <a:srgbClr val="FFFFCC"/>
                    </a:solidFill>
                  </a:tcPr>
                </a:tc>
              </a:tr>
              <a:tr h="23762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endParaRPr lang="es-ES" sz="500" b="0" i="0" u="none" strike="noStrike">
                        <a:latin typeface="Arial"/>
                      </a:endParaRPr>
                    </a:p>
                  </a:txBody>
                  <a:tcPr marL="0" marR="0" marT="0" marB="0">
                    <a:lnL w="6350" cap="flat" cmpd="sng" algn="ctr">
                      <a:solidFill>
                        <a:srgbClr val="C0C0C0"/>
                      </a:solidFill>
                      <a:prstDash val="solid"/>
                      <a:round/>
                      <a:headEnd type="none" w="med" len="med"/>
                      <a:tailEnd type="none" w="med" len="med"/>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w="6350" cap="flat" cmpd="sng" algn="ctr">
                      <a:solidFill>
                        <a:srgbClr val="C0C0C0"/>
                      </a:solidFill>
                      <a:prstDash val="solid"/>
                      <a:round/>
                      <a:headEnd type="none" w="med" len="med"/>
                      <a:tailEnd type="none" w="med" len="med"/>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a:noFill/>
                    </a:lnB>
                    <a:solidFill>
                      <a:srgbClr val="FFFF99"/>
                    </a:solidFill>
                  </a:tcPr>
                </a:tc>
              </a:tr>
              <a:tr h="23762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r>
              <a:tr h="23762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r>
              <a:tr h="23762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r>
              <a:tr h="23762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r>
              <a:tr h="23762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a:noFill/>
                    </a:lnB>
                    <a:solidFill>
                      <a:srgbClr val="FFFF99"/>
                    </a:solidFill>
                  </a:tcPr>
                </a:tc>
                <a:tc>
                  <a:txBody>
                    <a:bodyPr/>
                    <a:lstStyle/>
                    <a:p>
                      <a:pPr algn="l" fontAlgn="b"/>
                      <a:r>
                        <a:rPr lang="es-ES" sz="500" b="0" i="0" u="none" strike="noStrike">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a:noFill/>
                    </a:lnB>
                    <a:solidFill>
                      <a:srgbClr val="FFFF99"/>
                    </a:solidFill>
                  </a:tcPr>
                </a:tc>
              </a:tr>
              <a:tr h="237620">
                <a:tc>
                  <a:txBody>
                    <a:bodyPr/>
                    <a:lstStyle/>
                    <a:p>
                      <a:pPr algn="l" fontAlgn="b"/>
                      <a:endParaRPr lang="es-ES" sz="500" b="0" i="0" u="none" strike="noStrike">
                        <a:latin typeface="Tahoma"/>
                      </a:endParaRPr>
                    </a:p>
                  </a:txBody>
                  <a:tcPr marL="0" marR="0" marT="0" marB="0" anchor="b">
                    <a:lnL>
                      <a:noFill/>
                    </a:lnL>
                    <a:lnR w="6350" cap="flat" cmpd="sng" algn="ctr">
                      <a:solidFill>
                        <a:srgbClr val="C0C0C0"/>
                      </a:solidFill>
                      <a:prstDash val="solid"/>
                      <a:round/>
                      <a:headEnd type="none" w="med" len="med"/>
                      <a:tailEnd type="none" w="med" len="med"/>
                    </a:lnR>
                    <a:lnT>
                      <a:noFill/>
                    </a:lnT>
                    <a:lnB>
                      <a:noFill/>
                    </a:lnB>
                  </a:tcPr>
                </a:tc>
                <a:tc>
                  <a:txBody>
                    <a:bodyPr/>
                    <a:lstStyle/>
                    <a:p>
                      <a:pPr algn="l" fontAlgn="b"/>
                      <a:r>
                        <a:rPr lang="es-ES" sz="500" b="0" i="0" u="none" strike="noStrike">
                          <a:latin typeface="Tahoma"/>
                        </a:rPr>
                        <a:t> </a:t>
                      </a:r>
                    </a:p>
                  </a:txBody>
                  <a:tcPr marL="0" marR="0" marT="0" marB="0" anchor="b">
                    <a:lnL w="6350" cap="flat" cmpd="sng" algn="ctr">
                      <a:solidFill>
                        <a:srgbClr val="C0C0C0"/>
                      </a:solidFill>
                      <a:prstDash val="solid"/>
                      <a:round/>
                      <a:headEnd type="none" w="med" len="med"/>
                      <a:tailEnd type="none" w="med" len="med"/>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a:latin typeface="Tahoma"/>
                        </a:rPr>
                        <a:t> </a:t>
                      </a:r>
                    </a:p>
                  </a:txBody>
                  <a:tcPr marL="0" marR="0" marT="0" marB="0" anchor="b">
                    <a:lnL>
                      <a:noFill/>
                    </a:lnL>
                    <a:lnR>
                      <a:noFill/>
                    </a:lnR>
                    <a:lnT>
                      <a:noFill/>
                    </a:lnT>
                    <a:lnB w="6350" cap="flat" cmpd="sng" algn="ctr">
                      <a:solidFill>
                        <a:srgbClr val="C0C0C0"/>
                      </a:solidFill>
                      <a:prstDash val="solid"/>
                      <a:round/>
                      <a:headEnd type="none" w="med" len="med"/>
                      <a:tailEnd type="none" w="med" len="med"/>
                    </a:lnB>
                    <a:solidFill>
                      <a:srgbClr val="FFFF99"/>
                    </a:solidFill>
                  </a:tcPr>
                </a:tc>
                <a:tc>
                  <a:txBody>
                    <a:bodyPr/>
                    <a:lstStyle/>
                    <a:p>
                      <a:pPr algn="l" fontAlgn="b"/>
                      <a:r>
                        <a:rPr lang="es-ES" sz="500" b="0" i="0" u="none" strike="noStrike" dirty="0">
                          <a:latin typeface="Tahoma"/>
                        </a:rPr>
                        <a:t> </a:t>
                      </a:r>
                    </a:p>
                  </a:txBody>
                  <a:tcPr marL="0" marR="0" marT="0" marB="0" anchor="b">
                    <a:lnL>
                      <a:noFill/>
                    </a:lnL>
                    <a:lnR w="6350" cap="flat" cmpd="sng" algn="ctr">
                      <a:solidFill>
                        <a:srgbClr val="C0C0C0"/>
                      </a:solidFill>
                      <a:prstDash val="solid"/>
                      <a:round/>
                      <a:headEnd type="none" w="med" len="med"/>
                      <a:tailEnd type="none" w="med" len="med"/>
                    </a:lnR>
                    <a:lnT>
                      <a:noFill/>
                    </a:lnT>
                    <a:lnB w="6350" cap="flat" cmpd="sng" algn="ctr">
                      <a:solidFill>
                        <a:srgbClr val="C0C0C0"/>
                      </a:solidFill>
                      <a:prstDash val="solid"/>
                      <a:round/>
                      <a:headEnd type="none" w="med" len="med"/>
                      <a:tailEnd type="none" w="med" len="med"/>
                    </a:lnB>
                    <a:solidFill>
                      <a:srgbClr val="FFFF99"/>
                    </a:solidFill>
                  </a:tcPr>
                </a:tc>
              </a:tr>
            </a:tbl>
          </a:graphicData>
        </a:graphic>
      </p:graphicFrame>
      <p:pic>
        <p:nvPicPr>
          <p:cNvPr id="4" name="2 Imagen">
            <a:hlinkClick r:id="" tooltip="Ir a la hoja SIGUIENTE"/>
          </p:cNvPr>
          <p:cNvPicPr>
            <a:picLocks noChangeAspect="1"/>
          </p:cNvPicPr>
          <p:nvPr/>
        </p:nvPicPr>
        <p:blipFill>
          <a:blip r:embed="rId2" cstate="print"/>
          <a:stretch>
            <a:fillRect/>
          </a:stretch>
        </p:blipFill>
        <p:spPr>
          <a:xfrm>
            <a:off x="8562975" y="127635"/>
            <a:ext cx="207279" cy="176799"/>
          </a:xfrm>
          <a:prstGeom prst="rect">
            <a:avLst/>
          </a:prstGeom>
        </p:spPr>
      </p:pic>
      <p:graphicFrame>
        <p:nvGraphicFramePr>
          <p:cNvPr id="5" name="8 Gráfico"/>
          <p:cNvGraphicFramePr/>
          <p:nvPr/>
        </p:nvGraphicFramePr>
        <p:xfrm>
          <a:off x="4714876" y="4786322"/>
          <a:ext cx="3487126" cy="150211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9 Gráfico"/>
          <p:cNvGraphicFramePr/>
          <p:nvPr/>
        </p:nvGraphicFramePr>
        <p:xfrm>
          <a:off x="1357290" y="4857760"/>
          <a:ext cx="3214710" cy="1359238"/>
        </p:xfrm>
        <a:graphic>
          <a:graphicData uri="http://schemas.openxmlformats.org/drawingml/2006/chart">
            <c:chart xmlns:c="http://schemas.openxmlformats.org/drawingml/2006/chart" xmlns:r="http://schemas.openxmlformats.org/officeDocument/2006/relationships" r:id="rId4"/>
          </a:graphicData>
        </a:graphic>
      </p:graphicFrame>
      <p:pic>
        <p:nvPicPr>
          <p:cNvPr id="7" name="10 Imagen">
            <a:hlinkClick r:id="" tooltip="Volver ARRIBA"/>
          </p:cNvPr>
          <p:cNvPicPr>
            <a:picLocks noChangeAspect="1"/>
          </p:cNvPicPr>
          <p:nvPr/>
        </p:nvPicPr>
        <p:blipFill>
          <a:blip r:embed="rId5" cstate="print"/>
          <a:stretch>
            <a:fillRect/>
          </a:stretch>
        </p:blipFill>
        <p:spPr>
          <a:xfrm rot="16200000">
            <a:off x="552450" y="137160"/>
            <a:ext cx="176799" cy="176799"/>
          </a:xfrm>
          <a:prstGeom prst="rect">
            <a:avLst/>
          </a:prstGeom>
        </p:spPr>
      </p:pic>
      <p:pic>
        <p:nvPicPr>
          <p:cNvPr id="8" name="11 Imagen">
            <a:hlinkClick r:id="" tooltip="Ir a la hoja ANTERIOR"/>
          </p:cNvPr>
          <p:cNvPicPr>
            <a:picLocks noChangeAspect="1"/>
          </p:cNvPicPr>
          <p:nvPr/>
        </p:nvPicPr>
        <p:blipFill>
          <a:blip r:embed="rId6" cstate="print"/>
          <a:stretch>
            <a:fillRect/>
          </a:stretch>
        </p:blipFill>
        <p:spPr>
          <a:xfrm rot="16200000">
            <a:off x="311467" y="134303"/>
            <a:ext cx="176799" cy="182514"/>
          </a:xfrm>
          <a:prstGeom prst="rect">
            <a:avLst/>
          </a:prstGeom>
        </p:spPr>
      </p:pic>
      <p:pic>
        <p:nvPicPr>
          <p:cNvPr id="9" name="15 Imagen" descr="informacion.gif">
            <a:hlinkClick r:id="" tooltip="INFORMACIÓN"/>
          </p:cNvPr>
          <p:cNvPicPr>
            <a:picLocks noChangeAspect="1"/>
          </p:cNvPicPr>
          <p:nvPr/>
        </p:nvPicPr>
        <p:blipFill>
          <a:blip r:embed="rId7" cstate="print"/>
          <a:stretch>
            <a:fillRect/>
          </a:stretch>
        </p:blipFill>
        <p:spPr>
          <a:xfrm>
            <a:off x="7467600" y="108585"/>
            <a:ext cx="895350" cy="219075"/>
          </a:xfrm>
          <a:prstGeom prst="rect">
            <a:avLst/>
          </a:prstGeom>
        </p:spPr>
      </p:pic>
      <p:pic>
        <p:nvPicPr>
          <p:cNvPr id="10" name="13 Imagen" descr="miniplan002.gif">
            <a:hlinkClick r:id="" tooltip="Ir al INDICE"/>
          </p:cNvPr>
          <p:cNvPicPr>
            <a:picLocks noChangeAspect="1"/>
          </p:cNvPicPr>
          <p:nvPr/>
        </p:nvPicPr>
        <p:blipFill>
          <a:blip r:embed="rId8" cstate="print"/>
          <a:stretch>
            <a:fillRect/>
          </a:stretch>
        </p:blipFill>
        <p:spPr>
          <a:xfrm>
            <a:off x="1066800" y="146685"/>
            <a:ext cx="1371600" cy="17961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571480"/>
            <a:ext cx="7772400" cy="1362075"/>
          </a:xfrm>
        </p:spPr>
        <p:txBody>
          <a:bodyPr/>
          <a:lstStyle/>
          <a:p>
            <a:pPr algn="ctr"/>
            <a:r>
              <a:rPr lang="es-ES" dirty="0" smtClean="0">
                <a:latin typeface="Baskerville Old Face" pitchFamily="18" charset="0"/>
              </a:rPr>
              <a:t>bibliografia</a:t>
            </a:r>
            <a:endParaRPr lang="es-ES" dirty="0">
              <a:latin typeface="Baskerville Old Face" pitchFamily="18" charset="0"/>
            </a:endParaRPr>
          </a:p>
        </p:txBody>
      </p:sp>
      <p:sp>
        <p:nvSpPr>
          <p:cNvPr id="3" name="2 Marcador de texto"/>
          <p:cNvSpPr>
            <a:spLocks noGrp="1"/>
          </p:cNvSpPr>
          <p:nvPr>
            <p:ph type="body" idx="1"/>
          </p:nvPr>
        </p:nvSpPr>
        <p:spPr>
          <a:xfrm>
            <a:off x="857223" y="1428737"/>
            <a:ext cx="7637489" cy="4714908"/>
          </a:xfrm>
        </p:spPr>
        <p:txBody>
          <a:bodyPr/>
          <a:lstStyle/>
          <a:p>
            <a:r>
              <a:rPr lang="es-ES" dirty="0" smtClean="0">
                <a:solidFill>
                  <a:schemeClr val="tx1"/>
                </a:solidFill>
                <a:latin typeface="Arial" pitchFamily="34" charset="0"/>
                <a:cs typeface="Arial" pitchFamily="34" charset="0"/>
              </a:rPr>
              <a:t>Economía, E. (</a:t>
            </a:r>
            <a:r>
              <a:rPr lang="es-ES" dirty="0" smtClean="0">
                <a:solidFill>
                  <a:schemeClr val="tx1"/>
                </a:solidFill>
                <a:latin typeface="Arial" pitchFamily="34" charset="0"/>
                <a:cs typeface="Arial" pitchFamily="34" charset="0"/>
              </a:rPr>
              <a:t>2016). </a:t>
            </a:r>
            <a:r>
              <a:rPr lang="es-ES" i="1" dirty="0" smtClean="0">
                <a:solidFill>
                  <a:schemeClr val="tx1"/>
                </a:solidFill>
                <a:latin typeface="Arial" pitchFamily="34" charset="0"/>
                <a:cs typeface="Arial" pitchFamily="34" charset="0"/>
              </a:rPr>
              <a:t>PIB de Chile crece 1,9% en 2014 y anota su menor alza en cinco años.</a:t>
            </a:r>
            <a:r>
              <a:rPr lang="es-ES" dirty="0" smtClean="0">
                <a:solidFill>
                  <a:schemeClr val="tx1"/>
                </a:solidFill>
                <a:latin typeface="Arial" pitchFamily="34" charset="0"/>
                <a:cs typeface="Arial" pitchFamily="34" charset="0"/>
              </a:rPr>
              <a:t> </a:t>
            </a:r>
            <a:r>
              <a:rPr lang="en-US" dirty="0" smtClean="0">
                <a:solidFill>
                  <a:schemeClr val="tx1"/>
                </a:solidFill>
                <a:latin typeface="Arial" pitchFamily="34" charset="0"/>
                <a:cs typeface="Arial" pitchFamily="34" charset="0"/>
              </a:rPr>
              <a:t>Bogota.</a:t>
            </a:r>
            <a:endParaRPr lang="es-ES" dirty="0" smtClean="0">
              <a:solidFill>
                <a:schemeClr val="tx1"/>
              </a:solidFill>
              <a:latin typeface="Arial" pitchFamily="34" charset="0"/>
              <a:cs typeface="Arial" pitchFamily="34" charset="0"/>
            </a:endParaRPr>
          </a:p>
          <a:p>
            <a:r>
              <a:rPr lang="en-US" dirty="0" smtClean="0">
                <a:solidFill>
                  <a:schemeClr val="tx1"/>
                </a:solidFill>
                <a:latin typeface="Arial" pitchFamily="34" charset="0"/>
                <a:cs typeface="Arial" pitchFamily="34" charset="0"/>
              </a:rPr>
              <a:t>exterior, M. d. (</a:t>
            </a:r>
            <a:r>
              <a:rPr lang="en-US" dirty="0" smtClean="0">
                <a:solidFill>
                  <a:schemeClr val="tx1"/>
                </a:solidFill>
                <a:latin typeface="Arial" pitchFamily="34" charset="0"/>
                <a:cs typeface="Arial" pitchFamily="34" charset="0"/>
              </a:rPr>
              <a:t>2016). </a:t>
            </a:r>
            <a:r>
              <a:rPr lang="en-US" i="1" dirty="0" smtClean="0">
                <a:solidFill>
                  <a:schemeClr val="tx1"/>
                </a:solidFill>
                <a:latin typeface="Arial" pitchFamily="34" charset="0"/>
                <a:cs typeface="Arial" pitchFamily="34" charset="0"/>
              </a:rPr>
              <a:t>Politica.</a:t>
            </a:r>
            <a:r>
              <a:rPr lang="en-US" dirty="0" smtClean="0">
                <a:solidFill>
                  <a:schemeClr val="tx1"/>
                </a:solidFill>
                <a:latin typeface="Arial" pitchFamily="34" charset="0"/>
                <a:cs typeface="Arial" pitchFamily="34" charset="0"/>
              </a:rPr>
              <a:t> Bogota.</a:t>
            </a:r>
            <a:endParaRPr lang="es-ES" dirty="0" smtClean="0">
              <a:solidFill>
                <a:schemeClr val="tx1"/>
              </a:solidFill>
              <a:latin typeface="Arial" pitchFamily="34" charset="0"/>
              <a:cs typeface="Arial" pitchFamily="34" charset="0"/>
            </a:endParaRPr>
          </a:p>
          <a:p>
            <a:r>
              <a:rPr lang="en-US" dirty="0" smtClean="0">
                <a:solidFill>
                  <a:schemeClr val="tx1"/>
                </a:solidFill>
                <a:latin typeface="Arial" pitchFamily="34" charset="0"/>
                <a:cs typeface="Arial" pitchFamily="34" charset="0"/>
              </a:rPr>
              <a:t>Fund, I. M. (</a:t>
            </a:r>
            <a:r>
              <a:rPr lang="en-US" dirty="0" smtClean="0">
                <a:solidFill>
                  <a:schemeClr val="tx1"/>
                </a:solidFill>
                <a:latin typeface="Arial" pitchFamily="34" charset="0"/>
                <a:cs typeface="Arial" pitchFamily="34" charset="0"/>
              </a:rPr>
              <a:t>2016). </a:t>
            </a:r>
            <a:r>
              <a:rPr lang="en-US" i="1" dirty="0" smtClean="0">
                <a:solidFill>
                  <a:schemeClr val="tx1"/>
                </a:solidFill>
                <a:latin typeface="Arial" pitchFamily="34" charset="0"/>
                <a:cs typeface="Arial" pitchFamily="34" charset="0"/>
              </a:rPr>
              <a:t>Report for Selected Countries and Subjects.</a:t>
            </a:r>
            <a:r>
              <a:rPr lang="en-US" dirty="0" smtClean="0">
                <a:solidFill>
                  <a:schemeClr val="tx1"/>
                </a:solidFill>
                <a:latin typeface="Arial" pitchFamily="34" charset="0"/>
                <a:cs typeface="Arial" pitchFamily="34" charset="0"/>
              </a:rPr>
              <a:t> Bogotá.</a:t>
            </a:r>
            <a:endParaRPr lang="es-ES" dirty="0" smtClean="0">
              <a:solidFill>
                <a:schemeClr val="tx1"/>
              </a:solidFill>
              <a:latin typeface="Arial" pitchFamily="34" charset="0"/>
              <a:cs typeface="Arial" pitchFamily="34" charset="0"/>
            </a:endParaRPr>
          </a:p>
          <a:p>
            <a:r>
              <a:rPr lang="es-ES" dirty="0" smtClean="0">
                <a:solidFill>
                  <a:schemeClr val="tx1"/>
                </a:solidFill>
                <a:latin typeface="Arial" pitchFamily="34" charset="0"/>
                <a:cs typeface="Arial" pitchFamily="34" charset="0"/>
              </a:rPr>
              <a:t>INE. (</a:t>
            </a:r>
            <a:r>
              <a:rPr lang="es-ES" dirty="0" smtClean="0">
                <a:solidFill>
                  <a:schemeClr val="tx1"/>
                </a:solidFill>
                <a:latin typeface="Arial" pitchFamily="34" charset="0"/>
                <a:cs typeface="Arial" pitchFamily="34" charset="0"/>
              </a:rPr>
              <a:t>2016). </a:t>
            </a:r>
            <a:r>
              <a:rPr lang="es-ES" i="1" dirty="0" smtClean="0">
                <a:solidFill>
                  <a:schemeClr val="tx1"/>
                </a:solidFill>
                <a:latin typeface="Arial" pitchFamily="34" charset="0"/>
                <a:cs typeface="Arial" pitchFamily="34" charset="0"/>
              </a:rPr>
              <a:t>Demografía.</a:t>
            </a:r>
            <a:r>
              <a:rPr lang="es-ES" dirty="0" smtClean="0">
                <a:solidFill>
                  <a:schemeClr val="tx1"/>
                </a:solidFill>
                <a:latin typeface="Arial" pitchFamily="34" charset="0"/>
                <a:cs typeface="Arial" pitchFamily="34" charset="0"/>
              </a:rPr>
              <a:t> Bogotá.</a:t>
            </a:r>
          </a:p>
          <a:p>
            <a:r>
              <a:rPr lang="es-ES" dirty="0" smtClean="0">
                <a:solidFill>
                  <a:schemeClr val="tx1"/>
                </a:solidFill>
                <a:latin typeface="Arial" pitchFamily="34" charset="0"/>
                <a:cs typeface="Arial" pitchFamily="34" charset="0"/>
              </a:rPr>
              <a:t>Macro, D. (</a:t>
            </a:r>
            <a:r>
              <a:rPr lang="es-ES" dirty="0" smtClean="0">
                <a:solidFill>
                  <a:schemeClr val="tx1"/>
                </a:solidFill>
                <a:latin typeface="Arial" pitchFamily="34" charset="0"/>
                <a:cs typeface="Arial" pitchFamily="34" charset="0"/>
              </a:rPr>
              <a:t>2016). </a:t>
            </a:r>
            <a:r>
              <a:rPr lang="es-ES" i="1" dirty="0" smtClean="0">
                <a:solidFill>
                  <a:schemeClr val="tx1"/>
                </a:solidFill>
                <a:latin typeface="Arial" pitchFamily="34" charset="0"/>
                <a:cs typeface="Arial" pitchFamily="34" charset="0"/>
              </a:rPr>
              <a:t>PIC de Chile.</a:t>
            </a:r>
            <a:r>
              <a:rPr lang="es-ES" dirty="0" smtClean="0">
                <a:solidFill>
                  <a:schemeClr val="tx1"/>
                </a:solidFill>
                <a:latin typeface="Arial" pitchFamily="34" charset="0"/>
                <a:cs typeface="Arial" pitchFamily="34" charset="0"/>
              </a:rPr>
              <a:t> Bogotá.</a:t>
            </a:r>
          </a:p>
          <a:p>
            <a:r>
              <a:rPr lang="es-ES" dirty="0" smtClean="0">
                <a:solidFill>
                  <a:schemeClr val="tx1"/>
                </a:solidFill>
                <a:latin typeface="Arial" pitchFamily="34" charset="0"/>
                <a:cs typeface="Arial" pitchFamily="34" charset="0"/>
              </a:rPr>
              <a:t>Nacional), L. t. (</a:t>
            </a:r>
            <a:r>
              <a:rPr lang="es-ES" dirty="0" smtClean="0">
                <a:solidFill>
                  <a:schemeClr val="tx1"/>
                </a:solidFill>
                <a:latin typeface="Arial" pitchFamily="34" charset="0"/>
                <a:cs typeface="Arial" pitchFamily="34" charset="0"/>
              </a:rPr>
              <a:t>2017). </a:t>
            </a:r>
            <a:r>
              <a:rPr lang="es-ES" i="1" dirty="0" smtClean="0">
                <a:solidFill>
                  <a:schemeClr val="tx1"/>
                </a:solidFill>
                <a:latin typeface="Arial" pitchFamily="34" charset="0"/>
                <a:cs typeface="Arial" pitchFamily="34" charset="0"/>
              </a:rPr>
              <a:t>Las razones del estancamiento del desarrollo de la infraestructura en Chile.</a:t>
            </a:r>
            <a:r>
              <a:rPr lang="es-ES" dirty="0" smtClean="0">
                <a:solidFill>
                  <a:schemeClr val="tx1"/>
                </a:solidFill>
                <a:latin typeface="Arial" pitchFamily="34" charset="0"/>
                <a:cs typeface="Arial" pitchFamily="34" charset="0"/>
              </a:rPr>
              <a:t> Bogotá.</a:t>
            </a:r>
          </a:p>
          <a:p>
            <a:r>
              <a:rPr lang="es-ES" dirty="0" smtClean="0">
                <a:solidFill>
                  <a:schemeClr val="tx1"/>
                </a:solidFill>
                <a:latin typeface="Arial" pitchFamily="34" charset="0"/>
                <a:cs typeface="Arial" pitchFamily="34" charset="0"/>
              </a:rPr>
              <a:t>país, E. (</a:t>
            </a:r>
            <a:r>
              <a:rPr lang="es-ES" dirty="0" smtClean="0">
                <a:solidFill>
                  <a:schemeClr val="tx1"/>
                </a:solidFill>
                <a:latin typeface="Arial" pitchFamily="34" charset="0"/>
                <a:cs typeface="Arial" pitchFamily="34" charset="0"/>
              </a:rPr>
              <a:t>2016). </a:t>
            </a:r>
            <a:r>
              <a:rPr lang="es-ES" i="1" dirty="0" smtClean="0">
                <a:solidFill>
                  <a:schemeClr val="tx1"/>
                </a:solidFill>
                <a:latin typeface="Arial" pitchFamily="34" charset="0"/>
                <a:cs typeface="Arial" pitchFamily="34" charset="0"/>
              </a:rPr>
              <a:t>Economía .</a:t>
            </a:r>
            <a:r>
              <a:rPr lang="es-ES" dirty="0" smtClean="0">
                <a:solidFill>
                  <a:schemeClr val="tx1"/>
                </a:solidFill>
                <a:latin typeface="Arial" pitchFamily="34" charset="0"/>
                <a:cs typeface="Arial" pitchFamily="34" charset="0"/>
              </a:rPr>
              <a:t> Bogotá.</a:t>
            </a:r>
          </a:p>
          <a:p>
            <a:r>
              <a:rPr lang="es-ES" dirty="0" smtClean="0">
                <a:solidFill>
                  <a:schemeClr val="tx1"/>
                </a:solidFill>
                <a:latin typeface="Arial" pitchFamily="34" charset="0"/>
                <a:cs typeface="Arial" pitchFamily="34" charset="0"/>
              </a:rPr>
              <a:t>Sofofa. (</a:t>
            </a:r>
            <a:r>
              <a:rPr lang="es-ES" dirty="0" smtClean="0">
                <a:solidFill>
                  <a:schemeClr val="tx1"/>
                </a:solidFill>
                <a:latin typeface="Arial" pitchFamily="34" charset="0"/>
                <a:cs typeface="Arial" pitchFamily="34" charset="0"/>
              </a:rPr>
              <a:t>2016). </a:t>
            </a:r>
            <a:r>
              <a:rPr lang="es-ES" i="1" dirty="0" smtClean="0">
                <a:solidFill>
                  <a:schemeClr val="tx1"/>
                </a:solidFill>
                <a:latin typeface="Arial" pitchFamily="34" charset="0"/>
                <a:cs typeface="Arial" pitchFamily="34" charset="0"/>
              </a:rPr>
              <a:t>PIB y Gasto.</a:t>
            </a:r>
            <a:r>
              <a:rPr lang="es-ES" dirty="0" smtClean="0">
                <a:solidFill>
                  <a:schemeClr val="tx1"/>
                </a:solidFill>
                <a:latin typeface="Arial" pitchFamily="34" charset="0"/>
                <a:cs typeface="Arial" pitchFamily="34" charset="0"/>
              </a:rPr>
              <a:t> Bogotá.</a:t>
            </a:r>
          </a:p>
          <a:p>
            <a:r>
              <a:rPr lang="en-US" dirty="0" smtClean="0">
                <a:solidFill>
                  <a:schemeClr val="tx1"/>
                </a:solidFill>
              </a:rPr>
              <a:t> </a:t>
            </a:r>
            <a:endParaRPr lang="es-ES" dirty="0" smtClean="0">
              <a:solidFill>
                <a:schemeClr val="tx1"/>
              </a:solidFill>
            </a:endParaRPr>
          </a:p>
          <a:p>
            <a:endParaRPr lang="es-ES"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786" y="642918"/>
            <a:ext cx="7772400" cy="1362075"/>
          </a:xfrm>
        </p:spPr>
        <p:txBody>
          <a:bodyPr/>
          <a:lstStyle/>
          <a:p>
            <a:pPr algn="ctr"/>
            <a:r>
              <a:rPr lang="es-CO" dirty="0" smtClean="0"/>
              <a:t>READY TAX</a:t>
            </a:r>
            <a:endParaRPr lang="es-CO" dirty="0"/>
          </a:p>
        </p:txBody>
      </p:sp>
      <p:sp>
        <p:nvSpPr>
          <p:cNvPr id="3" name="2 Marcador de texto"/>
          <p:cNvSpPr>
            <a:spLocks noGrp="1"/>
          </p:cNvSpPr>
          <p:nvPr>
            <p:ph type="body" idx="1"/>
          </p:nvPr>
        </p:nvSpPr>
        <p:spPr>
          <a:xfrm>
            <a:off x="722313" y="1357298"/>
            <a:ext cx="7772400" cy="4857783"/>
          </a:xfrm>
        </p:spPr>
        <p:txBody>
          <a:bodyPr>
            <a:normAutofit/>
          </a:bodyPr>
          <a:lstStyle/>
          <a:p>
            <a:r>
              <a:rPr lang="es-CO" sz="1600" b="1" dirty="0" smtClean="0">
                <a:solidFill>
                  <a:schemeClr val="tx1"/>
                </a:solidFill>
                <a:latin typeface="Times New Roman" pitchFamily="18" charset="0"/>
                <a:cs typeface="Times New Roman" pitchFamily="18" charset="0"/>
              </a:rPr>
              <a:t>Misión</a:t>
            </a:r>
            <a:endParaRPr lang="es-ES" sz="1600" dirty="0" smtClean="0">
              <a:solidFill>
                <a:schemeClr val="tx1"/>
              </a:solidFill>
              <a:latin typeface="Times New Roman" pitchFamily="18" charset="0"/>
              <a:cs typeface="Times New Roman" pitchFamily="18" charset="0"/>
            </a:endParaRPr>
          </a:p>
          <a:p>
            <a:r>
              <a:rPr lang="es-CO" sz="1600" dirty="0" smtClean="0">
                <a:solidFill>
                  <a:schemeClr val="tx1"/>
                </a:solidFill>
                <a:latin typeface="Times New Roman" pitchFamily="18" charset="0"/>
                <a:cs typeface="Times New Roman" pitchFamily="18" charset="0"/>
              </a:rPr>
              <a:t>Somos una empresa integra que va en busca de la estabilidad y el bien de la sociedad con ideas innovadoras y de alto impacto, con la idea de transformar el servicio del taxi a la hora del pago de este.</a:t>
            </a:r>
            <a:endParaRPr lang="es-ES" sz="1600" dirty="0" smtClean="0">
              <a:solidFill>
                <a:schemeClr val="tx1"/>
              </a:solidFill>
              <a:latin typeface="Times New Roman" pitchFamily="18" charset="0"/>
              <a:cs typeface="Times New Roman" pitchFamily="18" charset="0"/>
            </a:endParaRPr>
          </a:p>
          <a:p>
            <a:endParaRPr lang="es-CO" sz="1600" dirty="0" smtClean="0">
              <a:solidFill>
                <a:schemeClr val="tx1"/>
              </a:solidFill>
              <a:latin typeface="Times New Roman" pitchFamily="18" charset="0"/>
              <a:cs typeface="Times New Roman" pitchFamily="18" charset="0"/>
            </a:endParaRPr>
          </a:p>
          <a:p>
            <a:r>
              <a:rPr lang="es-CO" sz="1600" b="1" dirty="0" smtClean="0">
                <a:solidFill>
                  <a:schemeClr val="tx1"/>
                </a:solidFill>
                <a:latin typeface="Times New Roman" pitchFamily="18" charset="0"/>
                <a:cs typeface="Times New Roman" pitchFamily="18" charset="0"/>
              </a:rPr>
              <a:t>Visión </a:t>
            </a:r>
            <a:endParaRPr lang="es-ES" sz="1600" dirty="0" smtClean="0">
              <a:solidFill>
                <a:schemeClr val="tx1"/>
              </a:solidFill>
              <a:latin typeface="Times New Roman" pitchFamily="18" charset="0"/>
              <a:cs typeface="Times New Roman" pitchFamily="18" charset="0"/>
            </a:endParaRPr>
          </a:p>
          <a:p>
            <a:r>
              <a:rPr lang="es-CO" sz="1600" dirty="0" smtClean="0">
                <a:solidFill>
                  <a:schemeClr val="tx1"/>
                </a:solidFill>
                <a:latin typeface="Times New Roman" pitchFamily="18" charset="0"/>
                <a:cs typeface="Times New Roman" pitchFamily="18" charset="0"/>
              </a:rPr>
              <a:t>Seremos una empresa reconocida,  que va en busca de ser vista como una de las mejores empresas en implantación y solución en el servicio del taxi, siendo aplicada no solo en Santiago de Chile sino en otras regiones, ciudades y países del mundo que cuentan con la  misma  problemática.</a:t>
            </a:r>
            <a:endParaRPr lang="es-ES" sz="1600" dirty="0" smtClean="0">
              <a:solidFill>
                <a:schemeClr val="tx1"/>
              </a:solidFill>
              <a:latin typeface="Times New Roman" pitchFamily="18" charset="0"/>
              <a:cs typeface="Times New Roman" pitchFamily="18" charset="0"/>
            </a:endParaRPr>
          </a:p>
          <a:p>
            <a:endParaRPr lang="es-CO" sz="1600" dirty="0" smtClean="0">
              <a:solidFill>
                <a:schemeClr val="tx1"/>
              </a:solidFill>
              <a:latin typeface="Times New Roman" pitchFamily="18" charset="0"/>
              <a:cs typeface="Times New Roman" pitchFamily="18" charset="0"/>
            </a:endParaRPr>
          </a:p>
          <a:p>
            <a:r>
              <a:rPr lang="es-CO" sz="1600" b="1" dirty="0" smtClean="0">
                <a:solidFill>
                  <a:schemeClr val="tx1"/>
                </a:solidFill>
                <a:latin typeface="Times New Roman" pitchFamily="18" charset="0"/>
                <a:cs typeface="Times New Roman" pitchFamily="18" charset="0"/>
              </a:rPr>
              <a:t>Valores</a:t>
            </a:r>
            <a:endParaRPr lang="es-ES" sz="1600" dirty="0" smtClean="0">
              <a:solidFill>
                <a:schemeClr val="tx1"/>
              </a:solidFill>
              <a:latin typeface="Times New Roman" pitchFamily="18" charset="0"/>
              <a:cs typeface="Times New Roman" pitchFamily="18" charset="0"/>
            </a:endParaRPr>
          </a:p>
          <a:p>
            <a:r>
              <a:rPr lang="es-CO" sz="1600" dirty="0" smtClean="0">
                <a:solidFill>
                  <a:schemeClr val="tx1"/>
                </a:solidFill>
                <a:latin typeface="Times New Roman" pitchFamily="18" charset="0"/>
                <a:cs typeface="Times New Roman" pitchFamily="18" charset="0"/>
              </a:rPr>
              <a:t>Nos caracterizamos por ser una empresa:</a:t>
            </a:r>
            <a:endParaRPr lang="es-ES" sz="1600" dirty="0" smtClean="0">
              <a:solidFill>
                <a:schemeClr val="tx1"/>
              </a:solidFill>
              <a:latin typeface="Times New Roman" pitchFamily="18" charset="0"/>
              <a:cs typeface="Times New Roman" pitchFamily="18" charset="0"/>
            </a:endParaRPr>
          </a:p>
          <a:p>
            <a:pPr lvl="0"/>
            <a:r>
              <a:rPr lang="es-CO" sz="1600" dirty="0" smtClean="0">
                <a:solidFill>
                  <a:schemeClr val="tx1"/>
                </a:solidFill>
                <a:latin typeface="Times New Roman" pitchFamily="18" charset="0"/>
                <a:cs typeface="Times New Roman" pitchFamily="18" charset="0"/>
              </a:rPr>
              <a:t>Respetuosa a la hora de a tender a cada uno de nuestros clientes</a:t>
            </a:r>
            <a:endParaRPr lang="es-ES" sz="1600" dirty="0" smtClean="0">
              <a:solidFill>
                <a:schemeClr val="tx1"/>
              </a:solidFill>
              <a:latin typeface="Times New Roman" pitchFamily="18" charset="0"/>
              <a:cs typeface="Times New Roman" pitchFamily="18" charset="0"/>
            </a:endParaRPr>
          </a:p>
          <a:p>
            <a:pPr lvl="0"/>
            <a:r>
              <a:rPr lang="es-CO" sz="1600" dirty="0" smtClean="0">
                <a:solidFill>
                  <a:schemeClr val="tx1"/>
                </a:solidFill>
                <a:latin typeface="Times New Roman" pitchFamily="18" charset="0"/>
                <a:cs typeface="Times New Roman" pitchFamily="18" charset="0"/>
              </a:rPr>
              <a:t>Tolerante al  comprender la idea  o situación que nos propongan.</a:t>
            </a:r>
            <a:endParaRPr lang="es-ES" sz="1600" dirty="0" smtClean="0">
              <a:solidFill>
                <a:schemeClr val="tx1"/>
              </a:solidFill>
              <a:latin typeface="Times New Roman" pitchFamily="18" charset="0"/>
              <a:cs typeface="Times New Roman" pitchFamily="18" charset="0"/>
            </a:endParaRPr>
          </a:p>
          <a:p>
            <a:pPr lvl="0"/>
            <a:r>
              <a:rPr lang="es-CO" sz="1600" dirty="0" smtClean="0">
                <a:solidFill>
                  <a:schemeClr val="tx1"/>
                </a:solidFill>
                <a:latin typeface="Times New Roman" pitchFamily="18" charset="0"/>
                <a:cs typeface="Times New Roman" pitchFamily="18" charset="0"/>
              </a:rPr>
              <a:t>Honestos con nuestros clientes y a la hora de </a:t>
            </a:r>
            <a:r>
              <a:rPr lang="es-CO" sz="1600" dirty="0" smtClean="0">
                <a:solidFill>
                  <a:schemeClr val="tx1"/>
                </a:solidFill>
                <a:latin typeface="Times New Roman" pitchFamily="18" charset="0"/>
                <a:cs typeface="Times New Roman" pitchFamily="18" charset="0"/>
              </a:rPr>
              <a:t>ofrecer </a:t>
            </a:r>
            <a:r>
              <a:rPr lang="es-CO" sz="1600" dirty="0" smtClean="0">
                <a:solidFill>
                  <a:schemeClr val="tx1"/>
                </a:solidFill>
                <a:latin typeface="Times New Roman" pitchFamily="18" charset="0"/>
                <a:cs typeface="Times New Roman" pitchFamily="18" charset="0"/>
              </a:rPr>
              <a:t>nuestro servicio</a:t>
            </a:r>
            <a:endParaRPr lang="es-ES" sz="1600" dirty="0" smtClean="0">
              <a:solidFill>
                <a:schemeClr val="tx1"/>
              </a:solidFill>
              <a:latin typeface="Times New Roman" pitchFamily="18" charset="0"/>
              <a:cs typeface="Times New Roman" pitchFamily="18" charset="0"/>
            </a:endParaRPr>
          </a:p>
          <a:p>
            <a:endParaRPr lang="es-CO" sz="1600" dirty="0">
              <a:solidFill>
                <a:schemeClr val="tx1"/>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571480"/>
            <a:ext cx="7772400" cy="1362075"/>
          </a:xfrm>
        </p:spPr>
        <p:txBody>
          <a:bodyPr/>
          <a:lstStyle/>
          <a:p>
            <a:pPr algn="ctr"/>
            <a:r>
              <a:rPr lang="es-CO" dirty="0" smtClean="0"/>
              <a:t>C ARACTERISTICAS</a:t>
            </a:r>
            <a:endParaRPr lang="es-CO" dirty="0"/>
          </a:p>
        </p:txBody>
      </p:sp>
      <p:sp>
        <p:nvSpPr>
          <p:cNvPr id="3" name="2 Marcador de texto"/>
          <p:cNvSpPr>
            <a:spLocks noGrp="1"/>
          </p:cNvSpPr>
          <p:nvPr>
            <p:ph type="body" idx="1"/>
          </p:nvPr>
        </p:nvSpPr>
        <p:spPr>
          <a:xfrm>
            <a:off x="785786" y="1285860"/>
            <a:ext cx="7772400" cy="5000661"/>
          </a:xfrm>
        </p:spPr>
        <p:txBody>
          <a:bodyPr>
            <a:noAutofit/>
          </a:bodyPr>
          <a:lstStyle/>
          <a:p>
            <a:r>
              <a:rPr lang="es-CO" sz="1300" b="1" dirty="0" smtClean="0">
                <a:solidFill>
                  <a:schemeClr val="tx1"/>
                </a:solidFill>
                <a:latin typeface="Times New Roman" pitchFamily="18" charset="0"/>
                <a:cs typeface="Times New Roman" pitchFamily="18" charset="0"/>
              </a:rPr>
              <a:t>Nivel de innovación</a:t>
            </a:r>
            <a:endParaRPr lang="es-ES" sz="1300" b="1" dirty="0" smtClean="0">
              <a:solidFill>
                <a:schemeClr val="tx1"/>
              </a:solidFill>
              <a:latin typeface="Times New Roman" pitchFamily="18" charset="0"/>
              <a:cs typeface="Times New Roman" pitchFamily="18" charset="0"/>
            </a:endParaRPr>
          </a:p>
          <a:p>
            <a:r>
              <a:rPr lang="es-CO" sz="1300" dirty="0" smtClean="0">
                <a:solidFill>
                  <a:schemeClr val="tx1"/>
                </a:solidFill>
                <a:latin typeface="Times New Roman" pitchFamily="18" charset="0"/>
                <a:cs typeface="Times New Roman" pitchFamily="18" charset="0"/>
              </a:rPr>
              <a:t>Nuestro nivel de innovación esta dado a los pasos actuales de la tecnología, esto permitiéndonos estar a la vanguardia del mundo actual, todo esto resumido en un sistema integrado de taxis, para la comodidad de las personas. </a:t>
            </a:r>
            <a:endParaRPr lang="es-ES" sz="1300" dirty="0" smtClean="0">
              <a:solidFill>
                <a:schemeClr val="tx1"/>
              </a:solidFill>
              <a:latin typeface="Times New Roman" pitchFamily="18" charset="0"/>
              <a:cs typeface="Times New Roman" pitchFamily="18" charset="0"/>
            </a:endParaRPr>
          </a:p>
          <a:p>
            <a:r>
              <a:rPr lang="es-CO" sz="1300" b="1" dirty="0" smtClean="0">
                <a:solidFill>
                  <a:schemeClr val="tx1"/>
                </a:solidFill>
                <a:latin typeface="Times New Roman" pitchFamily="18" charset="0"/>
                <a:cs typeface="Times New Roman" pitchFamily="18" charset="0"/>
              </a:rPr>
              <a:t> </a:t>
            </a:r>
            <a:endParaRPr lang="es-ES" sz="1300" b="1" dirty="0" smtClean="0">
              <a:solidFill>
                <a:schemeClr val="tx1"/>
              </a:solidFill>
              <a:latin typeface="Times New Roman" pitchFamily="18" charset="0"/>
              <a:cs typeface="Times New Roman" pitchFamily="18" charset="0"/>
            </a:endParaRPr>
          </a:p>
          <a:p>
            <a:r>
              <a:rPr lang="es-CO" sz="1300" b="1" dirty="0" smtClean="0">
                <a:solidFill>
                  <a:schemeClr val="tx1"/>
                </a:solidFill>
                <a:latin typeface="Times New Roman" pitchFamily="18" charset="0"/>
                <a:cs typeface="Times New Roman" pitchFamily="18" charset="0"/>
              </a:rPr>
              <a:t>Valor agregado</a:t>
            </a:r>
            <a:endParaRPr lang="es-ES" sz="1300" b="1" dirty="0" smtClean="0">
              <a:solidFill>
                <a:schemeClr val="tx1"/>
              </a:solidFill>
              <a:latin typeface="Times New Roman" pitchFamily="18" charset="0"/>
              <a:cs typeface="Times New Roman" pitchFamily="18" charset="0"/>
            </a:endParaRPr>
          </a:p>
          <a:p>
            <a:r>
              <a:rPr lang="es-CO" sz="1300" dirty="0" smtClean="0">
                <a:solidFill>
                  <a:schemeClr val="tx1"/>
                </a:solidFill>
                <a:latin typeface="Times New Roman" pitchFamily="18" charset="0"/>
                <a:cs typeface="Times New Roman" pitchFamily="18" charset="0"/>
              </a:rPr>
              <a:t>Nuestro valor agregado esta puesto en tarjetas recargables de fácil acceso y comodidad.</a:t>
            </a:r>
            <a:endParaRPr lang="es-ES" sz="1300" dirty="0" smtClean="0">
              <a:solidFill>
                <a:schemeClr val="tx1"/>
              </a:solidFill>
              <a:latin typeface="Times New Roman" pitchFamily="18" charset="0"/>
              <a:cs typeface="Times New Roman" pitchFamily="18" charset="0"/>
            </a:endParaRPr>
          </a:p>
          <a:p>
            <a:r>
              <a:rPr lang="es-CO" sz="1300" dirty="0" smtClean="0">
                <a:solidFill>
                  <a:schemeClr val="tx1"/>
                </a:solidFill>
                <a:latin typeface="Times New Roman" pitchFamily="18" charset="0"/>
                <a:cs typeface="Times New Roman" pitchFamily="18" charset="0"/>
              </a:rPr>
              <a:t>Mercado</a:t>
            </a:r>
            <a:endParaRPr lang="es-ES" sz="1300" dirty="0" smtClean="0">
              <a:solidFill>
                <a:schemeClr val="tx1"/>
              </a:solidFill>
              <a:latin typeface="Times New Roman" pitchFamily="18" charset="0"/>
              <a:cs typeface="Times New Roman" pitchFamily="18" charset="0"/>
            </a:endParaRPr>
          </a:p>
          <a:p>
            <a:r>
              <a:rPr lang="es-CO" sz="1300" dirty="0" smtClean="0">
                <a:solidFill>
                  <a:schemeClr val="tx1"/>
                </a:solidFill>
                <a:latin typeface="Times New Roman" pitchFamily="18" charset="0"/>
                <a:cs typeface="Times New Roman" pitchFamily="18" charset="0"/>
              </a:rPr>
              <a:t> </a:t>
            </a:r>
            <a:endParaRPr lang="es-ES" sz="1300" dirty="0" smtClean="0">
              <a:solidFill>
                <a:schemeClr val="tx1"/>
              </a:solidFill>
              <a:latin typeface="Times New Roman" pitchFamily="18" charset="0"/>
              <a:cs typeface="Times New Roman" pitchFamily="18" charset="0"/>
            </a:endParaRPr>
          </a:p>
          <a:p>
            <a:r>
              <a:rPr lang="es-CO" sz="1300" dirty="0" smtClean="0">
                <a:solidFill>
                  <a:schemeClr val="tx1"/>
                </a:solidFill>
                <a:latin typeface="Times New Roman" pitchFamily="18" charset="0"/>
                <a:cs typeface="Times New Roman" pitchFamily="18" charset="0"/>
              </a:rPr>
              <a:t>Nuestra idea de negocio está centrada por ahora en Chile, más exactamente en la región metropolitana de Santiago de Chile. Donde su nivel de Cultura nos permitirá entrar en el mercado chileno sin inconvenientes</a:t>
            </a:r>
            <a:endParaRPr lang="es-ES" sz="1300" dirty="0" smtClean="0">
              <a:solidFill>
                <a:schemeClr val="tx1"/>
              </a:solidFill>
              <a:latin typeface="Times New Roman" pitchFamily="18" charset="0"/>
              <a:cs typeface="Times New Roman" pitchFamily="18" charset="0"/>
            </a:endParaRPr>
          </a:p>
          <a:p>
            <a:r>
              <a:rPr lang="es-CO" sz="1300" dirty="0" smtClean="0">
                <a:solidFill>
                  <a:schemeClr val="tx1"/>
                </a:solidFill>
                <a:latin typeface="Times New Roman" pitchFamily="18" charset="0"/>
                <a:cs typeface="Times New Roman" pitchFamily="18" charset="0"/>
              </a:rPr>
              <a:t>	</a:t>
            </a:r>
            <a:endParaRPr lang="es-ES" sz="1300" dirty="0" smtClean="0">
              <a:solidFill>
                <a:schemeClr val="tx1"/>
              </a:solidFill>
              <a:latin typeface="Times New Roman" pitchFamily="18" charset="0"/>
              <a:cs typeface="Times New Roman" pitchFamily="18" charset="0"/>
            </a:endParaRPr>
          </a:p>
          <a:p>
            <a:r>
              <a:rPr lang="es-CO" sz="1300" b="1" dirty="0" smtClean="0">
                <a:solidFill>
                  <a:schemeClr val="tx1"/>
                </a:solidFill>
                <a:latin typeface="Times New Roman" pitchFamily="18" charset="0"/>
                <a:cs typeface="Times New Roman" pitchFamily="18" charset="0"/>
              </a:rPr>
              <a:t>Conocimiento Técnico</a:t>
            </a:r>
            <a:endParaRPr lang="es-ES" sz="1300" b="1" dirty="0" smtClean="0">
              <a:solidFill>
                <a:schemeClr val="tx1"/>
              </a:solidFill>
              <a:latin typeface="Times New Roman" pitchFamily="18" charset="0"/>
              <a:cs typeface="Times New Roman" pitchFamily="18" charset="0"/>
            </a:endParaRPr>
          </a:p>
          <a:p>
            <a:r>
              <a:rPr lang="es-CO" sz="1300" dirty="0" smtClean="0">
                <a:solidFill>
                  <a:schemeClr val="tx1"/>
                </a:solidFill>
                <a:latin typeface="Times New Roman" pitchFamily="18" charset="0"/>
                <a:cs typeface="Times New Roman" pitchFamily="18" charset="0"/>
              </a:rPr>
              <a:t>Se ha realizado el estudio técnico desde el nivel macro al nivel micro de Santiago, así pues revisando sus necesidades y prioridades básicas y al detalle en el nivel de servicios de transporte, donde queremos llegar nosotros</a:t>
            </a:r>
            <a:r>
              <a:rPr lang="es-CO" sz="1300" dirty="0" smtClean="0">
                <a:solidFill>
                  <a:schemeClr val="tx1"/>
                </a:solidFill>
                <a:latin typeface="Times New Roman" pitchFamily="18" charset="0"/>
                <a:cs typeface="Times New Roman" pitchFamily="18" charset="0"/>
              </a:rPr>
              <a:t>!</a:t>
            </a:r>
          </a:p>
          <a:p>
            <a:r>
              <a:rPr lang="es-CO" sz="1300" b="1" dirty="0" smtClean="0">
                <a:solidFill>
                  <a:schemeClr val="tx1"/>
                </a:solidFill>
                <a:latin typeface="Times New Roman" pitchFamily="18" charset="0"/>
                <a:cs typeface="Times New Roman" pitchFamily="18" charset="0"/>
              </a:rPr>
              <a:t>Capital</a:t>
            </a:r>
            <a:endParaRPr lang="es-ES" sz="1300" b="1" dirty="0" smtClean="0">
              <a:solidFill>
                <a:schemeClr val="tx1"/>
              </a:solidFill>
              <a:latin typeface="Times New Roman" pitchFamily="18" charset="0"/>
              <a:cs typeface="Times New Roman" pitchFamily="18" charset="0"/>
            </a:endParaRPr>
          </a:p>
          <a:p>
            <a:r>
              <a:rPr lang="es-CO" sz="1300" dirty="0" smtClean="0">
                <a:solidFill>
                  <a:schemeClr val="tx1"/>
                </a:solidFill>
                <a:latin typeface="Times New Roman" pitchFamily="18" charset="0"/>
                <a:cs typeface="Times New Roman" pitchFamily="18" charset="0"/>
              </a:rPr>
              <a:t>Nuestro capital está compuesto por un 70% aporte de Socios y el 30% restante en préstamos, para evitar “el problema de agencia” los socios serán los mismos administradores del negocio. </a:t>
            </a:r>
            <a:endParaRPr lang="es-ES" sz="1300" dirty="0" smtClean="0">
              <a:solidFill>
                <a:schemeClr val="tx1"/>
              </a:solidFill>
              <a:latin typeface="Times New Roman" pitchFamily="18" charset="0"/>
              <a:cs typeface="Times New Roman" pitchFamily="18" charset="0"/>
            </a:endParaRPr>
          </a:p>
          <a:p>
            <a:pPr algn="ctr"/>
            <a:endParaRPr lang="es-ES" sz="1400" dirty="0" smtClean="0">
              <a:solidFill>
                <a:schemeClr val="tx1"/>
              </a:solidFill>
              <a:latin typeface="Times New Roman" pitchFamily="18" charset="0"/>
              <a:cs typeface="Times New Roman" pitchFamily="18" charset="0"/>
            </a:endParaRPr>
          </a:p>
          <a:p>
            <a:endParaRPr lang="es-CO" sz="1400" dirty="0">
              <a:solidFill>
                <a:schemeClr val="tx1"/>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500042"/>
            <a:ext cx="7772400" cy="1362075"/>
          </a:xfrm>
        </p:spPr>
        <p:txBody>
          <a:bodyPr/>
          <a:lstStyle/>
          <a:p>
            <a:pPr algn="ctr"/>
            <a:r>
              <a:rPr lang="es-CO" dirty="0" smtClean="0"/>
              <a:t>CONSTRUCCION DEL PENTAGONO</a:t>
            </a:r>
            <a:endParaRPr lang="es-CO" dirty="0"/>
          </a:p>
        </p:txBody>
      </p:sp>
      <p:sp>
        <p:nvSpPr>
          <p:cNvPr id="3" name="2 Marcador de texto"/>
          <p:cNvSpPr>
            <a:spLocks noGrp="1"/>
          </p:cNvSpPr>
          <p:nvPr>
            <p:ph type="body" idx="1"/>
          </p:nvPr>
        </p:nvSpPr>
        <p:spPr>
          <a:xfrm>
            <a:off x="722313" y="1643051"/>
            <a:ext cx="7772400" cy="4214842"/>
          </a:xfrm>
        </p:spPr>
        <p:txBody>
          <a:bodyPr>
            <a:normAutofit/>
          </a:bodyPr>
          <a:lstStyle/>
          <a:p>
            <a:r>
              <a:rPr lang="es-CO" dirty="0" smtClean="0">
                <a:solidFill>
                  <a:schemeClr val="tx1"/>
                </a:solidFill>
                <a:latin typeface="Times New Roman" pitchFamily="18" charset="0"/>
                <a:cs typeface="Times New Roman" pitchFamily="18" charset="0"/>
              </a:rPr>
              <a:t>Este es una investigación sobre los aspectos más importante y sobresalientes de Chile más exactamente en Santiago de Chile, se genera la idea innovadora después de analizar los problemas más frecuentes con el gremio taxista. Y así buscar una mayor comodidad entre el gremio y los usuarios.</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Es por esto que se creó </a:t>
            </a:r>
            <a:r>
              <a:rPr lang="es-CO" dirty="0" smtClean="0">
                <a:solidFill>
                  <a:schemeClr val="tx1"/>
                </a:solidFill>
                <a:latin typeface="Times New Roman" pitchFamily="18" charset="0"/>
                <a:cs typeface="Times New Roman" pitchFamily="18" charset="0"/>
              </a:rPr>
              <a:t>ReadyTax, </a:t>
            </a:r>
            <a:r>
              <a:rPr lang="es-CO" dirty="0" smtClean="0">
                <a:solidFill>
                  <a:schemeClr val="tx1"/>
                </a:solidFill>
                <a:latin typeface="Times New Roman" pitchFamily="18" charset="0"/>
                <a:cs typeface="Times New Roman" pitchFamily="18" charset="0"/>
              </a:rPr>
              <a:t>el cual va en busca de solucionar todas estas problemáticas que se presenta en el diario vivir de los habitantes de Santiago de Chile; en esta larga investigación pudimos mirar y analizar cómo se podría implantar este nuevo sistema y con quien podíamos apoyarnos a la hora de poner en práctica este Proyecto.</a:t>
            </a:r>
            <a:endParaRPr lang="es-ES" dirty="0" smtClean="0">
              <a:solidFill>
                <a:schemeClr val="tx1"/>
              </a:solidFill>
              <a:latin typeface="Times New Roman" pitchFamily="18" charset="0"/>
              <a:cs typeface="Times New Roman" pitchFamily="18" charset="0"/>
            </a:endParaRPr>
          </a:p>
          <a:p>
            <a:endParaRPr lang="es-CO"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714356"/>
            <a:ext cx="7772400" cy="1362075"/>
          </a:xfrm>
        </p:spPr>
        <p:txBody>
          <a:bodyPr/>
          <a:lstStyle/>
          <a:p>
            <a:pPr algn="ctr"/>
            <a:r>
              <a:rPr lang="es-CO" dirty="0" smtClean="0"/>
              <a:t>HIPÓTESIS</a:t>
            </a:r>
            <a:endParaRPr lang="es-CO" dirty="0"/>
          </a:p>
        </p:txBody>
      </p:sp>
      <p:sp>
        <p:nvSpPr>
          <p:cNvPr id="3" name="2 Marcador de texto"/>
          <p:cNvSpPr>
            <a:spLocks noGrp="1"/>
          </p:cNvSpPr>
          <p:nvPr>
            <p:ph type="body" idx="1"/>
          </p:nvPr>
        </p:nvSpPr>
        <p:spPr>
          <a:xfrm>
            <a:off x="714348" y="1785926"/>
            <a:ext cx="7772400" cy="4286280"/>
          </a:xfrm>
        </p:spPr>
        <p:txBody>
          <a:bodyPr>
            <a:normAutofit/>
          </a:bodyPr>
          <a:lstStyle/>
          <a:p>
            <a:r>
              <a:rPr lang="es-CO" sz="1800" dirty="0" smtClean="0">
                <a:solidFill>
                  <a:schemeClr val="tx1"/>
                </a:solidFill>
                <a:latin typeface="Times New Roman" pitchFamily="18" charset="0"/>
                <a:cs typeface="Times New Roman" pitchFamily="18" charset="0"/>
              </a:rPr>
              <a:t>Quien </a:t>
            </a:r>
            <a:r>
              <a:rPr lang="es-CO" sz="1800" dirty="0" smtClean="0">
                <a:solidFill>
                  <a:schemeClr val="tx1"/>
                </a:solidFill>
                <a:latin typeface="Times New Roman" pitchFamily="18" charset="0"/>
                <a:cs typeface="Times New Roman" pitchFamily="18" charset="0"/>
              </a:rPr>
              <a:t>es nuestro cliente y usuario potencial?</a:t>
            </a:r>
            <a:endParaRPr lang="es-ES" sz="1800" dirty="0" smtClean="0">
              <a:solidFill>
                <a:schemeClr val="tx1"/>
              </a:solidFill>
              <a:latin typeface="Times New Roman" pitchFamily="18" charset="0"/>
              <a:cs typeface="Times New Roman" pitchFamily="18" charset="0"/>
            </a:endParaRPr>
          </a:p>
          <a:p>
            <a:r>
              <a:rPr lang="es-CO" sz="1800" dirty="0" smtClean="0">
                <a:solidFill>
                  <a:schemeClr val="tx1"/>
                </a:solidFill>
                <a:latin typeface="Times New Roman" pitchFamily="18" charset="0"/>
                <a:cs typeface="Times New Roman" pitchFamily="18" charset="0"/>
              </a:rPr>
              <a:t>Nuestro cliente será el gremio de taxistas de la ciudad de Santiago de Chile y nuestro usuario potencial serán los usuarios quienes serán los más beneficiados en este nuevo sistema integrado de taxistas</a:t>
            </a:r>
            <a:endParaRPr lang="es-ES" sz="1800" dirty="0" smtClean="0">
              <a:solidFill>
                <a:schemeClr val="tx1"/>
              </a:solidFill>
              <a:latin typeface="Times New Roman" pitchFamily="18" charset="0"/>
              <a:cs typeface="Times New Roman" pitchFamily="18" charset="0"/>
            </a:endParaRPr>
          </a:p>
          <a:p>
            <a:r>
              <a:rPr lang="es-CO" sz="1800" dirty="0" smtClean="0">
                <a:solidFill>
                  <a:schemeClr val="tx1"/>
                </a:solidFill>
                <a:latin typeface="Times New Roman" pitchFamily="18" charset="0"/>
                <a:cs typeface="Times New Roman" pitchFamily="18" charset="0"/>
              </a:rPr>
              <a:t> </a:t>
            </a:r>
            <a:endParaRPr lang="es-ES" sz="1800" dirty="0" smtClean="0">
              <a:solidFill>
                <a:schemeClr val="tx1"/>
              </a:solidFill>
              <a:latin typeface="Times New Roman" pitchFamily="18" charset="0"/>
              <a:cs typeface="Times New Roman" pitchFamily="18" charset="0"/>
            </a:endParaRPr>
          </a:p>
          <a:p>
            <a:r>
              <a:rPr lang="es-CO" sz="1800" dirty="0" smtClean="0">
                <a:solidFill>
                  <a:schemeClr val="tx1"/>
                </a:solidFill>
                <a:latin typeface="Times New Roman" pitchFamily="18" charset="0"/>
                <a:cs typeface="Times New Roman" pitchFamily="18" charset="0"/>
              </a:rPr>
              <a:t>Que necesidades tienen?</a:t>
            </a:r>
            <a:endParaRPr lang="es-ES" sz="1800" dirty="0" smtClean="0">
              <a:solidFill>
                <a:schemeClr val="tx1"/>
              </a:solidFill>
              <a:latin typeface="Times New Roman" pitchFamily="18" charset="0"/>
              <a:cs typeface="Times New Roman" pitchFamily="18" charset="0"/>
            </a:endParaRPr>
          </a:p>
          <a:p>
            <a:r>
              <a:rPr lang="es-CO" sz="1800" dirty="0" smtClean="0">
                <a:solidFill>
                  <a:schemeClr val="tx1"/>
                </a:solidFill>
                <a:latin typeface="Times New Roman" pitchFamily="18" charset="0"/>
                <a:cs typeface="Times New Roman" pitchFamily="18" charset="0"/>
              </a:rPr>
              <a:t>Como toda capital tiene sus colapsos en la movilidad y en la intensa discusión con el gremio taxista que es donde nosotros entraremos a dar la mejor solución viable, esto para armonizar el servicio de taxis.</a:t>
            </a:r>
            <a:endParaRPr lang="es-ES" sz="1800" dirty="0" smtClean="0">
              <a:solidFill>
                <a:schemeClr val="tx1"/>
              </a:solidFill>
              <a:latin typeface="Times New Roman" pitchFamily="18" charset="0"/>
              <a:cs typeface="Times New Roman" pitchFamily="18" charset="0"/>
            </a:endParaRPr>
          </a:p>
          <a:p>
            <a:r>
              <a:rPr lang="es-CO" sz="1800" dirty="0" smtClean="0">
                <a:solidFill>
                  <a:schemeClr val="tx1"/>
                </a:solidFill>
                <a:latin typeface="Times New Roman" pitchFamily="18" charset="0"/>
                <a:cs typeface="Times New Roman" pitchFamily="18" charset="0"/>
              </a:rPr>
              <a:t> </a:t>
            </a:r>
            <a:endParaRPr lang="es-ES" sz="1800" dirty="0" smtClean="0">
              <a:solidFill>
                <a:schemeClr val="tx1"/>
              </a:solidFill>
              <a:latin typeface="Times New Roman" pitchFamily="18" charset="0"/>
              <a:cs typeface="Times New Roman" pitchFamily="18" charset="0"/>
            </a:endParaRPr>
          </a:p>
          <a:p>
            <a:r>
              <a:rPr lang="es-CO" sz="1800" dirty="0" smtClean="0">
                <a:solidFill>
                  <a:schemeClr val="tx1"/>
                </a:solidFill>
                <a:latin typeface="Times New Roman" pitchFamily="18" charset="0"/>
                <a:cs typeface="Times New Roman" pitchFamily="18" charset="0"/>
              </a:rPr>
              <a:t>Que expectativas tiene ese usuario/cliente cuando usa un producto o servicio?</a:t>
            </a:r>
            <a:endParaRPr lang="es-ES" sz="1800" dirty="0" smtClean="0">
              <a:solidFill>
                <a:schemeClr val="tx1"/>
              </a:solidFill>
              <a:latin typeface="Times New Roman" pitchFamily="18" charset="0"/>
              <a:cs typeface="Times New Roman" pitchFamily="18" charset="0"/>
            </a:endParaRPr>
          </a:p>
          <a:p>
            <a:r>
              <a:rPr lang="es-CO" sz="1800" dirty="0" smtClean="0">
                <a:solidFill>
                  <a:schemeClr val="tx1"/>
                </a:solidFill>
                <a:latin typeface="Times New Roman" pitchFamily="18" charset="0"/>
                <a:cs typeface="Times New Roman" pitchFamily="18" charset="0"/>
              </a:rPr>
              <a:t>La expectativa que tienen es de poder subsanar esos detalles o problemas que afectan la convivencia de los ciudadanos e interés personal.</a:t>
            </a:r>
            <a:endParaRPr lang="es-ES" sz="1800" dirty="0" smtClean="0">
              <a:solidFill>
                <a:schemeClr val="tx1"/>
              </a:solidFill>
              <a:latin typeface="Times New Roman" pitchFamily="18" charset="0"/>
              <a:cs typeface="Times New Roman" pitchFamily="18" charset="0"/>
            </a:endParaRPr>
          </a:p>
          <a:p>
            <a:endParaRPr lang="es-CO" sz="1800" dirty="0">
              <a:solidFill>
                <a:schemeClr val="tx1"/>
              </a:solidFill>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22313" y="1142985"/>
            <a:ext cx="7772400" cy="4857784"/>
          </a:xfrm>
        </p:spPr>
        <p:txBody>
          <a:bodyPr>
            <a:normAutofit fontScale="70000" lnSpcReduction="20000"/>
          </a:bodyPr>
          <a:lstStyle/>
          <a:p>
            <a:r>
              <a:rPr lang="es-CO" dirty="0" smtClean="0">
                <a:solidFill>
                  <a:schemeClr val="tx1"/>
                </a:solidFill>
                <a:latin typeface="Times New Roman" pitchFamily="18" charset="0"/>
                <a:cs typeface="Times New Roman" pitchFamily="18" charset="0"/>
              </a:rPr>
              <a:t>Que espera que ocurra cuando usa el servicio?</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Espera un total cambio en el servicio sin necesidad de llegar a la discusión con el señor taxista, además esto mejora el estrés que se lleva día a día en la movilidad de la capital.</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 </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Que productos está usando o contratando actualmente para suplir la necesidad?</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Actualmente en la capital, su movilidad es dada por los distintos modos de transporte de la ciudad, y no tiene una respuesta y solución directa con el gremio de taxistas.</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 </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Que problemas e inconformidades tiene el usuario con la solución actual?</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Dado que aun el sistema integrado no está implementado con el gremio taxistas, los problemas aun se presentan diariamente.</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 </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Cuanto invierte en las soluciones actuales?</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Teniendo en cuenta que la solución no se está dando, esto se está convirtiendo en un gasto diariamente, puesto que no hay conexión con el gremio y el transporte multimodal</a:t>
            </a:r>
            <a:r>
              <a:rPr lang="es-CO" dirty="0" smtClean="0">
                <a:solidFill>
                  <a:schemeClr val="tx1"/>
                </a:solidFill>
                <a:latin typeface="Times New Roman" pitchFamily="18" charset="0"/>
                <a:cs typeface="Times New Roman" pitchFamily="18" charset="0"/>
              </a:rPr>
              <a:t>.</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A través de que canales las adquiere?</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En puntos que estarán ubicados en toda la cuidad.</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 </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Que tan grande es el grupo de personas que tiene esa necesidad?</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Estamos hablando de todos los capitalinos de Santiago de chile que utilizan el transporte diariamente para sus desplazamientos; trabajo, colegios, universidades, etc.</a:t>
            </a:r>
            <a:endParaRPr lang="es-ES" dirty="0" smtClean="0">
              <a:solidFill>
                <a:schemeClr val="tx1"/>
              </a:solidFill>
              <a:latin typeface="Times New Roman" pitchFamily="18" charset="0"/>
              <a:cs typeface="Times New Roman" pitchFamily="18" charset="0"/>
            </a:endParaRPr>
          </a:p>
          <a:p>
            <a:endParaRPr lang="es-CO" dirty="0">
              <a:solidFill>
                <a:schemeClr val="tx1"/>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500042"/>
            <a:ext cx="7772400" cy="1362075"/>
          </a:xfrm>
        </p:spPr>
        <p:txBody>
          <a:bodyPr/>
          <a:lstStyle/>
          <a:p>
            <a:pPr algn="ctr"/>
            <a:r>
              <a:rPr lang="es-CO" dirty="0" smtClean="0"/>
              <a:t>SEGMENTACIÓN </a:t>
            </a:r>
            <a:endParaRPr lang="es-CO" dirty="0"/>
          </a:p>
        </p:txBody>
      </p:sp>
      <p:sp>
        <p:nvSpPr>
          <p:cNvPr id="3" name="2 Marcador de texto"/>
          <p:cNvSpPr>
            <a:spLocks noGrp="1"/>
          </p:cNvSpPr>
          <p:nvPr>
            <p:ph type="body" idx="1"/>
          </p:nvPr>
        </p:nvSpPr>
        <p:spPr>
          <a:xfrm>
            <a:off x="722313" y="1785927"/>
            <a:ext cx="7772400" cy="4071966"/>
          </a:xfrm>
        </p:spPr>
        <p:txBody>
          <a:bodyPr>
            <a:normAutofit/>
          </a:bodyPr>
          <a:lstStyle/>
          <a:p>
            <a:r>
              <a:rPr lang="es-CO" dirty="0" smtClean="0">
                <a:solidFill>
                  <a:schemeClr val="tx1"/>
                </a:solidFill>
                <a:latin typeface="Times New Roman" pitchFamily="18" charset="0"/>
                <a:cs typeface="Times New Roman" pitchFamily="18" charset="0"/>
              </a:rPr>
              <a:t>Quien tiene una necesidad o un problema?</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Todas las personas que se movilizan diariamente por la ciudad</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 </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Que grupo de personas tiene una necesidad o problema que yo considero puedo resolver?</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Las personas que utilizan un medio de transporte público</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 </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Para cuál de esos grupos considero que la necesidad/problema es mas critica?</a:t>
            </a:r>
            <a:endParaRPr lang="es-ES" dirty="0" smtClean="0">
              <a:solidFill>
                <a:schemeClr val="tx1"/>
              </a:solidFill>
              <a:latin typeface="Times New Roman" pitchFamily="18" charset="0"/>
              <a:cs typeface="Times New Roman" pitchFamily="18" charset="0"/>
            </a:endParaRPr>
          </a:p>
          <a:p>
            <a:r>
              <a:rPr lang="es-CO" dirty="0" smtClean="0">
                <a:solidFill>
                  <a:schemeClr val="tx1"/>
                </a:solidFill>
                <a:latin typeface="Times New Roman" pitchFamily="18" charset="0"/>
                <a:cs typeface="Times New Roman" pitchFamily="18" charset="0"/>
              </a:rPr>
              <a:t>Para las personas que utilizan el servicio de taxis.</a:t>
            </a:r>
            <a:endParaRPr lang="es-ES" dirty="0" smtClean="0">
              <a:solidFill>
                <a:schemeClr val="tx1"/>
              </a:solidFill>
              <a:latin typeface="Times New Roman" pitchFamily="18" charset="0"/>
              <a:cs typeface="Times New Roman" pitchFamily="18" charset="0"/>
            </a:endParaRPr>
          </a:p>
          <a:p>
            <a:endParaRPr lang="es-CO" dirty="0">
              <a:solidFill>
                <a:schemeClr val="tx1"/>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571481"/>
            <a:ext cx="7772400" cy="928694"/>
          </a:xfrm>
        </p:spPr>
        <p:txBody>
          <a:bodyPr/>
          <a:lstStyle/>
          <a:p>
            <a:pPr algn="ctr"/>
            <a:r>
              <a:rPr lang="es-CO" dirty="0" smtClean="0"/>
              <a:t>IDENTIFICACIÒN DE NECESIDADES</a:t>
            </a:r>
            <a:endParaRPr lang="es-CO" dirty="0"/>
          </a:p>
        </p:txBody>
      </p:sp>
      <p:sp>
        <p:nvSpPr>
          <p:cNvPr id="3" name="2 Marcador de texto"/>
          <p:cNvSpPr>
            <a:spLocks noGrp="1"/>
          </p:cNvSpPr>
          <p:nvPr>
            <p:ph type="body" idx="1"/>
          </p:nvPr>
        </p:nvSpPr>
        <p:spPr>
          <a:xfrm>
            <a:off x="785786" y="1643050"/>
            <a:ext cx="7772400" cy="1571636"/>
          </a:xfrm>
        </p:spPr>
        <p:txBody>
          <a:bodyPr>
            <a:normAutofit lnSpcReduction="10000"/>
          </a:bodyPr>
          <a:lstStyle/>
          <a:p>
            <a:r>
              <a:rPr lang="es-CO" dirty="0" smtClean="0">
                <a:solidFill>
                  <a:schemeClr val="tx1"/>
                </a:solidFill>
                <a:latin typeface="Times New Roman" pitchFamily="18" charset="0"/>
                <a:cs typeface="Times New Roman" pitchFamily="18" charset="0"/>
              </a:rPr>
              <a:t>La necesidad se da por el difícil contexto entre los taxistas y los usuarios al momento de pedir un servicio, pagar el servicio, no tener dinero sencillo para dar el cambio por el servicio dado, tener que poner esperar al usuario mientras piensa y actúa como puede conseguir sencillo para poder dar el cambio correspondiente.</a:t>
            </a:r>
            <a:endParaRPr lang="es-ES" dirty="0" smtClean="0">
              <a:solidFill>
                <a:schemeClr val="tx1"/>
              </a:solidFill>
              <a:latin typeface="Times New Roman" pitchFamily="18" charset="0"/>
              <a:cs typeface="Times New Roman" pitchFamily="18" charset="0"/>
            </a:endParaRPr>
          </a:p>
          <a:p>
            <a:endParaRPr lang="es-CO" dirty="0">
              <a:solidFill>
                <a:schemeClr val="tx1"/>
              </a:solidFill>
              <a:latin typeface="Times New Roman" pitchFamily="18" charset="0"/>
              <a:cs typeface="Times New Roman" pitchFamily="18" charset="0"/>
            </a:endParaRPr>
          </a:p>
        </p:txBody>
      </p:sp>
      <p:sp>
        <p:nvSpPr>
          <p:cNvPr id="4" name="1 Título"/>
          <p:cNvSpPr txBox="1">
            <a:spLocks/>
          </p:cNvSpPr>
          <p:nvPr/>
        </p:nvSpPr>
        <p:spPr>
          <a:xfrm>
            <a:off x="785786" y="2928934"/>
            <a:ext cx="7772400" cy="928694"/>
          </a:xfrm>
          <a:prstGeom prst="rect">
            <a:avLst/>
          </a:prstGeom>
        </p:spPr>
        <p:txBody>
          <a:bodyPr vert="horz" lIns="91440" tIns="45720" rIns="91440" bIns="45720" rtlCol="0" anchor="t">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CO" sz="4000" b="1" i="0" u="none" strike="noStrike" kern="1200" cap="all" spc="0" normalizeH="0" baseline="0" noProof="0" dirty="0" smtClean="0">
                <a:ln>
                  <a:noFill/>
                </a:ln>
                <a:solidFill>
                  <a:schemeClr val="tx1"/>
                </a:solidFill>
                <a:effectLst/>
                <a:uLnTx/>
                <a:uFillTx/>
                <a:latin typeface="+mj-lt"/>
                <a:ea typeface="+mj-ea"/>
                <a:cs typeface="+mj-cs"/>
              </a:rPr>
              <a:t>IDENTIFICAR BENEFICIOS Y EXPECTATIVAS</a:t>
            </a:r>
            <a:r>
              <a:rPr kumimoji="0" lang="es-CO" sz="4000" b="1" i="0" u="none" strike="noStrike" kern="1200" cap="all" spc="0" normalizeH="0" noProof="0" dirty="0" smtClean="0">
                <a:ln>
                  <a:noFill/>
                </a:ln>
                <a:solidFill>
                  <a:schemeClr val="tx1"/>
                </a:solidFill>
                <a:effectLst/>
                <a:uLnTx/>
                <a:uFillTx/>
                <a:latin typeface="+mj-lt"/>
                <a:ea typeface="+mj-ea"/>
                <a:cs typeface="+mj-cs"/>
              </a:rPr>
              <a:t> DE RESULTADO</a:t>
            </a:r>
            <a:endParaRPr kumimoji="0" lang="es-CO" sz="4000" b="1" i="0" u="none" strike="noStrike" kern="1200" cap="all" spc="0" normalizeH="0" baseline="0" noProof="0" dirty="0">
              <a:ln>
                <a:noFill/>
              </a:ln>
              <a:solidFill>
                <a:schemeClr val="tx1"/>
              </a:solidFill>
              <a:effectLst/>
              <a:uLnTx/>
              <a:uFillTx/>
              <a:latin typeface="+mj-lt"/>
              <a:ea typeface="+mj-ea"/>
              <a:cs typeface="+mj-cs"/>
            </a:endParaRPr>
          </a:p>
        </p:txBody>
      </p:sp>
      <p:sp>
        <p:nvSpPr>
          <p:cNvPr id="5" name="2 Marcador de texto"/>
          <p:cNvSpPr txBox="1">
            <a:spLocks/>
          </p:cNvSpPr>
          <p:nvPr/>
        </p:nvSpPr>
        <p:spPr>
          <a:xfrm>
            <a:off x="928662" y="3929066"/>
            <a:ext cx="7772400" cy="1857388"/>
          </a:xfrm>
          <a:prstGeom prst="rect">
            <a:avLst/>
          </a:prstGeom>
        </p:spPr>
        <p:txBody>
          <a:bodyPr vert="horz" lIns="91440" tIns="45720" rIns="91440" bIns="45720" rtlCol="0" anchor="b">
            <a:normAutofit fontScale="85000" lnSpcReduction="20000"/>
          </a:bodyPr>
          <a:lstStyle/>
          <a:p>
            <a:r>
              <a:rPr lang="es-CO" sz="2000" dirty="0" smtClean="0">
                <a:latin typeface="Times New Roman" pitchFamily="18" charset="0"/>
                <a:cs typeface="Times New Roman" pitchFamily="18" charset="0"/>
              </a:rPr>
              <a:t>Cuál es la principal razón por la que está tratando de resolver la tarea/necesidad/deseo?</a:t>
            </a:r>
            <a:endParaRPr lang="es-ES" sz="2000" dirty="0" smtClean="0">
              <a:latin typeface="Times New Roman" pitchFamily="18" charset="0"/>
              <a:cs typeface="Times New Roman" pitchFamily="18" charset="0"/>
            </a:endParaRPr>
          </a:p>
          <a:p>
            <a:r>
              <a:rPr lang="es-CO" sz="2000" dirty="0" smtClean="0">
                <a:latin typeface="Times New Roman" pitchFamily="18" charset="0"/>
                <a:cs typeface="Times New Roman" pitchFamily="18" charset="0"/>
              </a:rPr>
              <a:t>Evitar robos a los usuarios y también a los taxistas, seguridad para las personas implicadas en el servicio.</a:t>
            </a:r>
            <a:endParaRPr lang="es-ES" sz="2000" dirty="0" smtClean="0">
              <a:latin typeface="Times New Roman" pitchFamily="18" charset="0"/>
              <a:cs typeface="Times New Roman" pitchFamily="18" charset="0"/>
            </a:endParaRPr>
          </a:p>
          <a:p>
            <a:r>
              <a:rPr lang="es-CO" sz="2000" dirty="0" smtClean="0">
                <a:latin typeface="Times New Roman" pitchFamily="18" charset="0"/>
                <a:cs typeface="Times New Roman" pitchFamily="18" charset="0"/>
              </a:rPr>
              <a:t> </a:t>
            </a:r>
            <a:endParaRPr lang="es-ES" sz="2000" dirty="0" smtClean="0">
              <a:latin typeface="Times New Roman" pitchFamily="18" charset="0"/>
              <a:cs typeface="Times New Roman" pitchFamily="18" charset="0"/>
            </a:endParaRPr>
          </a:p>
          <a:p>
            <a:r>
              <a:rPr lang="es-CO" sz="2000" dirty="0" smtClean="0">
                <a:latin typeface="Times New Roman" pitchFamily="18" charset="0"/>
                <a:cs typeface="Times New Roman" pitchFamily="18" charset="0"/>
              </a:rPr>
              <a:t>Que metas o indicadores debe cumplir al final del ejercicio?</a:t>
            </a:r>
            <a:endParaRPr lang="es-ES" sz="2000" dirty="0" smtClean="0">
              <a:latin typeface="Times New Roman" pitchFamily="18" charset="0"/>
              <a:cs typeface="Times New Roman" pitchFamily="18" charset="0"/>
            </a:endParaRPr>
          </a:p>
          <a:p>
            <a:r>
              <a:rPr lang="es-CO" sz="2000" dirty="0" smtClean="0">
                <a:latin typeface="Times New Roman" pitchFamily="18" charset="0"/>
                <a:cs typeface="Times New Roman" pitchFamily="18" charset="0"/>
              </a:rPr>
              <a:t>La meta final del proyecto es poder garantizar una solución a la necesidad que se presenta en sistema de transporte de Santiago de Chile, integrando al gremio taxista a este sistema</a:t>
            </a:r>
            <a:endParaRPr kumimoji="0" lang="es-CO" sz="20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428604"/>
            <a:ext cx="7772400" cy="1362075"/>
          </a:xfrm>
        </p:spPr>
        <p:txBody>
          <a:bodyPr/>
          <a:lstStyle/>
          <a:p>
            <a:pPr algn="ctr"/>
            <a:r>
              <a:rPr lang="es-ES" dirty="0" smtClean="0"/>
              <a:t>ENCUESTA</a:t>
            </a:r>
            <a:br>
              <a:rPr lang="es-ES" dirty="0" smtClean="0"/>
            </a:br>
            <a:endParaRPr lang="es-ES" dirty="0"/>
          </a:p>
        </p:txBody>
      </p:sp>
      <p:graphicFrame>
        <p:nvGraphicFramePr>
          <p:cNvPr id="4" name="3 Gráfico"/>
          <p:cNvGraphicFramePr/>
          <p:nvPr/>
        </p:nvGraphicFramePr>
        <p:xfrm>
          <a:off x="1000100" y="1214422"/>
          <a:ext cx="3000396" cy="21431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4 Gráfico"/>
          <p:cNvGraphicFramePr/>
          <p:nvPr/>
        </p:nvGraphicFramePr>
        <p:xfrm>
          <a:off x="1000100" y="3357562"/>
          <a:ext cx="3000396" cy="292895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5 Gráfico"/>
          <p:cNvGraphicFramePr/>
          <p:nvPr/>
        </p:nvGraphicFramePr>
        <p:xfrm>
          <a:off x="4000496" y="1214422"/>
          <a:ext cx="2214578" cy="21431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6 Gráfico"/>
          <p:cNvGraphicFramePr/>
          <p:nvPr/>
        </p:nvGraphicFramePr>
        <p:xfrm>
          <a:off x="6215074" y="1214422"/>
          <a:ext cx="2286016" cy="214314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7 Gráfico"/>
          <p:cNvGraphicFramePr/>
          <p:nvPr/>
        </p:nvGraphicFramePr>
        <p:xfrm>
          <a:off x="4000496" y="3357562"/>
          <a:ext cx="4500594" cy="2928958"/>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1098</TotalTime>
  <Words>1874</Words>
  <Application>Microsoft Office PowerPoint</Application>
  <PresentationFormat>Presentación en pantalla (4:3)</PresentationFormat>
  <Paragraphs>2660</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Tema de Office</vt:lpstr>
      <vt:lpstr>IDEA DE SERVICIO DE TAXI</vt:lpstr>
      <vt:lpstr>READY TAX</vt:lpstr>
      <vt:lpstr>C ARACTERISTICAS</vt:lpstr>
      <vt:lpstr>CONSTRUCCION DEL PENTAGONO</vt:lpstr>
      <vt:lpstr>HIPÓTESIS</vt:lpstr>
      <vt:lpstr>Diapositiva 6</vt:lpstr>
      <vt:lpstr>SEGMENTACIÓN </vt:lpstr>
      <vt:lpstr>IDENTIFICACIÒN DE NECESIDADES</vt:lpstr>
      <vt:lpstr>ENCUESTA </vt:lpstr>
      <vt:lpstr>PRODUCTO</vt:lpstr>
      <vt:lpstr>PRE-VENTA Y POS-VENTA</vt:lpstr>
      <vt:lpstr>FINANCIERO</vt:lpstr>
      <vt:lpstr>Diapositiva 13</vt:lpstr>
      <vt:lpstr>Diapositiva 14</vt:lpstr>
      <vt:lpstr>Diapositiva 15</vt:lpstr>
      <vt:lpstr>Diapositiva 16</vt:lpstr>
      <vt:lpstr>Diapositiva 17</vt:lpstr>
      <vt:lpstr>Diapositiva 18</vt:lpstr>
      <vt:lpstr>bibliografia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MariaJose</dc:creator>
  <cp:lastModifiedBy>windows7</cp:lastModifiedBy>
  <cp:revision>37</cp:revision>
  <dcterms:created xsi:type="dcterms:W3CDTF">2015-10-02T22:14:45Z</dcterms:created>
  <dcterms:modified xsi:type="dcterms:W3CDTF">2017-10-30T16:53:39Z</dcterms:modified>
</cp:coreProperties>
</file>