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58" d="100"/>
          <a:sy n="58" d="100"/>
        </p:scale>
        <p:origin x="-102" y="-3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8" name="Picture 7"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48A87A34-81AB-432B-8DAE-1953F412C126}" type="datetimeFigureOut">
              <a:rPr lang="en-US" dirty="0"/>
              <a:t>11/15/2017</a:t>
            </a:fld>
            <a:endParaRPr lang="en-US" dirty="0"/>
          </a:p>
        </p:txBody>
      </p:sp>
      <p:sp>
        <p:nvSpPr>
          <p:cNvPr id="5" name="Footer Placeholder 4"/>
          <p:cNvSpPr>
            <a:spLocks noGrp="1"/>
          </p:cNvSpPr>
          <p:nvPr>
            <p:ph type="ftr" sz="quarter" idx="11"/>
          </p:nvPr>
        </p:nvSpPr>
        <p:spPr>
          <a:xfrm>
            <a:off x="1371600" y="4323845"/>
            <a:ext cx="6400800" cy="365125"/>
          </a:xfrm>
        </p:spPr>
        <p:txBody>
          <a:bodyPr/>
          <a:lstStyle/>
          <a:p>
            <a:endParaRPr lang="en-US" dirty="0"/>
          </a:p>
        </p:txBody>
      </p:sp>
      <p:sp>
        <p:nvSpPr>
          <p:cNvPr id="6" name="Slide Number Placeholder 5"/>
          <p:cNvSpPr>
            <a:spLocks noGrp="1"/>
          </p:cNvSpPr>
          <p:nvPr>
            <p:ph type="sldNum" sz="quarter" idx="12"/>
          </p:nvPr>
        </p:nvSpPr>
        <p:spPr>
          <a:xfrm>
            <a:off x="8077200" y="1430866"/>
            <a:ext cx="2743200" cy="365125"/>
          </a:xfrm>
        </p:spPr>
        <p:txBody>
          <a:bodyPr/>
          <a:lstStyle/>
          <a:p>
            <a:fld id="{6D22F896-40B5-4ADD-8801-0D06FADFA095}" type="slidenum">
              <a:rPr lang="en-US" dirty="0"/>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t>11/15/2017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ítulo y descripción">
    <p:spTree>
      <p:nvGrpSpPr>
        <p:cNvPr id="1" name=""/>
        <p:cNvGrpSpPr/>
        <p:nvPr/>
      </p:nvGrpSpPr>
      <p:grpSpPr>
        <a:xfrm>
          <a:off x="0" y="0"/>
          <a:ext cx="0" cy="0"/>
          <a:chOff x="0" y="0"/>
          <a:chExt cx="0" cy="0"/>
        </a:xfrm>
      </p:grpSpPr>
      <p:pic>
        <p:nvPicPr>
          <p:cNvPr id="9" name="Picture 8"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11/15/2017</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‹Nº›</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ita con descripción">
    <p:spTree>
      <p:nvGrpSpPr>
        <p:cNvPr id="1" name=""/>
        <p:cNvGrpSpPr/>
        <p:nvPr/>
      </p:nvGrpSpPr>
      <p:grpSpPr>
        <a:xfrm>
          <a:off x="0" y="0"/>
          <a:ext cx="0" cy="0"/>
          <a:chOff x="0" y="0"/>
          <a:chExt cx="0" cy="0"/>
        </a:xfrm>
      </p:grpSpPr>
      <p:pic>
        <p:nvPicPr>
          <p:cNvPr id="11" name="Picture 10"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s-ES" smtClean="0"/>
              <a:t>Haga clic para modificar el estilo de título del patrón</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11/15/2017</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‹Nº›</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Tarjeta de nombre">
    <p:spTree>
      <p:nvGrpSpPr>
        <p:cNvPr id="1" name=""/>
        <p:cNvGrpSpPr/>
        <p:nvPr/>
      </p:nvGrpSpPr>
      <p:grpSpPr>
        <a:xfrm>
          <a:off x="0" y="0"/>
          <a:ext cx="0" cy="0"/>
          <a:chOff x="0" y="0"/>
          <a:chExt cx="0" cy="0"/>
        </a:xfrm>
      </p:grpSpPr>
      <p:pic>
        <p:nvPicPr>
          <p:cNvPr id="8" name="Picture 7"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48A87A34-81AB-432B-8DAE-1953F412C126}" type="datetimeFigureOut">
              <a:rPr lang="en-US" dirty="0"/>
              <a:pPr/>
              <a:t>11/15/2017</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s-ES" smtClean="0"/>
              <a:t>Haga clic para modificar el estilo de título del patrón</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48A87A34-81AB-432B-8DAE-1953F412C126}" type="datetimeFigureOut">
              <a:rPr lang="en-US" dirty="0"/>
              <a:t>11/15/2017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s-ES" smtClean="0"/>
              <a:t>Haga clic para modificar el estilo de título del patrón</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48A87A34-81AB-432B-8DAE-1953F412C126}" type="datetimeFigureOut">
              <a:rPr lang="en-US" dirty="0"/>
              <a:t>11/15/2017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11/15/2017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pic>
        <p:nvPicPr>
          <p:cNvPr id="9" name="Picture 8"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48A87A34-81AB-432B-8DAE-1953F412C126}" type="datetimeFigureOut">
              <a:rPr lang="en-US" dirty="0"/>
              <a:pPr/>
              <a:t>11/15/2017</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11/15/2017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pic>
        <p:nvPicPr>
          <p:cNvPr id="8" name="Picture 7"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11/15/2017</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11/15/2017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85800" y="3132666"/>
            <a:ext cx="5311775" cy="3086019"/>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72200" y="3132666"/>
            <a:ext cx="5334000" cy="3086019"/>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11/15/2017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11/15/2017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11/15/2017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t>11/15/2017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t>11/15/2017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C1-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11/15/2017</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‹Nº›</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268569" y="898526"/>
            <a:ext cx="9448800" cy="1042826"/>
          </a:xfrm>
        </p:spPr>
        <p:txBody>
          <a:bodyPr>
            <a:normAutofit/>
          </a:bodyPr>
          <a:lstStyle/>
          <a:p>
            <a:r>
              <a:rPr lang="es-CO" sz="3600" dirty="0" smtClean="0"/>
              <a:t>Descripción de la idea de negocio </a:t>
            </a:r>
            <a:endParaRPr lang="es-CO" sz="3600" dirty="0"/>
          </a:p>
        </p:txBody>
      </p:sp>
      <p:sp>
        <p:nvSpPr>
          <p:cNvPr id="3" name="Subtítulo 2"/>
          <p:cNvSpPr>
            <a:spLocks noGrp="1"/>
          </p:cNvSpPr>
          <p:nvPr>
            <p:ph type="subTitle" idx="1"/>
          </p:nvPr>
        </p:nvSpPr>
        <p:spPr>
          <a:xfrm>
            <a:off x="3148749" y="2176529"/>
            <a:ext cx="4400551" cy="3419475"/>
          </a:xfrm>
        </p:spPr>
        <p:txBody>
          <a:bodyPr/>
          <a:lstStyle/>
          <a:p>
            <a:endParaRPr lang="es-CO" dirty="0"/>
          </a:p>
        </p:txBody>
      </p:sp>
      <p:pic>
        <p:nvPicPr>
          <p:cNvPr id="4" name="Imagen 3"/>
          <p:cNvPicPr/>
          <p:nvPr/>
        </p:nvPicPr>
        <p:blipFill rotWithShape="1">
          <a:blip r:embed="rId2"/>
          <a:srcRect l="35472" t="27154" r="13781" b="16636"/>
          <a:stretch/>
        </p:blipFill>
        <p:spPr bwMode="auto">
          <a:xfrm>
            <a:off x="2756079" y="2176528"/>
            <a:ext cx="5859887" cy="341947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9580159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5800" y="1378039"/>
            <a:ext cx="10820400" cy="4546243"/>
          </a:xfrm>
        </p:spPr>
        <p:txBody>
          <a:bodyPr>
            <a:normAutofit/>
          </a:bodyPr>
          <a:lstStyle/>
          <a:p>
            <a:r>
              <a:rPr lang="es-CO" sz="3000" dirty="0">
                <a:latin typeface="Arial" panose="020B0604020202020204" pitchFamily="34" charset="0"/>
                <a:cs typeface="Arial" panose="020B0604020202020204" pitchFamily="34" charset="0"/>
              </a:rPr>
              <a:t>Para ello se contará con tiendas acogedoras y elegantes dándoles un toque artesanal, que busquen entregar una experiencia agradable a nuestros clientes, con productos y atención de gran calidad, para lo cual se desarrollará un ambiente que pueda acoger en forma íntegra estas </a:t>
            </a:r>
            <a:r>
              <a:rPr lang="es-CO" sz="3000" dirty="0" smtClean="0">
                <a:latin typeface="Arial" panose="020B0604020202020204" pitchFamily="34" charset="0"/>
                <a:cs typeface="Arial" panose="020B0604020202020204" pitchFamily="34" charset="0"/>
              </a:rPr>
              <a:t>características</a:t>
            </a:r>
          </a:p>
          <a:p>
            <a:r>
              <a:rPr lang="es-CO" sz="3000" dirty="0">
                <a:latin typeface="Arial" panose="020B0604020202020204" pitchFamily="34" charset="0"/>
                <a:cs typeface="Arial" panose="020B0604020202020204" pitchFamily="34" charset="0"/>
              </a:rPr>
              <a:t>De esta manera, nuestra distinción será entregar una gran variedad de surtido de productos de pan de gran frescura y calidad que hagan sentir a nuestros clientes una experiencia única, con una ubicación que les permita un acceso fácil.</a:t>
            </a:r>
          </a:p>
        </p:txBody>
      </p:sp>
    </p:spTree>
    <p:extLst>
      <p:ext uri="{BB962C8B-B14F-4D97-AF65-F5344CB8AC3E}">
        <p14:creationId xmlns:p14="http://schemas.microsoft.com/office/powerpoint/2010/main" val="18403731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228044" y="751494"/>
            <a:ext cx="6715259" cy="1293028"/>
          </a:xfrm>
        </p:spPr>
        <p:txBody>
          <a:bodyPr/>
          <a:lstStyle/>
          <a:p>
            <a:r>
              <a:rPr lang="es-CO" dirty="0" smtClean="0"/>
              <a:t>IDENTIDAD ESTRATEGICA </a:t>
            </a:r>
            <a:endParaRPr lang="es-CO" dirty="0"/>
          </a:p>
        </p:txBody>
      </p:sp>
      <p:sp>
        <p:nvSpPr>
          <p:cNvPr id="3" name="Marcador de contenido 2"/>
          <p:cNvSpPr>
            <a:spLocks noGrp="1"/>
          </p:cNvSpPr>
          <p:nvPr>
            <p:ph idx="1"/>
          </p:nvPr>
        </p:nvSpPr>
        <p:spPr/>
        <p:txBody>
          <a:bodyPr/>
          <a:lstStyle/>
          <a:p>
            <a:r>
              <a:rPr lang="es-CO" b="1" dirty="0" smtClean="0"/>
              <a:t>Tácticas de Ventas:</a:t>
            </a:r>
          </a:p>
          <a:p>
            <a:r>
              <a:rPr lang="es-CO" dirty="0" smtClean="0"/>
              <a:t>Estrategia Competitiva </a:t>
            </a:r>
          </a:p>
          <a:p>
            <a:r>
              <a:rPr lang="es-CO" dirty="0" smtClean="0"/>
              <a:t>Precio , Calidad y servicio </a:t>
            </a:r>
            <a:endParaRPr lang="es-CO" dirty="0"/>
          </a:p>
          <a:p>
            <a:r>
              <a:rPr lang="es-CO" b="1" dirty="0" smtClean="0"/>
              <a:t>Estrategia de Ventas </a:t>
            </a:r>
          </a:p>
          <a:p>
            <a:r>
              <a:rPr lang="es-CO" dirty="0" smtClean="0"/>
              <a:t>Forma directa a los clientes </a:t>
            </a:r>
          </a:p>
          <a:p>
            <a:r>
              <a:rPr lang="es-CO" dirty="0" smtClean="0"/>
              <a:t>Pedidos vía telefónica </a:t>
            </a:r>
            <a:endParaRPr lang="es-CO" dirty="0"/>
          </a:p>
          <a:p>
            <a:r>
              <a:rPr lang="es-CO" b="1" dirty="0" smtClean="0"/>
              <a:t>Estrategia publicitaria y promocional </a:t>
            </a:r>
          </a:p>
          <a:p>
            <a:r>
              <a:rPr lang="es-CO" dirty="0" smtClean="0"/>
              <a:t>Manta en el local </a:t>
            </a:r>
          </a:p>
          <a:p>
            <a:r>
              <a:rPr lang="es-CO" dirty="0" smtClean="0"/>
              <a:t>Redes sociales </a:t>
            </a:r>
          </a:p>
          <a:p>
            <a:endParaRPr lang="es-CO" dirty="0"/>
          </a:p>
        </p:txBody>
      </p:sp>
    </p:spTree>
    <p:extLst>
      <p:ext uri="{BB962C8B-B14F-4D97-AF65-F5344CB8AC3E}">
        <p14:creationId xmlns:p14="http://schemas.microsoft.com/office/powerpoint/2010/main" val="10381446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07594" y="901532"/>
            <a:ext cx="5659192" cy="1293028"/>
          </a:xfrm>
        </p:spPr>
        <p:txBody>
          <a:bodyPr/>
          <a:lstStyle/>
          <a:p>
            <a:r>
              <a:rPr lang="es-CO" dirty="0" smtClean="0"/>
              <a:t>Futuro preferido </a:t>
            </a:r>
            <a:endParaRPr lang="es-CO" dirty="0"/>
          </a:p>
        </p:txBody>
      </p:sp>
      <p:sp>
        <p:nvSpPr>
          <p:cNvPr id="3" name="Marcador de contenido 2"/>
          <p:cNvSpPr>
            <a:spLocks noGrp="1"/>
          </p:cNvSpPr>
          <p:nvPr>
            <p:ph idx="1"/>
          </p:nvPr>
        </p:nvSpPr>
        <p:spPr/>
        <p:txBody>
          <a:bodyPr>
            <a:normAutofit/>
          </a:bodyPr>
          <a:lstStyle/>
          <a:p>
            <a:endParaRPr lang="es-CO" dirty="0" smtClean="0">
              <a:latin typeface="Arial" panose="020B0604020202020204" pitchFamily="34" charset="0"/>
              <a:cs typeface="Arial" panose="020B0604020202020204" pitchFamily="34" charset="0"/>
            </a:endParaRPr>
          </a:p>
          <a:p>
            <a:r>
              <a:rPr lang="es-ES" dirty="0">
                <a:latin typeface="Arial" panose="020B0604020202020204" pitchFamily="34" charset="0"/>
                <a:cs typeface="Arial" panose="020B0604020202020204" pitchFamily="34" charset="0"/>
              </a:rPr>
              <a:t>Que este tipo de Planeación Estratégica Integral no solo se lleve a cabo en esta empresa sino en varias empresas para el buen funcionamiento y satisfacción, que se satisfagan las necesidades de la empresa logrando utilidades para los socios</a:t>
            </a:r>
            <a:r>
              <a:rPr lang="es-ES" dirty="0" smtClean="0">
                <a:latin typeface="Arial" panose="020B0604020202020204" pitchFamily="34" charset="0"/>
                <a:cs typeface="Arial" panose="020B0604020202020204" pitchFamily="34" charset="0"/>
              </a:rPr>
              <a:t>.</a:t>
            </a:r>
            <a:endParaRPr lang="es-CO" dirty="0">
              <a:latin typeface="Arial" panose="020B0604020202020204" pitchFamily="34" charset="0"/>
              <a:cs typeface="Arial" panose="020B0604020202020204" pitchFamily="34" charset="0"/>
            </a:endParaRPr>
          </a:p>
          <a:p>
            <a:endParaRPr lang="es-CO" dirty="0">
              <a:latin typeface="Arial" panose="020B0604020202020204" pitchFamily="34" charset="0"/>
              <a:cs typeface="Arial" panose="020B0604020202020204" pitchFamily="34" charset="0"/>
            </a:endParaRPr>
          </a:p>
          <a:p>
            <a:r>
              <a:rPr lang="es-CO" dirty="0" smtClean="0">
                <a:latin typeface="Arial" panose="020B0604020202020204" pitchFamily="34" charset="0"/>
                <a:cs typeface="Arial" panose="020B0604020202020204" pitchFamily="34" charset="0"/>
              </a:rPr>
              <a:t>La</a:t>
            </a:r>
            <a:r>
              <a:rPr lang="es-CO" dirty="0">
                <a:latin typeface="Arial" panose="020B0604020202020204" pitchFamily="34" charset="0"/>
                <a:cs typeface="Arial" panose="020B0604020202020204" pitchFamily="34" charset="0"/>
              </a:rPr>
              <a:t> </a:t>
            </a:r>
            <a:r>
              <a:rPr lang="es-CO" b="1" dirty="0">
                <a:latin typeface="Arial" panose="020B0604020202020204" pitchFamily="34" charset="0"/>
                <a:cs typeface="Arial" panose="020B0604020202020204" pitchFamily="34" charset="0"/>
              </a:rPr>
              <a:t>comida saludable</a:t>
            </a:r>
            <a:r>
              <a:rPr lang="es-CO" dirty="0">
                <a:latin typeface="Arial" panose="020B0604020202020204" pitchFamily="34" charset="0"/>
                <a:cs typeface="Arial" panose="020B0604020202020204" pitchFamily="34" charset="0"/>
              </a:rPr>
              <a:t> y </a:t>
            </a:r>
            <a:r>
              <a:rPr lang="es-CO" b="1" dirty="0">
                <a:latin typeface="Arial" panose="020B0604020202020204" pitchFamily="34" charset="0"/>
                <a:cs typeface="Arial" panose="020B0604020202020204" pitchFamily="34" charset="0"/>
              </a:rPr>
              <a:t>nutritiva</a:t>
            </a:r>
            <a:r>
              <a:rPr lang="es-CO" dirty="0">
                <a:latin typeface="Arial" panose="020B0604020202020204" pitchFamily="34" charset="0"/>
                <a:cs typeface="Arial" panose="020B0604020202020204" pitchFamily="34" charset="0"/>
              </a:rPr>
              <a:t> seguirá siendo uno de los retos de industria, los </a:t>
            </a:r>
            <a:r>
              <a:rPr lang="es-CO" b="1" dirty="0">
                <a:latin typeface="Arial" panose="020B0604020202020204" pitchFamily="34" charset="0"/>
                <a:cs typeface="Arial" panose="020B0604020202020204" pitchFamily="34" charset="0"/>
              </a:rPr>
              <a:t>granos antiguos</a:t>
            </a:r>
            <a:r>
              <a:rPr lang="es-CO" dirty="0">
                <a:latin typeface="Arial" panose="020B0604020202020204" pitchFamily="34" charset="0"/>
                <a:cs typeface="Arial" panose="020B0604020202020204" pitchFamily="34" charset="0"/>
              </a:rPr>
              <a:t> con su historia ligada a las culturas antiguas, se usarán en la fabricación de distintos panes en el mundo como clara tendencia mundial</a:t>
            </a:r>
            <a:r>
              <a:rPr lang="es-CO" dirty="0" smtClean="0">
                <a:latin typeface="Arial" panose="020B0604020202020204" pitchFamily="34" charset="0"/>
                <a:cs typeface="Arial" panose="020B0604020202020204" pitchFamily="34" charset="0"/>
              </a:rPr>
              <a:t>.</a:t>
            </a:r>
          </a:p>
          <a:p>
            <a:endParaRPr lang="es-CO" dirty="0"/>
          </a:p>
        </p:txBody>
      </p:sp>
    </p:spTree>
    <p:extLst>
      <p:ext uri="{BB962C8B-B14F-4D97-AF65-F5344CB8AC3E}">
        <p14:creationId xmlns:p14="http://schemas.microsoft.com/office/powerpoint/2010/main" val="31960766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3470856" y="1172340"/>
            <a:ext cx="4320862" cy="1094341"/>
          </a:xfrm>
        </p:spPr>
        <p:txBody>
          <a:bodyPr>
            <a:normAutofit fontScale="90000"/>
          </a:bodyPr>
          <a:lstStyle/>
          <a:p>
            <a:r>
              <a:rPr lang="es-CO" dirty="0" smtClean="0"/>
              <a:t>Objetivos </a:t>
            </a:r>
            <a:endParaRPr lang="es-CO" dirty="0"/>
          </a:p>
        </p:txBody>
      </p:sp>
      <p:sp>
        <p:nvSpPr>
          <p:cNvPr id="3" name="Subtítulo 2"/>
          <p:cNvSpPr>
            <a:spLocks noGrp="1"/>
          </p:cNvSpPr>
          <p:nvPr>
            <p:ph type="subTitle" idx="1"/>
          </p:nvPr>
        </p:nvSpPr>
        <p:spPr>
          <a:xfrm>
            <a:off x="1307205" y="2498858"/>
            <a:ext cx="9448800" cy="3721638"/>
          </a:xfrm>
        </p:spPr>
        <p:txBody>
          <a:bodyPr>
            <a:normAutofit/>
          </a:bodyPr>
          <a:lstStyle/>
          <a:p>
            <a:pPr marL="342900" indent="-342900">
              <a:buFont typeface="Wingdings" panose="05000000000000000000" pitchFamily="2" charset="2"/>
              <a:buChar char="Ø"/>
            </a:pPr>
            <a:r>
              <a:rPr lang="es-ES" dirty="0"/>
              <a:t>Identificar el segmento de mercado que permita evaluar el porcentaje de la población que consume productos naturales a base de panadería</a:t>
            </a:r>
            <a:r>
              <a:rPr lang="es-ES" dirty="0" smtClean="0"/>
              <a:t>.</a:t>
            </a:r>
          </a:p>
          <a:p>
            <a:pPr marL="342900" indent="-342900">
              <a:buFont typeface="Wingdings" panose="05000000000000000000" pitchFamily="2" charset="2"/>
              <a:buChar char="Ø"/>
            </a:pPr>
            <a:r>
              <a:rPr lang="es-ES" dirty="0"/>
              <a:t>Identificar la demanda potencial y el grado de aceptación dentro de una comunidad en específico.</a:t>
            </a:r>
            <a:endParaRPr lang="es-CO" dirty="0"/>
          </a:p>
          <a:p>
            <a:pPr marL="342900" indent="-342900">
              <a:buFont typeface="Wingdings" panose="05000000000000000000" pitchFamily="2" charset="2"/>
              <a:buChar char="Ø"/>
            </a:pPr>
            <a:r>
              <a:rPr lang="es-ES" dirty="0"/>
              <a:t> Determinar cuál es la prioridad del consumidor al momento de adquirir productos de panadería sana</a:t>
            </a:r>
            <a:r>
              <a:rPr lang="es-ES" dirty="0" smtClean="0"/>
              <a:t>.</a:t>
            </a:r>
          </a:p>
          <a:p>
            <a:pPr marL="342900" indent="-342900">
              <a:buFont typeface="Wingdings" panose="05000000000000000000" pitchFamily="2" charset="2"/>
              <a:buChar char="Ø"/>
            </a:pPr>
            <a:r>
              <a:rPr lang="es-ES" dirty="0"/>
              <a:t>Seleccionar y conocer las presentaciones favoritas de productos de panadería para el </a:t>
            </a:r>
            <a:r>
              <a:rPr lang="es-ES" dirty="0" smtClean="0"/>
              <a:t>consumidor</a:t>
            </a:r>
          </a:p>
          <a:p>
            <a:pPr marL="342900" indent="-342900">
              <a:buFont typeface="Wingdings" panose="05000000000000000000" pitchFamily="2" charset="2"/>
              <a:buChar char="Ø"/>
            </a:pPr>
            <a:r>
              <a:rPr lang="es-ES" dirty="0"/>
              <a:t>Conocer que tan importante es para mi cliente el consumir productos que ayuden a su salud digestiva.</a:t>
            </a:r>
            <a:endParaRPr lang="es-CO" dirty="0"/>
          </a:p>
          <a:p>
            <a:pPr marL="342900" indent="-342900">
              <a:buFont typeface="Wingdings" panose="05000000000000000000" pitchFamily="2" charset="2"/>
              <a:buChar char="Ø"/>
            </a:pPr>
            <a:endParaRPr lang="es-CO" dirty="0"/>
          </a:p>
          <a:p>
            <a:pPr marL="342900" indent="-342900">
              <a:buFont typeface="Wingdings" panose="05000000000000000000" pitchFamily="2" charset="2"/>
              <a:buChar char="Ø"/>
            </a:pPr>
            <a:endParaRPr lang="es-CO" dirty="0"/>
          </a:p>
          <a:p>
            <a:pPr marL="342900" indent="-342900">
              <a:buFont typeface="Wingdings" panose="05000000000000000000" pitchFamily="2" charset="2"/>
              <a:buChar char="Ø"/>
            </a:pPr>
            <a:endParaRPr lang="es-CO" dirty="0"/>
          </a:p>
          <a:p>
            <a:pPr marL="342900" indent="-342900">
              <a:buFont typeface="Wingdings" panose="05000000000000000000" pitchFamily="2" charset="2"/>
              <a:buChar char="Ø"/>
            </a:pPr>
            <a:endParaRPr lang="es-CO" dirty="0"/>
          </a:p>
        </p:txBody>
      </p:sp>
    </p:spTree>
    <p:extLst>
      <p:ext uri="{BB962C8B-B14F-4D97-AF65-F5344CB8AC3E}">
        <p14:creationId xmlns:p14="http://schemas.microsoft.com/office/powerpoint/2010/main" val="24378272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541690" y="764373"/>
            <a:ext cx="4327302" cy="1293028"/>
          </a:xfrm>
        </p:spPr>
        <p:txBody>
          <a:bodyPr/>
          <a:lstStyle/>
          <a:p>
            <a:pPr algn="ctr"/>
            <a:r>
              <a:rPr lang="es-CO" dirty="0" smtClean="0"/>
              <a:t>Segmento</a:t>
            </a:r>
            <a:endParaRPr lang="es-CO" dirty="0"/>
          </a:p>
        </p:txBody>
      </p:sp>
      <p:sp>
        <p:nvSpPr>
          <p:cNvPr id="3" name="Marcador de contenido 2"/>
          <p:cNvSpPr>
            <a:spLocks noGrp="1"/>
          </p:cNvSpPr>
          <p:nvPr>
            <p:ph idx="1"/>
          </p:nvPr>
        </p:nvSpPr>
        <p:spPr>
          <a:xfrm>
            <a:off x="685800" y="2194561"/>
            <a:ext cx="10820400" cy="2557744"/>
          </a:xfrm>
        </p:spPr>
        <p:txBody>
          <a:bodyPr/>
          <a:lstStyle/>
          <a:p>
            <a:r>
              <a:rPr lang="es-ES" dirty="0">
                <a:latin typeface="Arial" panose="020B0604020202020204" pitchFamily="34" charset="0"/>
                <a:cs typeface="Arial" panose="020B0604020202020204" pitchFamily="34" charset="0"/>
              </a:rPr>
              <a:t>ALCABACA desarrollará una segmentación de mercado debido a que nos permitirá definir el perfil y las características de sus clientes potenciales. Los autores </a:t>
            </a:r>
            <a:r>
              <a:rPr lang="es-ES" dirty="0" err="1">
                <a:latin typeface="Arial" panose="020B0604020202020204" pitchFamily="34" charset="0"/>
                <a:cs typeface="Arial" panose="020B0604020202020204" pitchFamily="34" charset="0"/>
              </a:rPr>
              <a:t>Schiffman</a:t>
            </a:r>
            <a:r>
              <a:rPr lang="es-ES" dirty="0">
                <a:latin typeface="Arial" panose="020B0604020202020204" pitchFamily="34" charset="0"/>
                <a:cs typeface="Arial" panose="020B0604020202020204" pitchFamily="34" charset="0"/>
              </a:rPr>
              <a:t> y </a:t>
            </a:r>
            <a:r>
              <a:rPr lang="es-ES" dirty="0" err="1">
                <a:latin typeface="Arial" panose="020B0604020202020204" pitchFamily="34" charset="0"/>
                <a:cs typeface="Arial" panose="020B0604020202020204" pitchFamily="34" charset="0"/>
              </a:rPr>
              <a:t>Kanuk</a:t>
            </a:r>
            <a:r>
              <a:rPr lang="es-ES" dirty="0">
                <a:latin typeface="Arial" panose="020B0604020202020204" pitchFamily="34" charset="0"/>
                <a:cs typeface="Arial" panose="020B0604020202020204" pitchFamily="34" charset="0"/>
              </a:rPr>
              <a:t> (2001), definen la segmentación de mercado “como el procedimiento de dividir un mercado en distintos subconjuntos que tienen necesidades o características comunes.” Por lo anterior para segmentar un mercado de consumidores es necesario dividir el </a:t>
            </a:r>
            <a:r>
              <a:rPr lang="es-ES" dirty="0" smtClean="0">
                <a:latin typeface="Arial" panose="020B0604020202020204" pitchFamily="34" charset="0"/>
                <a:cs typeface="Arial" panose="020B0604020202020204" pitchFamily="34" charset="0"/>
              </a:rPr>
              <a:t>mercado.</a:t>
            </a:r>
            <a:endParaRPr lang="es-CO" dirty="0">
              <a:latin typeface="Arial" panose="020B0604020202020204" pitchFamily="34" charset="0"/>
              <a:cs typeface="Arial" panose="020B0604020202020204" pitchFamily="34" charset="0"/>
            </a:endParaRPr>
          </a:p>
          <a:p>
            <a:endParaRPr lang="es-CO" dirty="0"/>
          </a:p>
        </p:txBody>
      </p:sp>
    </p:spTree>
    <p:extLst>
      <p:ext uri="{BB962C8B-B14F-4D97-AF65-F5344CB8AC3E}">
        <p14:creationId xmlns:p14="http://schemas.microsoft.com/office/powerpoint/2010/main" val="17515824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665926" y="1326525"/>
            <a:ext cx="6529589" cy="953036"/>
          </a:xfrm>
        </p:spPr>
        <p:txBody>
          <a:bodyPr>
            <a:normAutofit/>
          </a:bodyPr>
          <a:lstStyle/>
          <a:p>
            <a:pPr algn="ctr"/>
            <a:r>
              <a:rPr lang="es-CO" sz="4000" dirty="0" smtClean="0">
                <a:cs typeface="Arial" panose="020B0604020202020204" pitchFamily="34" charset="0"/>
              </a:rPr>
              <a:t>Análisis del marcado </a:t>
            </a:r>
            <a:endParaRPr lang="es-CO" sz="4000" dirty="0">
              <a:cs typeface="Arial" panose="020B0604020202020204" pitchFamily="34" charset="0"/>
            </a:endParaRPr>
          </a:p>
        </p:txBody>
      </p:sp>
      <p:sp>
        <p:nvSpPr>
          <p:cNvPr id="3" name="Subtítulo 2"/>
          <p:cNvSpPr>
            <a:spLocks noGrp="1"/>
          </p:cNvSpPr>
          <p:nvPr>
            <p:ph type="subTitle" idx="1"/>
          </p:nvPr>
        </p:nvSpPr>
        <p:spPr>
          <a:xfrm>
            <a:off x="1371600" y="2987900"/>
            <a:ext cx="9448800" cy="2253801"/>
          </a:xfrm>
        </p:spPr>
        <p:txBody>
          <a:bodyPr>
            <a:normAutofit/>
          </a:bodyPr>
          <a:lstStyle/>
          <a:p>
            <a:r>
              <a:rPr lang="es-ES" dirty="0"/>
              <a:t>Con base en la estructura de negocio que se tiene pensado, los productos de ALCABACA se regirán bajo las encuestas previamente realizados en el campo donde la estrategia de mercadeo nos dará una clara ventaja ya que estamos ofreciendo un producto que no se encuentra de una manera exequible en el mercado </a:t>
            </a:r>
            <a:r>
              <a:rPr lang="es-ES" dirty="0"/>
              <a:t>.</a:t>
            </a:r>
            <a:endParaRPr lang="es-CO" dirty="0"/>
          </a:p>
          <a:p>
            <a:endParaRPr lang="es-CO" dirty="0"/>
          </a:p>
        </p:txBody>
      </p:sp>
    </p:spTree>
    <p:extLst>
      <p:ext uri="{BB962C8B-B14F-4D97-AF65-F5344CB8AC3E}">
        <p14:creationId xmlns:p14="http://schemas.microsoft.com/office/powerpoint/2010/main" val="1366281682"/>
      </p:ext>
    </p:extLst>
  </p:cSld>
  <p:clrMapOvr>
    <a:masterClrMapping/>
  </p:clrMapOvr>
</p:sld>
</file>

<file path=ppt/theme/theme1.xml><?xml version="1.0" encoding="utf-8"?>
<a:theme xmlns:a="http://schemas.openxmlformats.org/drawingml/2006/main" name="Estela de condensación">
  <a:themeElements>
    <a:clrScheme name="Vapor Trail">
      <a:dk1>
        <a:sysClr val="windowText" lastClr="000000"/>
      </a:dk1>
      <a:lt1>
        <a:sysClr val="window" lastClr="FFFFFF"/>
      </a:lt1>
      <a:dk2>
        <a:srgbClr val="454545"/>
      </a:dk2>
      <a:lt2>
        <a:srgbClr val="DADADA"/>
      </a:lt2>
      <a:accent1>
        <a:srgbClr val="01D17D"/>
      </a:accent1>
      <a:accent2>
        <a:srgbClr val="84C72A"/>
      </a:accent2>
      <a:accent3>
        <a:srgbClr val="E1D126"/>
      </a:accent3>
      <a:accent4>
        <a:srgbClr val="E29932"/>
      </a:accent4>
      <a:accent5>
        <a:srgbClr val="E56526"/>
      </a:accent5>
      <a:accent6>
        <a:srgbClr val="D63731"/>
      </a:accent6>
      <a:hlink>
        <a:srgbClr val="35FA7F"/>
      </a:hlink>
      <a:folHlink>
        <a:srgbClr val="BAFC85"/>
      </a:folHlink>
    </a:clrScheme>
    <a:fontScheme name="Vapor Trail">
      <a:majorFont>
        <a:latin typeface="Century Gothic"/>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Vapor Trail" id="{4FDF2955-7D9C-493C-B9F9-C205151B46CD}" vid="{2B2A868B-6BC2-4B3E-98B9-1258F41035DE}"/>
    </a:ext>
  </a:extLst>
</a:theme>
</file>

<file path=docProps/app.xml><?xml version="1.0" encoding="utf-8"?>
<Properties xmlns="http://schemas.openxmlformats.org/officeDocument/2006/extended-properties" xmlns:vt="http://schemas.openxmlformats.org/officeDocument/2006/docPropsVTypes">
  <Template>TM04033937[[fn=Estela de condensación]]</Template>
  <TotalTime>58</TotalTime>
  <Words>386</Words>
  <Application>Microsoft Office PowerPoint</Application>
  <PresentationFormat>Personalizado</PresentationFormat>
  <Paragraphs>30</Paragraphs>
  <Slides>7</Slides>
  <Notes>0</Notes>
  <HiddenSlides>0</HiddenSlides>
  <MMClips>0</MMClips>
  <ScaleCrop>false</ScaleCrop>
  <HeadingPairs>
    <vt:vector size="4" baseType="variant">
      <vt:variant>
        <vt:lpstr>Tema</vt:lpstr>
      </vt:variant>
      <vt:variant>
        <vt:i4>1</vt:i4>
      </vt:variant>
      <vt:variant>
        <vt:lpstr>Títulos de diapositiva</vt:lpstr>
      </vt:variant>
      <vt:variant>
        <vt:i4>7</vt:i4>
      </vt:variant>
    </vt:vector>
  </HeadingPairs>
  <TitlesOfParts>
    <vt:vector size="8" baseType="lpstr">
      <vt:lpstr>Estela de condensación</vt:lpstr>
      <vt:lpstr>Descripción de la idea de negocio </vt:lpstr>
      <vt:lpstr>Presentación de PowerPoint</vt:lpstr>
      <vt:lpstr>IDENTIDAD ESTRATEGICA </vt:lpstr>
      <vt:lpstr>Futuro preferido </vt:lpstr>
      <vt:lpstr>Objetivos </vt:lpstr>
      <vt:lpstr>Segmento</vt:lpstr>
      <vt:lpstr>Análisis del marcado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Descripción de la idea de negocio</dc:title>
  <dc:creator>Doris Infante Ariza</dc:creator>
  <cp:lastModifiedBy>Luffi</cp:lastModifiedBy>
  <cp:revision>8</cp:revision>
  <dcterms:created xsi:type="dcterms:W3CDTF">2017-11-03T12:57:28Z</dcterms:created>
  <dcterms:modified xsi:type="dcterms:W3CDTF">2017-11-15T20:58:32Z</dcterms:modified>
</cp:coreProperties>
</file>