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3" r:id="rId6"/>
    <p:sldId id="261" r:id="rId7"/>
    <p:sldId id="267" r:id="rId8"/>
    <p:sldId id="266"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2A54C80-263E-416B-A8E0-580EDEADCBDC}" type="datetimeFigureOut">
              <a:rPr lang="en-US" dirty="0"/>
              <a:t>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11/2/2017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Layout" Target="../slideLayouts/slideLayout8.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google.com/search?biw=1366&amp;bih=662&amp;tbm=isch&amp;sa=1&amp;ei=1bH6WeHlC4GamQHvvbKYDg&amp;q=pymes&amp;oq=pymes&amp;gs_l=psy-ab.3..0l10.1988.3540.0.3671.5.5.0.0.0.0.231.764.0j3j1.4.0....0...1.1.64.psy-ab..1.4.761...0i67k1.0.LFQSnuY_Q6w#imgrc=EsYS2JI41fhG3M" TargetMode="External"/><Relationship Id="rId2" Type="http://schemas.openxmlformats.org/officeDocument/2006/relationships/hyperlink" Target="https://www.google.com/search?biw=1366&amp;bih=662&amp;tbm=isch&amp;q=papeleo+animado&amp;sa=X&amp;ved=0ahUKEwiHo8OzlZ_XAhXHSCYKHep4CvIQhyYIIg#imgrc=HNJlnl0kZ-hCg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470166" y="3953814"/>
            <a:ext cx="7803837" cy="2369712"/>
          </a:xfrm>
        </p:spPr>
        <p:txBody>
          <a:bodyPr>
            <a:normAutofit lnSpcReduction="10000"/>
          </a:bodyPr>
          <a:lstStyle/>
          <a:p>
            <a:pPr algn="just"/>
            <a:r>
              <a:rPr lang="es-CO" dirty="0"/>
              <a:t>GRUPO 	101033  OPCION DE GRADO III  </a:t>
            </a:r>
          </a:p>
          <a:p>
            <a:pPr algn="just"/>
            <a:r>
              <a:rPr lang="es-CO" dirty="0"/>
              <a:t>PROFESOR: NESTOR ECHAVARRIA</a:t>
            </a:r>
          </a:p>
          <a:p>
            <a:pPr algn="just"/>
            <a:r>
              <a:rPr lang="es-CO" dirty="0"/>
              <a:t>PRESENTADO POR : </a:t>
            </a:r>
          </a:p>
          <a:p>
            <a:pPr algn="just"/>
            <a:r>
              <a:rPr lang="es-CO" dirty="0"/>
              <a:t>ALEJANDRA ONTIBON</a:t>
            </a:r>
          </a:p>
          <a:p>
            <a:pPr algn="just"/>
            <a:r>
              <a:rPr lang="es-CO" dirty="0"/>
              <a:t>JULIAN RIOS </a:t>
            </a:r>
          </a:p>
          <a:p>
            <a:pPr algn="just"/>
            <a:r>
              <a:rPr lang="es-CO" dirty="0"/>
              <a:t>ALEJANDRO RODRIGUEZ</a:t>
            </a:r>
          </a:p>
          <a:p>
            <a:pPr algn="l"/>
            <a:endParaRPr lang="es-CO" dirty="0"/>
          </a:p>
        </p:txBody>
      </p:sp>
      <p:pic>
        <p:nvPicPr>
          <p:cNvPr id="9" name="Imagen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067" y="175564"/>
            <a:ext cx="7766936" cy="3610825"/>
          </a:xfrm>
          <a:prstGeom prst="rect">
            <a:avLst/>
          </a:prstGeom>
        </p:spPr>
      </p:pic>
    </p:spTree>
    <p:extLst>
      <p:ext uri="{BB962C8B-B14F-4D97-AF65-F5344CB8AC3E}">
        <p14:creationId xmlns:p14="http://schemas.microsoft.com/office/powerpoint/2010/main" val="2198238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CO" dirty="0"/>
              <a:t>¿CUAL ES EL  PROBLEMA A RESOLVER?</a:t>
            </a:r>
          </a:p>
        </p:txBody>
      </p:sp>
      <p:sp>
        <p:nvSpPr>
          <p:cNvPr id="6" name="Marcador de contenido 5"/>
          <p:cNvSpPr>
            <a:spLocks noGrp="1"/>
          </p:cNvSpPr>
          <p:nvPr>
            <p:ph sz="half" idx="2"/>
          </p:nvPr>
        </p:nvSpPr>
        <p:spPr>
          <a:xfrm>
            <a:off x="5089968" y="1930400"/>
            <a:ext cx="4184034" cy="3889829"/>
          </a:xfrm>
        </p:spPr>
        <p:txBody>
          <a:bodyPr/>
          <a:lstStyle/>
          <a:p>
            <a:pPr algn="just"/>
            <a:r>
              <a:rPr lang="es-CO" dirty="0"/>
              <a:t>ACTUALMENTE EL PROCESO DE SELECCIÓN Y EVALUACIÓN DE PROVEEDORES ES DEMASIADO DISPENDIOSO </a:t>
            </a:r>
          </a:p>
          <a:p>
            <a:pPr algn="just"/>
            <a:r>
              <a:rPr lang="es-CO" dirty="0"/>
              <a:t>NO CUENTAN CON ANÁLISIS DETALLADO DEL VALOR AGREGADO DE CADA PROVEEDOR.</a:t>
            </a:r>
          </a:p>
          <a:p>
            <a:endParaRPr lang="es-CO" dirty="0"/>
          </a:p>
        </p:txBody>
      </p:sp>
      <p:pic>
        <p:nvPicPr>
          <p:cNvPr id="14" name="Imagen 13"/>
          <p:cNvPicPr>
            <a:picLocks noChangeAspect="1"/>
          </p:cNvPicPr>
          <p:nvPr/>
        </p:nvPicPr>
        <p:blipFill>
          <a:blip r:embed="rId2"/>
          <a:stretch>
            <a:fillRect/>
          </a:stretch>
        </p:blipFill>
        <p:spPr>
          <a:xfrm>
            <a:off x="9827315" y="140365"/>
            <a:ext cx="2019611" cy="938469"/>
          </a:xfrm>
          <a:prstGeom prst="rect">
            <a:avLst/>
          </a:prstGeom>
        </p:spPr>
      </p:pic>
      <p:pic>
        <p:nvPicPr>
          <p:cNvPr id="1026" name="Picture 2" descr="Resultado de imagen para papeleo animado"/>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677863" y="2160589"/>
            <a:ext cx="4183062" cy="3487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0221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CO" dirty="0"/>
              <a:t>¿COMO PODEMOS RESOLVERLO?</a:t>
            </a:r>
          </a:p>
        </p:txBody>
      </p:sp>
      <p:sp>
        <p:nvSpPr>
          <p:cNvPr id="6" name="Marcador de contenido 5"/>
          <p:cNvSpPr>
            <a:spLocks noGrp="1"/>
          </p:cNvSpPr>
          <p:nvPr>
            <p:ph sz="half" idx="2"/>
          </p:nvPr>
        </p:nvSpPr>
        <p:spPr>
          <a:xfrm>
            <a:off x="559631" y="1997016"/>
            <a:ext cx="4185623" cy="3304117"/>
          </a:xfrm>
        </p:spPr>
        <p:txBody>
          <a:bodyPr/>
          <a:lstStyle/>
          <a:p>
            <a:endParaRPr lang="es-CO" dirty="0"/>
          </a:p>
        </p:txBody>
      </p:sp>
      <p:sp>
        <p:nvSpPr>
          <p:cNvPr id="8" name="Marcador de contenido 7"/>
          <p:cNvSpPr>
            <a:spLocks noGrp="1"/>
          </p:cNvSpPr>
          <p:nvPr>
            <p:ph sz="quarter" idx="4"/>
          </p:nvPr>
        </p:nvSpPr>
        <p:spPr>
          <a:xfrm>
            <a:off x="4975668" y="1997016"/>
            <a:ext cx="4185617" cy="3304117"/>
          </a:xfrm>
        </p:spPr>
        <p:txBody>
          <a:bodyPr/>
          <a:lstStyle/>
          <a:p>
            <a:endParaRPr lang="es-CO" dirty="0"/>
          </a:p>
          <a:p>
            <a:pPr algn="just"/>
            <a:r>
              <a:rPr lang="es-CO" dirty="0"/>
              <a:t>ELABORANDO UN APLICATIVO MÓVIL Y PLATAFORMA WEB QUE PERMITA A LAS EMPRESAS EVALUAR Y SELECCIONAR DE UNA MANERA MAS ESTRATÉGICA SUS PROVEEDORES Y/O CONTRATISTAS.</a:t>
            </a:r>
          </a:p>
        </p:txBody>
      </p:sp>
      <p:pic>
        <p:nvPicPr>
          <p:cNvPr id="9" name="Imagen 8"/>
          <p:cNvPicPr>
            <a:picLocks noChangeAspect="1"/>
          </p:cNvPicPr>
          <p:nvPr/>
        </p:nvPicPr>
        <p:blipFill>
          <a:blip r:embed="rId2"/>
          <a:stretch>
            <a:fillRect/>
          </a:stretch>
        </p:blipFill>
        <p:spPr>
          <a:xfrm>
            <a:off x="9827315" y="140365"/>
            <a:ext cx="2019611" cy="938469"/>
          </a:xfrm>
          <a:prstGeom prst="rect">
            <a:avLst/>
          </a:prstGeom>
        </p:spPr>
      </p:pic>
      <p:pic>
        <p:nvPicPr>
          <p:cNvPr id="2050" name="Picture 2" descr="Resultado de imagen para plataforma we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631" y="1997016"/>
            <a:ext cx="4185624" cy="3741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0404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677334" y="1313171"/>
            <a:ext cx="3943070" cy="605967"/>
          </a:xfrm>
        </p:spPr>
        <p:txBody>
          <a:bodyPr>
            <a:normAutofit/>
          </a:bodyPr>
          <a:lstStyle/>
          <a:p>
            <a:r>
              <a:rPr lang="es-CO" dirty="0"/>
              <a:t>BENCHMARKING</a:t>
            </a:r>
          </a:p>
        </p:txBody>
      </p:sp>
      <p:sp>
        <p:nvSpPr>
          <p:cNvPr id="5" name="Marcador de contenido 4"/>
          <p:cNvSpPr>
            <a:spLocks noGrp="1"/>
          </p:cNvSpPr>
          <p:nvPr>
            <p:ph idx="1"/>
          </p:nvPr>
        </p:nvSpPr>
        <p:spPr>
          <a:xfrm>
            <a:off x="4708946" y="1498604"/>
            <a:ext cx="4513541" cy="4729058"/>
          </a:xfrm>
        </p:spPr>
        <p:txBody>
          <a:bodyPr/>
          <a:lstStyle/>
          <a:p>
            <a:pPr algn="just"/>
            <a:r>
              <a:rPr lang="es-CO" dirty="0"/>
              <a:t>ACTUALMENTE EL MERCADO OFRECE PLATAFORMAS Y APLICATIVOS WEB  QUE PERMITEN A LOS USUARIOS COMPARAR DIVERSAS OPCIONES PARA SER MAS ASERTIVOS EN SU DECISIÓN. </a:t>
            </a:r>
          </a:p>
          <a:p>
            <a:pPr algn="just"/>
            <a:r>
              <a:rPr lang="es-CO" dirty="0"/>
              <a:t>MULTISUPPLIERS PERMITIRÁ AL USUARIO COMPARAR DIVERSAS OPCIONES BAJO UN RIGUROSO ESTUDIO DE VALIDACIÓN , BASADO EN  LOS MAS ALTOS ESTÁNDARES DE CALIDAD NECESARIOS EN EL ENTORNO EMPRESARIAL.</a:t>
            </a:r>
          </a:p>
        </p:txBody>
      </p:sp>
      <p:pic>
        <p:nvPicPr>
          <p:cNvPr id="10" name="Imagen 9"/>
          <p:cNvPicPr>
            <a:picLocks noChangeAspect="1"/>
          </p:cNvPicPr>
          <p:nvPr/>
        </p:nvPicPr>
        <p:blipFill>
          <a:blip r:embed="rId2"/>
          <a:stretch>
            <a:fillRect/>
          </a:stretch>
        </p:blipFill>
        <p:spPr>
          <a:xfrm>
            <a:off x="677334" y="2021156"/>
            <a:ext cx="1663852" cy="2294210"/>
          </a:xfrm>
          <a:prstGeom prst="rect">
            <a:avLst/>
          </a:prstGeom>
        </p:spPr>
      </p:pic>
      <p:sp>
        <p:nvSpPr>
          <p:cNvPr id="8" name="CuadroTexto 7"/>
          <p:cNvSpPr txBox="1"/>
          <p:nvPr/>
        </p:nvSpPr>
        <p:spPr>
          <a:xfrm>
            <a:off x="1944710" y="476518"/>
            <a:ext cx="5859887" cy="923330"/>
          </a:xfrm>
          <a:prstGeom prst="rect">
            <a:avLst/>
          </a:prstGeom>
          <a:noFill/>
        </p:spPr>
        <p:txBody>
          <a:bodyPr wrap="square" rtlCol="0">
            <a:spAutoFit/>
          </a:bodyPr>
          <a:lstStyle/>
          <a:p>
            <a:pPr algn="ctr"/>
            <a:r>
              <a:rPr lang="es-CO" sz="3600" dirty="0">
                <a:solidFill>
                  <a:schemeClr val="accent1"/>
                </a:solidFill>
                <a:latin typeface="+mj-lt"/>
                <a:ea typeface="+mj-ea"/>
                <a:cs typeface="+mj-cs"/>
              </a:rPr>
              <a:t>PROPUESTA</a:t>
            </a:r>
            <a:r>
              <a:rPr lang="es-CO" dirty="0"/>
              <a:t> </a:t>
            </a:r>
            <a:r>
              <a:rPr lang="es-CO" sz="3600" dirty="0">
                <a:solidFill>
                  <a:schemeClr val="accent1"/>
                </a:solidFill>
                <a:latin typeface="+mj-lt"/>
                <a:ea typeface="+mj-ea"/>
                <a:cs typeface="+mj-cs"/>
              </a:rPr>
              <a:t>DIFERENCIADA</a:t>
            </a:r>
          </a:p>
          <a:p>
            <a:pPr algn="ctr"/>
            <a:endParaRPr lang="es-CO" dirty="0"/>
          </a:p>
        </p:txBody>
      </p:sp>
      <p:pic>
        <p:nvPicPr>
          <p:cNvPr id="9" name="Imagen 8"/>
          <p:cNvPicPr>
            <a:picLocks noChangeAspect="1"/>
          </p:cNvPicPr>
          <p:nvPr/>
        </p:nvPicPr>
        <p:blipFill>
          <a:blip r:embed="rId3"/>
          <a:stretch>
            <a:fillRect/>
          </a:stretch>
        </p:blipFill>
        <p:spPr>
          <a:xfrm>
            <a:off x="9827315" y="140365"/>
            <a:ext cx="2019611" cy="938469"/>
          </a:xfrm>
          <a:prstGeom prst="rect">
            <a:avLst/>
          </a:prstGeom>
        </p:spPr>
      </p:pic>
      <p:pic>
        <p:nvPicPr>
          <p:cNvPr id="3074" name="Picture 2" descr="Resultado de imagen para MERCADO LIB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48869" y="2021156"/>
            <a:ext cx="1525361" cy="152536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Resultado de imagen para EL EMPLEO. COM"/>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3212" y="4417384"/>
            <a:ext cx="2351314" cy="1631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228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dirty="0"/>
              <a:t>SECTOR OBJETIVO</a:t>
            </a:r>
          </a:p>
        </p:txBody>
      </p:sp>
      <p:pic>
        <p:nvPicPr>
          <p:cNvPr id="4" name="Imagen 3"/>
          <p:cNvPicPr>
            <a:picLocks noChangeAspect="1"/>
          </p:cNvPicPr>
          <p:nvPr/>
        </p:nvPicPr>
        <p:blipFill>
          <a:blip r:embed="rId2"/>
          <a:stretch>
            <a:fillRect/>
          </a:stretch>
        </p:blipFill>
        <p:spPr>
          <a:xfrm>
            <a:off x="9827315" y="140365"/>
            <a:ext cx="2019611" cy="938469"/>
          </a:xfrm>
          <a:prstGeom prst="rect">
            <a:avLst/>
          </a:prstGeom>
        </p:spPr>
      </p:pic>
      <p:pic>
        <p:nvPicPr>
          <p:cNvPr id="4098" name="Picture 2" descr="Resultado de imagen para pymes"/>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77334" y="1930400"/>
            <a:ext cx="3938209" cy="3759200"/>
          </a:xfrm>
          <a:prstGeom prst="rect">
            <a:avLst/>
          </a:prstGeom>
          <a:noFill/>
          <a:extLst>
            <a:ext uri="{909E8E84-426E-40DD-AFC4-6F175D3DCCD1}">
              <a14:hiddenFill xmlns:a14="http://schemas.microsoft.com/office/drawing/2010/main">
                <a:solidFill>
                  <a:srgbClr val="FFFFFF"/>
                </a:solidFill>
              </a14:hiddenFill>
            </a:ext>
          </a:extLst>
        </p:spPr>
      </p:pic>
      <p:sp>
        <p:nvSpPr>
          <p:cNvPr id="6" name="Marcador de contenido 5"/>
          <p:cNvSpPr txBox="1">
            <a:spLocks/>
          </p:cNvSpPr>
          <p:nvPr/>
        </p:nvSpPr>
        <p:spPr>
          <a:xfrm>
            <a:off x="4887912" y="1930400"/>
            <a:ext cx="4939403" cy="4049486"/>
          </a:xfrm>
          <a:prstGeom prst="rect">
            <a:avLst/>
          </a:prstGeom>
        </p:spPr>
        <p:txBody>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algn="just"/>
            <a:r>
              <a:rPr lang="ru-RU" dirty="0"/>
              <a:t>NUESTRO ENFOQUE  DE INICIO SERÁ LA CIUDAD DE BOGOTÁ Y CUNDINAMARCA, DADO QUE SEGÚN LA REVISTA DINERO EN SU PUBLICACIÓN DEL 14 DE SEPTIEMBRE DE 2017, LAS EMPRESAS PYMES ESTÁN TOMANDO GRAN FUERZA EN LA ECONOMÍA COLOMBIA</a:t>
            </a:r>
            <a:r>
              <a:rPr lang="es-CO" dirty="0"/>
              <a:t>NA</a:t>
            </a:r>
            <a:r>
              <a:rPr lang="ru-RU" dirty="0"/>
              <a:t> Y CITA EN SU ARTÍCULO LO SIGUIENTE “AL IGUAL QUE EN EL RANKING DE LAS 5.000 EMPRESAS MÁS GRANDES DEL PAÍS, ENTRE LAS PYMES LA MAYOR PARTICIPACIÓN LA TIENEN LAS EMPRESAS DE BOGOTÁ Y CUNDINAMARCA (504), SEGUIDAS DE LAS ANTIOQUEÑAS (207)”.</a:t>
            </a:r>
            <a:endParaRPr lang="es-CO" dirty="0"/>
          </a:p>
        </p:txBody>
      </p:sp>
    </p:spTree>
    <p:extLst>
      <p:ext uri="{BB962C8B-B14F-4D97-AF65-F5344CB8AC3E}">
        <p14:creationId xmlns:p14="http://schemas.microsoft.com/office/powerpoint/2010/main" val="1025599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CO" dirty="0"/>
              <a:t>ANALISIS FINANCIERO</a:t>
            </a:r>
          </a:p>
        </p:txBody>
      </p:sp>
    </p:spTree>
    <p:extLst>
      <p:ext uri="{BB962C8B-B14F-4D97-AF65-F5344CB8AC3E}">
        <p14:creationId xmlns:p14="http://schemas.microsoft.com/office/powerpoint/2010/main" val="2087299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831881" y="2018921"/>
            <a:ext cx="8596668" cy="3880773"/>
          </a:xfrm>
        </p:spPr>
        <p:txBody>
          <a:bodyPr>
            <a:normAutofit/>
          </a:bodyPr>
          <a:lstStyle/>
          <a:p>
            <a:pPr algn="ctr"/>
            <a:r>
              <a:rPr lang="es-CO" sz="9600" dirty="0"/>
              <a:t>GRACIAS!.</a:t>
            </a:r>
          </a:p>
          <a:p>
            <a:pPr marL="0" indent="0" algn="ctr">
              <a:buNone/>
            </a:pPr>
            <a:endParaRPr lang="es-CO" sz="9600" dirty="0"/>
          </a:p>
        </p:txBody>
      </p:sp>
    </p:spTree>
    <p:extLst>
      <p:ext uri="{BB962C8B-B14F-4D97-AF65-F5344CB8AC3E}">
        <p14:creationId xmlns:p14="http://schemas.microsoft.com/office/powerpoint/2010/main" val="27646457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p:cNvSpPr>
            <a:spLocks noGrp="1"/>
          </p:cNvSpPr>
          <p:nvPr>
            <p:ph idx="1"/>
          </p:nvPr>
        </p:nvSpPr>
        <p:spPr>
          <a:xfrm>
            <a:off x="831881" y="2018921"/>
            <a:ext cx="8596668" cy="3880773"/>
          </a:xfrm>
        </p:spPr>
        <p:txBody>
          <a:bodyPr>
            <a:normAutofit/>
          </a:bodyPr>
          <a:lstStyle/>
          <a:p>
            <a:pPr marL="0" indent="0" algn="ctr">
              <a:buNone/>
            </a:pPr>
            <a:r>
              <a:rPr lang="es-CO" sz="2300" dirty="0"/>
              <a:t>REFRENCIAS.</a:t>
            </a:r>
          </a:p>
          <a:p>
            <a:pPr marL="0" indent="0" algn="ctr">
              <a:buNone/>
            </a:pPr>
            <a:endParaRPr lang="es-CO" sz="2300" dirty="0"/>
          </a:p>
          <a:p>
            <a:pPr marL="0" indent="0" algn="ctr">
              <a:buNone/>
            </a:pPr>
            <a:r>
              <a:rPr lang="es-CO" sz="1200" dirty="0">
                <a:hlinkClick r:id="rId2"/>
              </a:rPr>
              <a:t>https://www.google.com/search?biw=1366&amp;bih=662&amp;tbm=isch&amp;q=papeleo+animado&amp;sa=X&amp;ved=0ahUKEwiHo8OzlZ_XAhXHSCYKHep4CvIQhyYIIg#imgrc=HNJlnl0kZ-hCgM</a:t>
            </a:r>
            <a:r>
              <a:rPr lang="es-CO" sz="1200" dirty="0"/>
              <a:t>:</a:t>
            </a:r>
          </a:p>
          <a:p>
            <a:pPr marL="0" indent="0" algn="ctr">
              <a:buNone/>
            </a:pPr>
            <a:r>
              <a:rPr lang="es-CO" sz="1200" dirty="0"/>
              <a:t>https://www.google.com/</a:t>
            </a:r>
            <a:r>
              <a:rPr lang="es-CO" sz="1200" dirty="0" err="1"/>
              <a:t>search?biw</a:t>
            </a:r>
            <a:r>
              <a:rPr lang="es-CO" sz="1200" dirty="0"/>
              <a:t>=1366&amp;bih=662&amp;tbm=</a:t>
            </a:r>
            <a:r>
              <a:rPr lang="es-CO" sz="1200" dirty="0" err="1"/>
              <a:t>isch&amp;sa</a:t>
            </a:r>
            <a:r>
              <a:rPr lang="es-CO" sz="1200" dirty="0"/>
              <a:t>=1&amp;ei=1bH6WeHlC4GamQHvvbKYDg&amp;q=</a:t>
            </a:r>
            <a:r>
              <a:rPr lang="es-CO" sz="1200" dirty="0" err="1"/>
              <a:t>TRIVAGO&amp;oq</a:t>
            </a:r>
            <a:r>
              <a:rPr lang="es-CO" sz="1200" dirty="0"/>
              <a:t>=</a:t>
            </a:r>
            <a:r>
              <a:rPr lang="es-CO" sz="1200" dirty="0" err="1"/>
              <a:t>TRIVAGO&amp;gs_l</a:t>
            </a:r>
            <a:r>
              <a:rPr lang="es-CO" sz="1200" dirty="0"/>
              <a:t>=psy-ab.3..0l10.46060.47826.0.48257.7.7.0.0.0.0.160.793.0j6.6.0....0...1.1.64.psy-ab..1.6.791...0i67k1j0i10k1.0.NmtaAjNXiAs#imgrc=</a:t>
            </a:r>
            <a:r>
              <a:rPr lang="es-CO" sz="1200" dirty="0" err="1"/>
              <a:t>b_nhELgIecNOIM</a:t>
            </a:r>
            <a:r>
              <a:rPr lang="es-CO" sz="1200" dirty="0"/>
              <a:t>:</a:t>
            </a:r>
          </a:p>
          <a:p>
            <a:pPr marL="0" indent="0" algn="ctr">
              <a:buNone/>
            </a:pPr>
            <a:r>
              <a:rPr lang="es-CO" sz="1200" dirty="0"/>
              <a:t>https://www.google.com/</a:t>
            </a:r>
            <a:r>
              <a:rPr lang="es-CO" sz="1200" dirty="0" err="1"/>
              <a:t>search?biw</a:t>
            </a:r>
            <a:r>
              <a:rPr lang="es-CO" sz="1200" dirty="0"/>
              <a:t>=1366&amp;bih=662&amp;tbm=</a:t>
            </a:r>
            <a:r>
              <a:rPr lang="es-CO" sz="1200" dirty="0" err="1"/>
              <a:t>isch&amp;sa</a:t>
            </a:r>
            <a:r>
              <a:rPr lang="es-CO" sz="1200" dirty="0"/>
              <a:t>=1&amp;ei=1bH6WeHlC4GamQHvvbKYDg&amp;q=</a:t>
            </a:r>
            <a:r>
              <a:rPr lang="es-CO" sz="1200" dirty="0" err="1"/>
              <a:t>MECADO+LIBRE&amp;oq</a:t>
            </a:r>
            <a:r>
              <a:rPr lang="es-CO" sz="1200" dirty="0"/>
              <a:t>=</a:t>
            </a:r>
            <a:r>
              <a:rPr lang="es-CO" sz="1200" dirty="0" err="1"/>
              <a:t>MECADO+LIBRE&amp;gs_l</a:t>
            </a:r>
            <a:r>
              <a:rPr lang="es-CO" sz="1200" dirty="0"/>
              <a:t>=psy-ab.3..0i10k1l2j0i10i24k1l8.4733.7484.0.7791.12.12.0.0.0.0.267.1420.0j8j1.9.0....0...1.1.64.psy-ab..3.9.1412...0j0i67k1j0i5i30k1j0i5i10i30k1j0i10i30k1j0i30k1.0.s9697AZ9n0s#imgrc=VhscJvjK9T9GyM:</a:t>
            </a:r>
          </a:p>
          <a:p>
            <a:pPr marL="0" indent="0" algn="ctr">
              <a:buNone/>
            </a:pPr>
            <a:r>
              <a:rPr lang="es-CO" sz="1200" dirty="0">
                <a:hlinkClick r:id="rId3"/>
              </a:rPr>
              <a:t>https://www.google.com/</a:t>
            </a:r>
            <a:r>
              <a:rPr lang="es-CO" sz="1200" dirty="0" err="1">
                <a:hlinkClick r:id="rId3"/>
              </a:rPr>
              <a:t>search?biw</a:t>
            </a:r>
            <a:r>
              <a:rPr lang="es-CO" sz="1200" dirty="0">
                <a:hlinkClick r:id="rId3"/>
              </a:rPr>
              <a:t>=1366&amp;bih=662&amp;tbm=</a:t>
            </a:r>
            <a:r>
              <a:rPr lang="es-CO" sz="1200" dirty="0" err="1">
                <a:hlinkClick r:id="rId3"/>
              </a:rPr>
              <a:t>isch&amp;sa</a:t>
            </a:r>
            <a:r>
              <a:rPr lang="es-CO" sz="1200" dirty="0">
                <a:hlinkClick r:id="rId3"/>
              </a:rPr>
              <a:t>=1&amp;ei=1bH6WeHlC4GamQHvvbKYDg&amp;q=</a:t>
            </a:r>
            <a:r>
              <a:rPr lang="es-CO" sz="1200" dirty="0" err="1">
                <a:hlinkClick r:id="rId3"/>
              </a:rPr>
              <a:t>pymes&amp;oq</a:t>
            </a:r>
            <a:r>
              <a:rPr lang="es-CO" sz="1200" dirty="0">
                <a:hlinkClick r:id="rId3"/>
              </a:rPr>
              <a:t>=</a:t>
            </a:r>
            <a:r>
              <a:rPr lang="es-CO" sz="1200" dirty="0" err="1">
                <a:hlinkClick r:id="rId3"/>
              </a:rPr>
              <a:t>pymes&amp;gs_l</a:t>
            </a:r>
            <a:r>
              <a:rPr lang="es-CO" sz="1200" dirty="0">
                <a:hlinkClick r:id="rId3"/>
              </a:rPr>
              <a:t>=psy-ab.3..0l10.1988.3540.0.3671.5.5.0.0.0.0.231.764.0j3j1.4.0....0...1.1.64.psy-ab..1.4.761...0i67k1.0.LFQSnuY_Q6w#imgrc=EsYS2JI41fhG3M</a:t>
            </a:r>
            <a:r>
              <a:rPr lang="es-CO" sz="1200" dirty="0"/>
              <a:t>:</a:t>
            </a:r>
          </a:p>
          <a:p>
            <a:pPr marL="0" indent="0" algn="ctr">
              <a:buNone/>
            </a:pPr>
            <a:endParaRPr lang="es-CO" sz="1200" dirty="0"/>
          </a:p>
          <a:p>
            <a:pPr marL="0" indent="0" algn="ctr">
              <a:buNone/>
            </a:pPr>
            <a:endParaRPr lang="es-CO" sz="2300" dirty="0"/>
          </a:p>
          <a:p>
            <a:pPr marL="0" indent="0" algn="ctr">
              <a:buNone/>
            </a:pPr>
            <a:endParaRPr lang="es-CO" sz="9600" dirty="0"/>
          </a:p>
        </p:txBody>
      </p:sp>
    </p:spTree>
    <p:extLst>
      <p:ext uri="{BB962C8B-B14F-4D97-AF65-F5344CB8AC3E}">
        <p14:creationId xmlns:p14="http://schemas.microsoft.com/office/powerpoint/2010/main" val="509436651"/>
      </p:ext>
    </p:extLst>
  </p:cSld>
  <p:clrMapOvr>
    <a:masterClrMapping/>
  </p:clrMapOvr>
</p:sld>
</file>

<file path=ppt/theme/theme1.xml><?xml version="1.0" encoding="utf-8"?>
<a:theme xmlns:a="http://schemas.openxmlformats.org/drawingml/2006/main" name="Faceta">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149</TotalTime>
  <Words>457</Words>
  <Application>Microsoft Office PowerPoint</Application>
  <PresentationFormat>Panorámica</PresentationFormat>
  <Paragraphs>27</Paragraphs>
  <Slides>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8</vt:i4>
      </vt:variant>
    </vt:vector>
  </HeadingPairs>
  <TitlesOfParts>
    <vt:vector size="12" baseType="lpstr">
      <vt:lpstr>Arial</vt:lpstr>
      <vt:lpstr>Trebuchet MS</vt:lpstr>
      <vt:lpstr>Wingdings 3</vt:lpstr>
      <vt:lpstr>Faceta</vt:lpstr>
      <vt:lpstr>Presentación de PowerPoint</vt:lpstr>
      <vt:lpstr>¿CUAL ES EL  PROBLEMA A RESOLVER?</vt:lpstr>
      <vt:lpstr>¿COMO PODEMOS RESOLVERLO?</vt:lpstr>
      <vt:lpstr>BENCHMARKING</vt:lpstr>
      <vt:lpstr>SECTOR OBJETIVO</vt:lpstr>
      <vt:lpstr>ANALISIS FINANCIERO</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Rodriguez</dc:creator>
  <cp:lastModifiedBy>MAG</cp:lastModifiedBy>
  <cp:revision>19</cp:revision>
  <dcterms:created xsi:type="dcterms:W3CDTF">2017-11-02T03:47:13Z</dcterms:created>
  <dcterms:modified xsi:type="dcterms:W3CDTF">2017-11-02T19:06:52Z</dcterms:modified>
</cp:coreProperties>
</file>