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4" r:id="rId6"/>
    <p:sldId id="260" r:id="rId7"/>
    <p:sldId id="265" r:id="rId8"/>
    <p:sldId id="274" r:id="rId9"/>
    <p:sldId id="267" r:id="rId10"/>
    <p:sldId id="268" r:id="rId11"/>
    <p:sldId id="269" r:id="rId12"/>
    <p:sldId id="262" r:id="rId13"/>
    <p:sldId id="270" r:id="rId14"/>
    <p:sldId id="272" r:id="rId15"/>
    <p:sldId id="271" r:id="rId16"/>
    <p:sldId id="273" r:id="rId17"/>
    <p:sldId id="263" r:id="rId1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97BE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8" autoAdjust="0"/>
    <p:restoredTop sz="94563" autoAdjust="0"/>
  </p:normalViewPr>
  <p:slideViewPr>
    <p:cSldViewPr snapToGrid="0">
      <p:cViewPr>
        <p:scale>
          <a:sx n="61" d="100"/>
          <a:sy n="61" d="100"/>
        </p:scale>
        <p:origin x="-147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84806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65883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98028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90373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1539905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102301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521942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51700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44048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07983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59992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F91E1-2A41-4D6E-AAE2-B642DDF63F9A}" type="datetimeFigureOut">
              <a:rPr lang="es-CO" smtClean="0"/>
              <a:pPr/>
              <a:t>24/05/2017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44125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7973" y="5222929"/>
            <a:ext cx="48022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Presentado por:</a:t>
            </a:r>
          </a:p>
          <a:p>
            <a:r>
              <a:rPr lang="es-CO" sz="2800" dirty="0" smtClean="0"/>
              <a:t>CAMILA ANDREA PATIÑO ROJAS</a:t>
            </a:r>
            <a:endParaRPr lang="es-CO" sz="2800" dirty="0"/>
          </a:p>
        </p:txBody>
      </p:sp>
      <p:sp>
        <p:nvSpPr>
          <p:cNvPr id="3" name="2 Rectángulo"/>
          <p:cNvSpPr/>
          <p:nvPr/>
        </p:nvSpPr>
        <p:spPr>
          <a:xfrm>
            <a:off x="304773" y="4344719"/>
            <a:ext cx="296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40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MILA SAS</a:t>
            </a:r>
            <a:endParaRPr lang="es-CO" sz="2400" b="1" dirty="0">
              <a:ln>
                <a:solidFill>
                  <a:schemeClr val="tx1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83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079171" y="0"/>
            <a:ext cx="7064829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MÍ </a:t>
            </a:r>
            <a:r>
              <a:rPr lang="es-ES_tradnl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Competencia</a:t>
            </a:r>
            <a:endParaRPr lang="es-ES_tradnl" dirty="0">
              <a:solidFill>
                <a:srgbClr val="036837"/>
              </a:solidFill>
              <a:latin typeface="Myriad Pro" panose="020B0503030403020204" pitchFamily="34" charset="0"/>
            </a:endParaRPr>
          </a:p>
        </p:txBody>
      </p:sp>
      <p:pic>
        <p:nvPicPr>
          <p:cNvPr id="7170" name="Picture 2" descr="Resultado de imagen para tott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38807" y="1441343"/>
            <a:ext cx="2805193" cy="2805193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6400800" y="4943960"/>
            <a:ext cx="234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latin typeface="Arial Narrow" pitchFamily="34" charset="0"/>
              </a:rPr>
              <a:t>Tecnología en ropa</a:t>
            </a:r>
            <a:endParaRPr lang="es-CO" sz="2400" dirty="0">
              <a:latin typeface="Arial Narrow" pitchFamily="34" charset="0"/>
            </a:endParaRPr>
          </a:p>
        </p:txBody>
      </p:sp>
      <p:pic>
        <p:nvPicPr>
          <p:cNvPr id="7176" name="Picture 8" descr="Imagen relacionad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62" y="322801"/>
            <a:ext cx="2422266" cy="2683871"/>
          </a:xfrm>
          <a:prstGeom prst="rect">
            <a:avLst/>
          </a:prstGeom>
          <a:noFill/>
        </p:spPr>
      </p:pic>
      <p:pic>
        <p:nvPicPr>
          <p:cNvPr id="7178" name="Picture 10" descr="Imagen relacionad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8498" y="2748931"/>
            <a:ext cx="2667000" cy="1552576"/>
          </a:xfrm>
          <a:prstGeom prst="rect">
            <a:avLst/>
          </a:prstGeom>
          <a:noFill/>
        </p:spPr>
      </p:pic>
      <p:pic>
        <p:nvPicPr>
          <p:cNvPr id="7180" name="Picture 12" descr="Imagen relacionad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0701" y="4038601"/>
            <a:ext cx="1800000" cy="1451150"/>
          </a:xfrm>
          <a:prstGeom prst="rect">
            <a:avLst/>
          </a:prstGeom>
          <a:noFill/>
        </p:spPr>
      </p:pic>
      <p:pic>
        <p:nvPicPr>
          <p:cNvPr id="7182" name="Picture 14" descr="Resultado de imagen para competencia dibuj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3402" y="968589"/>
            <a:ext cx="4998259" cy="4998259"/>
          </a:xfrm>
          <a:prstGeom prst="rect">
            <a:avLst/>
          </a:prstGeom>
          <a:noFill/>
        </p:spPr>
      </p:pic>
      <p:sp>
        <p:nvSpPr>
          <p:cNvPr id="13" name="12 CuadroTexto"/>
          <p:cNvSpPr txBox="1"/>
          <p:nvPr/>
        </p:nvSpPr>
        <p:spPr>
          <a:xfrm>
            <a:off x="570855" y="245391"/>
            <a:ext cx="3607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latin typeface="Arial Narrow" pitchFamily="34" charset="0"/>
              </a:rPr>
              <a:t>Expandidas nivel internacional</a:t>
            </a:r>
            <a:endParaRPr lang="es-CO" sz="24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521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737102" y="0"/>
            <a:ext cx="7064829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Estrategia del Precio</a:t>
            </a:r>
            <a:endParaRPr lang="es-ES_tradnl" dirty="0">
              <a:solidFill>
                <a:srgbClr val="036837"/>
              </a:solidFill>
              <a:latin typeface="Myriad Pro" panose="020B0503030403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87688" y="1081706"/>
            <a:ext cx="5152217" cy="133602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O" sz="2000" dirty="0" smtClean="0">
                <a:latin typeface="Arial Narrow" pitchFamily="34" charset="0"/>
              </a:rPr>
              <a:t>En el </a:t>
            </a:r>
            <a:r>
              <a:rPr lang="es-CO" sz="2400" b="1" dirty="0" smtClean="0">
                <a:latin typeface="Arial Narrow" pitchFamily="34" charset="0"/>
              </a:rPr>
              <a:t>periodo de introducción </a:t>
            </a:r>
            <a:r>
              <a:rPr lang="es-CO" sz="2000" dirty="0" smtClean="0">
                <a:latin typeface="Arial Narrow" pitchFamily="34" charset="0"/>
              </a:rPr>
              <a:t>se manejara un precio </a:t>
            </a:r>
            <a:r>
              <a:rPr lang="es-CO" sz="2000" dirty="0" smtClean="0">
                <a:solidFill>
                  <a:srgbClr val="006600"/>
                </a:solidFill>
                <a:latin typeface="Arial Narrow" pitchFamily="34" charset="0"/>
              </a:rPr>
              <a:t>mínimo de </a:t>
            </a:r>
            <a:r>
              <a:rPr lang="es-CO" b="1" dirty="0" smtClean="0">
                <a:solidFill>
                  <a:srgbClr val="006600"/>
                </a:solidFill>
                <a:latin typeface="Arial Narrow" pitchFamily="34" charset="0"/>
              </a:rPr>
              <a:t>$80.000 </a:t>
            </a:r>
            <a:r>
              <a:rPr lang="es-CO" sz="2000" dirty="0" smtClean="0">
                <a:latin typeface="Arial Narrow" pitchFamily="34" charset="0"/>
              </a:rPr>
              <a:t>resultado de las encuestas aplicadas a nuestros posibles clientes potenciales.</a:t>
            </a:r>
          </a:p>
          <a:p>
            <a:endParaRPr lang="es-CO" sz="2000" dirty="0" smtClean="0">
              <a:latin typeface="Arial Narrow" pitchFamily="34" charset="0"/>
            </a:endParaRPr>
          </a:p>
        </p:txBody>
      </p:sp>
      <p:pic>
        <p:nvPicPr>
          <p:cNvPr id="6146" name="Picture 2" descr="Resultado de imagen para encuesta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6FB"/>
              </a:clrFrom>
              <a:clrTo>
                <a:srgbClr val="F7F6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75544" y="1204988"/>
            <a:ext cx="3682685" cy="2049656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3161654" y="3995149"/>
            <a:ext cx="530042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>
                <a:latin typeface="Arial Narrow" pitchFamily="34" charset="0"/>
              </a:rPr>
              <a:t>Y con </a:t>
            </a:r>
            <a:r>
              <a:rPr lang="es-CO" dirty="0" smtClean="0">
                <a:latin typeface="Arial Narrow" pitchFamily="34" charset="0"/>
              </a:rPr>
              <a:t>la aplicación </a:t>
            </a:r>
            <a:r>
              <a:rPr lang="es-CO" dirty="0" smtClean="0">
                <a:latin typeface="Arial Narrow" pitchFamily="34" charset="0"/>
              </a:rPr>
              <a:t>del </a:t>
            </a:r>
            <a:r>
              <a:rPr lang="es-CO" sz="2400" b="1" dirty="0" smtClean="0">
                <a:solidFill>
                  <a:srgbClr val="006600"/>
                </a:solidFill>
                <a:latin typeface="Arial Narrow" pitchFamily="34" charset="0"/>
              </a:rPr>
              <a:t>diseño </a:t>
            </a:r>
            <a:r>
              <a:rPr lang="es-CO" sz="2400" b="1" dirty="0" smtClean="0">
                <a:solidFill>
                  <a:srgbClr val="006600"/>
                </a:solidFill>
                <a:latin typeface="Arial Narrow" pitchFamily="34" charset="0"/>
              </a:rPr>
              <a:t>innovador </a:t>
            </a:r>
            <a:r>
              <a:rPr lang="es-CO" dirty="0" smtClean="0">
                <a:latin typeface="Arial Narrow" pitchFamily="34" charset="0"/>
              </a:rPr>
              <a:t>de la </a:t>
            </a:r>
            <a:r>
              <a:rPr lang="es-CO" dirty="0" smtClean="0">
                <a:latin typeface="Arial Narrow" pitchFamily="34" charset="0"/>
              </a:rPr>
              <a:t>moda mundial en chaquetas </a:t>
            </a:r>
            <a:r>
              <a:rPr lang="es-CO" dirty="0" smtClean="0">
                <a:latin typeface="Arial Narrow" pitchFamily="34" charset="0"/>
              </a:rPr>
              <a:t>y según el comportamiento del mercado se quiere </a:t>
            </a:r>
            <a:r>
              <a:rPr lang="es-CO" sz="2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llegar a ajustar a un </a:t>
            </a:r>
            <a:r>
              <a:rPr lang="es-CO" sz="20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$ </a:t>
            </a:r>
            <a:r>
              <a:rPr lang="es-CO" sz="20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200.000 </a:t>
            </a:r>
            <a:r>
              <a:rPr lang="es-CO" dirty="0" smtClean="0">
                <a:latin typeface="Arial Narrow" pitchFamily="34" charset="0"/>
              </a:rPr>
              <a:t>pesos, por </a:t>
            </a:r>
            <a:r>
              <a:rPr lang="es-CO" dirty="0" smtClean="0">
                <a:latin typeface="Arial Narrow" pitchFamily="34" charset="0"/>
              </a:rPr>
              <a:t>la materia prima que se utilice y por el posicionamiento que tendrá la marca.</a:t>
            </a:r>
            <a:endParaRPr lang="es-CO" dirty="0">
              <a:latin typeface="Arial Narrow" pitchFamily="34" charset="0"/>
            </a:endParaRPr>
          </a:p>
        </p:txBody>
      </p:sp>
      <p:pic>
        <p:nvPicPr>
          <p:cNvPr id="6148" name="Picture 4" descr="Resultado de imagen para vision de una empres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7574" y="3078342"/>
            <a:ext cx="3641510" cy="229956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2722718" y="3430310"/>
            <a:ext cx="53864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rgbClr val="00B050"/>
                </a:solidFill>
                <a:latin typeface="Arial Narrow" pitchFamily="34" charset="0"/>
              </a:rPr>
              <a:t>Estrategias de Precios de </a:t>
            </a:r>
            <a:r>
              <a:rPr lang="es-CO" sz="2800" b="1" dirty="0" smtClean="0">
                <a:solidFill>
                  <a:srgbClr val="00B050"/>
                </a:solidFill>
                <a:latin typeface="Arial Narrow" pitchFamily="34" charset="0"/>
              </a:rPr>
              <a:t>Penetración.</a:t>
            </a:r>
            <a:endParaRPr lang="es-CO" sz="28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79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53097" y="4734342"/>
            <a:ext cx="454436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400" b="1" cap="none" spc="0" dirty="0" smtClean="0">
                <a:ln w="12700">
                  <a:noFill/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ESTUDIO </a:t>
            </a:r>
            <a:r>
              <a:rPr lang="es-ES_tradnl" sz="4400" b="1" dirty="0" smtClean="0">
                <a:ln w="12700">
                  <a:noFill/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ADMINITARATIVO - </a:t>
            </a:r>
            <a:r>
              <a:rPr lang="es-ES_tradnl" sz="4400" b="1" cap="none" spc="0" dirty="0" smtClean="0">
                <a:ln w="12700">
                  <a:noFill/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LEGAL </a:t>
            </a:r>
            <a:endParaRPr lang="es-ES_tradnl" sz="4400" b="1" cap="none" spc="0" dirty="0">
              <a:ln w="12700">
                <a:noFill/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617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079171" y="0"/>
            <a:ext cx="7064829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Análisis Técnico</a:t>
            </a:r>
            <a:endParaRPr lang="es-ES_tradnl" dirty="0">
              <a:solidFill>
                <a:srgbClr val="036837"/>
              </a:solidFill>
              <a:latin typeface="Myriad Pro" panose="020B0503030403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87688" y="1053885"/>
            <a:ext cx="8515350" cy="3161654"/>
          </a:xfrm>
        </p:spPr>
        <p:txBody>
          <a:bodyPr>
            <a:normAutofit/>
          </a:bodyPr>
          <a:lstStyle/>
          <a:p>
            <a:endParaRPr lang="es-ES" sz="2000" dirty="0" smtClean="0"/>
          </a:p>
          <a:p>
            <a:endParaRPr lang="es-ES" sz="2000" dirty="0"/>
          </a:p>
          <a:p>
            <a:endParaRPr lang="es-ES" sz="2000" dirty="0" smtClean="0"/>
          </a:p>
          <a:p>
            <a:endParaRPr lang="es-CO" sz="2000" dirty="0"/>
          </a:p>
          <a:p>
            <a:endParaRPr lang="es-CO" sz="2000" dirty="0"/>
          </a:p>
          <a:p>
            <a:endParaRPr lang="es-CO" sz="20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8019003"/>
              </p:ext>
            </p:extLst>
          </p:nvPr>
        </p:nvGraphicFramePr>
        <p:xfrm>
          <a:off x="371959" y="1248604"/>
          <a:ext cx="4556502" cy="306714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22465"/>
                <a:gridCol w="979773"/>
                <a:gridCol w="1177871"/>
                <a:gridCol w="976393"/>
              </a:tblGrid>
              <a:tr h="306714"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</a:rPr>
                        <a:t>Detalle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Cantidad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Valor Unitario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Valor Total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714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Mostrador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$ 450.000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</a:rPr>
                        <a:t>$ 450.000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714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Estanterías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$150.000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</a:rPr>
                        <a:t>$ 900.000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714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Maniquíes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$ 100.000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$ 600.000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714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Asientos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$ 200.000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$ 200.000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3429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Probadores o Vestuarios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$20.000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$ 120.000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714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Espejos en paredes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</a:rPr>
                        <a:t>$ 25.000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$ 150.000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714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Percheros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$ 5.000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$ 60.000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714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Total 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</a:rPr>
                        <a:t>$ 950.000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</a:rPr>
                        <a:t>$ 2.480.000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4098" name="Picture 2" descr="Resultado de imagen para tienda ropa dibuj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968"/>
          <a:stretch>
            <a:fillRect/>
          </a:stretch>
        </p:blipFill>
        <p:spPr bwMode="auto">
          <a:xfrm>
            <a:off x="4857750" y="2816738"/>
            <a:ext cx="4286250" cy="2995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2635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333427" y="0"/>
            <a:ext cx="7064829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Análisis Técnico</a:t>
            </a:r>
            <a:endParaRPr lang="es-ES_tradnl" dirty="0">
              <a:solidFill>
                <a:srgbClr val="036837"/>
              </a:solidFill>
              <a:latin typeface="Myriad Pro" panose="020B0503030403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0" y="1290181"/>
            <a:ext cx="8515350" cy="4886782"/>
          </a:xfrm>
        </p:spPr>
        <p:txBody>
          <a:bodyPr>
            <a:normAutofit/>
          </a:bodyPr>
          <a:lstStyle/>
          <a:p>
            <a:endParaRPr lang="es-CO" sz="2000" dirty="0"/>
          </a:p>
          <a:p>
            <a:endParaRPr lang="es-CO" sz="2000" dirty="0"/>
          </a:p>
          <a:p>
            <a:endParaRPr lang="es-CO" sz="20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4027546"/>
              </p:ext>
            </p:extLst>
          </p:nvPr>
        </p:nvGraphicFramePr>
        <p:xfrm>
          <a:off x="341811" y="266268"/>
          <a:ext cx="4028711" cy="404650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548982"/>
                <a:gridCol w="712922"/>
                <a:gridCol w="867905"/>
                <a:gridCol w="898902"/>
              </a:tblGrid>
              <a:tr h="282730"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effectLst/>
                        </a:rPr>
                        <a:t>Detalle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Cantidad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Valor Unitario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Valor Total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365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Maquina Plana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$ 850.000 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$ 1.700.000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30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 dirty="0" err="1">
                          <a:solidFill>
                            <a:schemeClr val="tx1"/>
                          </a:solidFill>
                          <a:effectLst/>
                        </a:rPr>
                        <a:t>Fileteadora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 Industrial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$ 900.000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$ 1.800.000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30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Máquina para ojales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$ 1.000.000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$ 1.000.000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365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Plancha a vapor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$ 330.000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$ 330.000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365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Computadora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$ 1.200.000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$ 3.600.000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30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Caja Registradora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$ 369.000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$ 369.000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30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Lector bandas magnéticas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$ 450.000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$ 450.000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30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Visor de precios LCD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$ 200.000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$ 200.000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96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Lector de códigos de barras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$ 150.000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$ 150.000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30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Antenas de radio frecuencia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$ 70.000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$ 70.000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96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Pines de seguridad de ropa 8,2Mhz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$200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$ 30.000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365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Detacher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$ 150.000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$ 150.000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365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Teléfono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$ 80.000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$ 240.000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30">
                <a:tc>
                  <a:txBody>
                    <a:bodyPr/>
                    <a:lstStyle/>
                    <a:p>
                      <a:pPr marL="508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Impresora para factura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$ 589.000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$ 589.000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365">
                <a:tc>
                  <a:txBody>
                    <a:bodyPr/>
                    <a:lstStyle/>
                    <a:p>
                      <a:pPr marL="457200" indent="-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Total 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163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</a:rPr>
                        <a:t>$ 2.058.200</a:t>
                      </a:r>
                      <a:endParaRPr lang="es-CO" sz="8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0215"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</a:rPr>
                        <a:t>$5.848.000</a:t>
                      </a:r>
                      <a:endParaRPr lang="es-CO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Picture 2" descr="Resultado de imagen para industria ropa dibuj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3234" y="4492992"/>
            <a:ext cx="5021451" cy="1707294"/>
          </a:xfrm>
          <a:prstGeom prst="rect">
            <a:avLst/>
          </a:prstGeom>
          <a:noFill/>
        </p:spPr>
      </p:pic>
      <p:pic>
        <p:nvPicPr>
          <p:cNvPr id="3076" name="Picture 4" descr="Imagen relacionad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993" y="1136542"/>
            <a:ext cx="2419350" cy="2552700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5424407" y="3735092"/>
            <a:ext cx="2874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latin typeface="Arial Narrow" pitchFamily="34" charset="0"/>
              </a:rPr>
              <a:t>Diseños internacionales</a:t>
            </a:r>
            <a:endParaRPr lang="es-CO" sz="24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241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21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7E7E7"/>
              </a:clrFrom>
              <a:clrTo>
                <a:srgbClr val="E7E7E7">
                  <a:alpha val="0"/>
                </a:srgbClr>
              </a:clrTo>
            </a:clrChange>
          </a:blip>
          <a:srcRect l="5085" t="19887" r="4843" b="33785"/>
          <a:stretch>
            <a:fillRect/>
          </a:stretch>
        </p:blipFill>
        <p:spPr>
          <a:xfrm>
            <a:off x="619946" y="1007459"/>
            <a:ext cx="7826644" cy="4512235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2079171" y="0"/>
            <a:ext cx="706482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6837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ANÁLISIS LEGAL </a:t>
            </a:r>
            <a:endParaRPr kumimoji="0" lang="es-ES_tradnl" sz="4400" b="1" i="0" u="none" strike="noStrike" kern="1200" cap="none" spc="0" normalizeH="0" baseline="0" noProof="0" dirty="0">
              <a:ln>
                <a:noFill/>
              </a:ln>
              <a:solidFill>
                <a:srgbClr val="036837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88599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84282" y="1450482"/>
            <a:ext cx="4186244" cy="4624854"/>
          </a:xfrm>
        </p:spPr>
        <p:txBody>
          <a:bodyPr>
            <a:normAutofit/>
          </a:bodyPr>
          <a:lstStyle/>
          <a:p>
            <a:pPr lvl="0"/>
            <a:r>
              <a:rPr lang="es-CO" sz="2000" dirty="0" smtClean="0">
                <a:latin typeface="Arial Narrow" pitchFamily="34" charset="0"/>
              </a:rPr>
              <a:t>CONSTITUCIÓN: se </a:t>
            </a:r>
            <a:r>
              <a:rPr lang="es-CO" sz="2000" dirty="0">
                <a:latin typeface="Arial Narrow" pitchFamily="34" charset="0"/>
              </a:rPr>
              <a:t>puede hacer a través de un documento privado</a:t>
            </a:r>
            <a:r>
              <a:rPr lang="es-CO" sz="2000" dirty="0" smtClean="0">
                <a:latin typeface="Arial Narrow" pitchFamily="34" charset="0"/>
              </a:rPr>
              <a:t>.</a:t>
            </a:r>
          </a:p>
          <a:p>
            <a:pPr lvl="0"/>
            <a:r>
              <a:rPr lang="es-CO" sz="2000" dirty="0" smtClean="0">
                <a:latin typeface="Arial Narrow" pitchFamily="34" charset="0"/>
              </a:rPr>
              <a:t>Socios: Mínimo </a:t>
            </a:r>
            <a:r>
              <a:rPr lang="es-CO" sz="2000" dirty="0" smtClean="0">
                <a:latin typeface="Arial Narrow" pitchFamily="34" charset="0"/>
              </a:rPr>
              <a:t>1 = </a:t>
            </a:r>
            <a:r>
              <a:rPr lang="es-CO" b="1" dirty="0" smtClean="0">
                <a:latin typeface="Arial Narrow" pitchFamily="34" charset="0"/>
              </a:rPr>
              <a:t>YO</a:t>
            </a:r>
          </a:p>
          <a:p>
            <a:pPr lvl="0"/>
            <a:r>
              <a:rPr lang="es-CO" sz="2000" dirty="0" smtClean="0">
                <a:latin typeface="Arial Narrow" pitchFamily="34" charset="0"/>
              </a:rPr>
              <a:t>ADMINISTRACIÓN: </a:t>
            </a:r>
            <a:r>
              <a:rPr lang="es-CO" sz="2000" dirty="0" smtClean="0">
                <a:latin typeface="Arial Narrow" pitchFamily="34" charset="0"/>
              </a:rPr>
              <a:t>Se define </a:t>
            </a:r>
            <a:r>
              <a:rPr lang="es-CO" sz="2000" dirty="0" smtClean="0">
                <a:latin typeface="Arial Narrow" pitchFamily="34" charset="0"/>
              </a:rPr>
              <a:t>libremente</a:t>
            </a:r>
            <a:endParaRPr lang="es-CO" sz="2000" b="1" dirty="0" smtClean="0">
              <a:latin typeface="Arial Narrow" pitchFamily="34" charset="0"/>
            </a:endParaRPr>
          </a:p>
          <a:p>
            <a:r>
              <a:rPr lang="es-CO" sz="2000" dirty="0" smtClean="0">
                <a:latin typeface="Arial Narrow" pitchFamily="34" charset="0"/>
              </a:rPr>
              <a:t>CAPITAL: Acciones </a:t>
            </a:r>
            <a:r>
              <a:rPr lang="es-CO" sz="2000" dirty="0" smtClean="0">
                <a:latin typeface="Arial Narrow" pitchFamily="34" charset="0"/>
              </a:rPr>
              <a:t>de igual o diferente valor, </a:t>
            </a:r>
            <a:r>
              <a:rPr lang="es-CO" sz="2000" dirty="0" smtClean="0">
                <a:latin typeface="Arial Narrow" pitchFamily="34" charset="0"/>
              </a:rPr>
              <a:t>negociables.</a:t>
            </a:r>
          </a:p>
          <a:p>
            <a:r>
              <a:rPr lang="es-CO" sz="2000" dirty="0" smtClean="0">
                <a:latin typeface="Arial Narrow" pitchFamily="34" charset="0"/>
              </a:rPr>
              <a:t>PAGO: Libremente </a:t>
            </a:r>
            <a:r>
              <a:rPr lang="es-CO" sz="2000" dirty="0" smtClean="0">
                <a:latin typeface="Arial Narrow" pitchFamily="34" charset="0"/>
              </a:rPr>
              <a:t>en los primeros 2 años</a:t>
            </a:r>
          </a:p>
          <a:p>
            <a:r>
              <a:rPr lang="es-CO" sz="2000" dirty="0" smtClean="0">
                <a:latin typeface="Arial Narrow" pitchFamily="34" charset="0"/>
              </a:rPr>
              <a:t>RESPONSABILIDAD:  Responsabilidad </a:t>
            </a:r>
            <a:r>
              <a:rPr lang="es-CO" sz="2000" dirty="0" smtClean="0">
                <a:latin typeface="Arial Narrow" pitchFamily="34" charset="0"/>
              </a:rPr>
              <a:t>limitada hasta el monto de los aportes</a:t>
            </a:r>
          </a:p>
          <a:p>
            <a:endParaRPr lang="es-CO" sz="2000" dirty="0">
              <a:latin typeface="Arial Narrow" pitchFamily="34" charset="0"/>
            </a:endParaRPr>
          </a:p>
          <a:p>
            <a:endParaRPr lang="es-CO" sz="2000" dirty="0">
              <a:latin typeface="Arial Narrow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2079171" y="0"/>
            <a:ext cx="706482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6837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ANÁLISIS LEGAL </a:t>
            </a:r>
            <a:endParaRPr kumimoji="0" lang="es-ES_tradnl" sz="4400" b="1" i="0" u="none" strike="noStrike" kern="1200" cap="none" spc="0" normalizeH="0" baseline="0" noProof="0" dirty="0">
              <a:ln>
                <a:noFill/>
              </a:ln>
              <a:solidFill>
                <a:srgbClr val="036837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29698" name="Picture 2" descr="Resultado de imagen para tipo sociedad sa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60699" y="1253425"/>
            <a:ext cx="5483301" cy="34270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8599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56122" y="4943959"/>
            <a:ext cx="28055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b="1" dirty="0" smtClean="0">
                <a:solidFill>
                  <a:srgbClr val="006600"/>
                </a:solidFill>
                <a:latin typeface="Arial Narrow" pitchFamily="34" charset="0"/>
              </a:rPr>
              <a:t>GRACIAS</a:t>
            </a:r>
            <a:endParaRPr lang="es-CO" sz="5400" b="1" dirty="0">
              <a:solidFill>
                <a:srgbClr val="0066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154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1152" y="3106491"/>
            <a:ext cx="890284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CO" sz="28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TEMA:  </a:t>
            </a:r>
          </a:p>
          <a:p>
            <a:pPr algn="ctr"/>
            <a:r>
              <a:rPr lang="es-CO" sz="2800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“Fabricación de chaquetas con diseños de moda global”</a:t>
            </a:r>
            <a:endParaRPr lang="es-ES_tradnl" sz="2800" cap="none" spc="0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3" name="2 Imagen" descr="mila sa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6333" y="4525516"/>
            <a:ext cx="3161650" cy="2332484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3378631" y="888591"/>
            <a:ext cx="564138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CO" sz="3200" b="1" dirty="0" smtClean="0">
                <a:ln w="12700">
                  <a:noFill/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PROYECTO DE GRADUACIÓN </a:t>
            </a:r>
            <a:endParaRPr lang="es-CO" sz="3200" dirty="0">
              <a:ln w="12700">
                <a:noFill/>
                <a:prstDash val="solid"/>
              </a:ln>
              <a:solidFill>
                <a:srgbClr val="0066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59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8487" y="4955270"/>
            <a:ext cx="881551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400" b="1" cap="none" spc="0" dirty="0" smtClean="0">
                <a:ln w="12700">
                  <a:noFill/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JUSTIFICACIÓN Y PLANTEAMIENTO DEL PROBLEMA</a:t>
            </a:r>
            <a:endParaRPr lang="es-ES_tradnl" sz="4400" b="1" cap="none" spc="0" dirty="0">
              <a:ln w="12700">
                <a:noFill/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385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64829" cy="1325563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rgbClr val="97BE0E"/>
                </a:solidFill>
                <a:latin typeface="Arial Narrow" pitchFamily="34" charset="0"/>
              </a:rPr>
              <a:t>JUSTIFICACIÓN</a:t>
            </a:r>
            <a:endParaRPr lang="es-ES_tradnl" b="1" dirty="0">
              <a:solidFill>
                <a:srgbClr val="97BE0E"/>
              </a:solidFill>
              <a:latin typeface="Arial Narrow" pitchFamily="34" charset="0"/>
            </a:endParaRP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743921" y="1996108"/>
            <a:ext cx="7510900" cy="2984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dirty="0" smtClean="0">
                <a:latin typeface="Arial Narrow" pitchFamily="34" charset="0"/>
              </a:rPr>
              <a:t>Este </a:t>
            </a:r>
            <a:r>
              <a:rPr lang="es-CO" dirty="0">
                <a:latin typeface="Arial Narrow" pitchFamily="34" charset="0"/>
              </a:rPr>
              <a:t>plan de negocio busca </a:t>
            </a:r>
            <a:r>
              <a:rPr lang="es-CO" sz="3200" b="1" dirty="0">
                <a:latin typeface="Arial Narrow" pitchFamily="34" charset="0"/>
              </a:rPr>
              <a:t>satisfacer</a:t>
            </a:r>
            <a:r>
              <a:rPr lang="es-CO" dirty="0">
                <a:latin typeface="Arial Narrow" pitchFamily="34" charset="0"/>
              </a:rPr>
              <a:t> </a:t>
            </a:r>
            <a:r>
              <a:rPr lang="es-CO" dirty="0" smtClean="0">
                <a:latin typeface="Arial Narrow" pitchFamily="34" charset="0"/>
              </a:rPr>
              <a:t>la </a:t>
            </a:r>
            <a:r>
              <a:rPr lang="es-CO" dirty="0">
                <a:latin typeface="Arial Narrow" pitchFamily="34" charset="0"/>
              </a:rPr>
              <a:t>necesidad de </a:t>
            </a:r>
            <a:r>
              <a:rPr lang="es-CO" dirty="0" smtClean="0">
                <a:latin typeface="Arial Narrow" pitchFamily="34" charset="0"/>
              </a:rPr>
              <a:t> que </a:t>
            </a:r>
            <a:r>
              <a:rPr lang="es-CO" sz="3200" b="1" dirty="0" smtClean="0">
                <a:latin typeface="Arial Narrow" pitchFamily="34" charset="0"/>
              </a:rPr>
              <a:t>en un solo lugar </a:t>
            </a:r>
            <a:r>
              <a:rPr lang="es-CO" dirty="0" smtClean="0">
                <a:latin typeface="Arial Narrow" pitchFamily="34" charset="0"/>
              </a:rPr>
              <a:t>las personas puedan sentirse identificadas con </a:t>
            </a:r>
            <a:r>
              <a:rPr lang="es-CO" sz="3600" b="1" dirty="0" smtClean="0">
                <a:solidFill>
                  <a:srgbClr val="006600"/>
                </a:solidFill>
                <a:latin typeface="Arial Narrow" pitchFamily="34" charset="0"/>
              </a:rPr>
              <a:t>diferentes culturas </a:t>
            </a:r>
            <a:r>
              <a:rPr lang="es-CO" dirty="0" smtClean="0">
                <a:latin typeface="Arial Narrow" pitchFamily="34" charset="0"/>
              </a:rPr>
              <a:t>mediante su forma de vestir, al </a:t>
            </a:r>
            <a:r>
              <a:rPr lang="es-CO" dirty="0">
                <a:latin typeface="Arial Narrow" pitchFamily="34" charset="0"/>
              </a:rPr>
              <a:t>utilizar una </a:t>
            </a:r>
            <a:r>
              <a:rPr lang="es-CO" dirty="0" smtClean="0">
                <a:latin typeface="Arial Narrow" pitchFamily="34" charset="0"/>
              </a:rPr>
              <a:t>chaqueta con estilos que vienen de otros </a:t>
            </a:r>
            <a:r>
              <a:rPr lang="es-CO" dirty="0" smtClean="0">
                <a:latin typeface="Arial Narrow" pitchFamily="34" charset="0"/>
              </a:rPr>
              <a:t>países, es hacerlos sentir </a:t>
            </a:r>
            <a:r>
              <a:rPr lang="es-CO" sz="3600" b="1" dirty="0" smtClean="0">
                <a:solidFill>
                  <a:schemeClr val="accent2"/>
                </a:solidFill>
                <a:latin typeface="Arial Narrow" pitchFamily="34" charset="0"/>
              </a:rPr>
              <a:t>aquí y en todas partes.</a:t>
            </a:r>
            <a:endParaRPr lang="es-CO" b="1" dirty="0" smtClean="0">
              <a:solidFill>
                <a:schemeClr val="accent2"/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es-CO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271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-294456" y="-84317"/>
            <a:ext cx="10027403" cy="1325563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rgbClr val="97BE0E"/>
                </a:solidFill>
                <a:latin typeface="Myriad Pro" panose="020B0503030403020204" pitchFamily="34" charset="0"/>
              </a:rPr>
              <a:t>Planteamiento del Problema</a:t>
            </a:r>
            <a:endParaRPr lang="es-ES_tradnl" b="1" dirty="0">
              <a:solidFill>
                <a:srgbClr val="97BE0E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201478" y="1146876"/>
            <a:ext cx="8942522" cy="44898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CO" b="1" dirty="0" smtClean="0">
                <a:latin typeface="Arial Narrow" pitchFamily="34" charset="0"/>
              </a:rPr>
              <a:t>Existen miles de empresas de confecciones </a:t>
            </a:r>
            <a:r>
              <a:rPr lang="es-CO" dirty="0" smtClean="0">
                <a:latin typeface="Arial Narrow" pitchFamily="34" charset="0"/>
              </a:rPr>
              <a:t>pero siempre vemos los </a:t>
            </a:r>
            <a:r>
              <a:rPr lang="es-CO" sz="3400" b="1" dirty="0" smtClean="0">
                <a:solidFill>
                  <a:srgbClr val="FFC000"/>
                </a:solidFill>
                <a:latin typeface="Arial Narrow" pitchFamily="34" charset="0"/>
              </a:rPr>
              <a:t>mismos motivos e ideas de chaquetas </a:t>
            </a:r>
            <a:r>
              <a:rPr lang="es-CO" dirty="0" smtClean="0">
                <a:latin typeface="Arial Narrow" pitchFamily="34" charset="0"/>
              </a:rPr>
              <a:t>en nuestro territorio por esa razón nace esta problemática: </a:t>
            </a:r>
          </a:p>
          <a:p>
            <a:pPr marL="0" indent="0">
              <a:buNone/>
            </a:pPr>
            <a:endParaRPr lang="es-CO" dirty="0" smtClean="0">
              <a:latin typeface="Arial Narrow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s-CO" sz="3100" b="1" dirty="0">
                <a:solidFill>
                  <a:srgbClr val="006600"/>
                </a:solidFill>
                <a:latin typeface="Arial Narrow" pitchFamily="34" charset="0"/>
              </a:rPr>
              <a:t>¿Introduciendo e innovando nuevos modelos de chaquetas con </a:t>
            </a:r>
            <a:r>
              <a:rPr lang="es-CO" sz="3100" b="1" dirty="0" smtClean="0">
                <a:solidFill>
                  <a:srgbClr val="006600"/>
                </a:solidFill>
                <a:latin typeface="Arial Narrow" pitchFamily="34" charset="0"/>
              </a:rPr>
              <a:t>diseños o prototipos de la moda actual que encontramos </a:t>
            </a:r>
            <a:r>
              <a:rPr lang="es-CO" sz="3100" b="1" dirty="0" smtClean="0">
                <a:solidFill>
                  <a:srgbClr val="006600"/>
                </a:solidFill>
                <a:latin typeface="Arial Narrow" pitchFamily="34" charset="0"/>
              </a:rPr>
              <a:t>en el mundo,</a:t>
            </a:r>
            <a:r>
              <a:rPr lang="es-CO" sz="3100" b="1" dirty="0" smtClean="0">
                <a:solidFill>
                  <a:srgbClr val="006600"/>
                </a:solidFill>
                <a:latin typeface="Arial Narrow" pitchFamily="34" charset="0"/>
              </a:rPr>
              <a:t> </a:t>
            </a:r>
            <a:r>
              <a:rPr lang="es-CO" sz="3100" b="1" dirty="0">
                <a:solidFill>
                  <a:srgbClr val="006600"/>
                </a:solidFill>
                <a:latin typeface="Arial Narrow" pitchFamily="34" charset="0"/>
              </a:rPr>
              <a:t>será posible que se genere el espacio para una nueva empresa en el sector de confección</a:t>
            </a:r>
            <a:r>
              <a:rPr lang="es-CO" sz="3100" b="1" dirty="0" smtClean="0">
                <a:solidFill>
                  <a:srgbClr val="006600"/>
                </a:solidFill>
                <a:latin typeface="Arial Narrow" pitchFamily="34" charset="0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endParaRPr lang="es-CO" dirty="0" smtClean="0">
              <a:latin typeface="Arial Narrow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s-CO" dirty="0" smtClean="0">
                <a:latin typeface="Arial Narrow" pitchFamily="34" charset="0"/>
              </a:rPr>
              <a:t>Así nace la idea de la empresa MILA S.A.S. para que innove en nuevos diseños y traiga ideas de nivel mundial a nuestro país sin importar el clima que haya.</a:t>
            </a:r>
            <a:endParaRPr lang="es-CO" dirty="0">
              <a:latin typeface="Arial Narrow" pitchFamily="34" charset="0"/>
            </a:endParaRPr>
          </a:p>
          <a:p>
            <a:pPr marL="0" indent="0">
              <a:buNone/>
            </a:pPr>
            <a:endParaRPr lang="es-CO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372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1762" y="5277624"/>
            <a:ext cx="58317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noFill/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PLAN DE MERCADO</a:t>
            </a:r>
            <a:endParaRPr lang="es-ES_tradnl" sz="5400" b="1" cap="none" spc="0" dirty="0">
              <a:ln w="12700">
                <a:noFill/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0242" name="AutoShape 2" descr="Resultado de imagen para plan de mercadeo las 4 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0244" name="Picture 4" descr="Resultado de imagen para plan de mercadeo las 4 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9562" y="438274"/>
            <a:ext cx="2928590" cy="2196442"/>
          </a:xfrm>
          <a:prstGeom prst="rect">
            <a:avLst/>
          </a:prstGeom>
          <a:noFill/>
        </p:spPr>
      </p:pic>
      <p:sp>
        <p:nvSpPr>
          <p:cNvPr id="5" name="4 Llamada ovalada"/>
          <p:cNvSpPr/>
          <p:nvPr/>
        </p:nvSpPr>
        <p:spPr>
          <a:xfrm>
            <a:off x="4463512" y="542438"/>
            <a:ext cx="3611104" cy="1999279"/>
          </a:xfrm>
          <a:prstGeom prst="wedgeEllipseCallout">
            <a:avLst>
              <a:gd name="adj1" fmla="val 15562"/>
              <a:gd name="adj2" fmla="val 69628"/>
            </a:avLst>
          </a:prstGeom>
          <a:noFill/>
          <a:ln w="2857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66333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349643" y="0"/>
            <a:ext cx="7064829" cy="1325563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El </a:t>
            </a:r>
            <a:r>
              <a:rPr lang="es-ES_tradnl" b="1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Producto</a:t>
            </a:r>
            <a:endParaRPr lang="es-ES_tradnl" b="1" dirty="0">
              <a:solidFill>
                <a:srgbClr val="036837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43949" y="1350911"/>
            <a:ext cx="4546505" cy="6793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dirty="0" smtClean="0">
                <a:latin typeface="Arial Narrow" pitchFamily="34" charset="0"/>
              </a:rPr>
              <a:t>Vivimos en un mundo de imagen.</a:t>
            </a:r>
            <a:endParaRPr lang="es-CO" dirty="0">
              <a:latin typeface="Arial Narrow" pitchFamily="34" charset="0"/>
            </a:endParaRPr>
          </a:p>
        </p:txBody>
      </p:sp>
      <p:pic>
        <p:nvPicPr>
          <p:cNvPr id="5" name="4 Imagen" descr="1 (3).jpeg"/>
          <p:cNvPicPr>
            <a:picLocks noChangeAspect="1"/>
          </p:cNvPicPr>
          <p:nvPr/>
        </p:nvPicPr>
        <p:blipFill>
          <a:blip r:embed="rId3" cstate="print">
            <a:lum bright="-20000" contrast="10000"/>
          </a:blip>
          <a:srcRect l="8136" t="15876" r="6441" b="4576"/>
          <a:stretch>
            <a:fillRect/>
          </a:stretch>
        </p:blipFill>
        <p:spPr>
          <a:xfrm>
            <a:off x="1332844" y="1818477"/>
            <a:ext cx="6617776" cy="346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Rectángulo"/>
          <p:cNvSpPr/>
          <p:nvPr/>
        </p:nvSpPr>
        <p:spPr>
          <a:xfrm>
            <a:off x="2580466" y="5291096"/>
            <a:ext cx="6315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 smtClean="0">
                <a:latin typeface="Arial Narrow" pitchFamily="34" charset="0"/>
              </a:rPr>
              <a:t>Causar </a:t>
            </a:r>
            <a:r>
              <a:rPr lang="es-CO" sz="2400" dirty="0" smtClean="0">
                <a:latin typeface="Arial Narrow" pitchFamily="34" charset="0"/>
              </a:rPr>
              <a:t>una buena impresión no es una premisa nueva</a:t>
            </a:r>
            <a:endParaRPr lang="es-CO" sz="24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593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" y="0"/>
            <a:ext cx="8414472" cy="1325563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Características del Producto</a:t>
            </a:r>
            <a:endParaRPr lang="es-ES_tradnl" b="1" dirty="0">
              <a:solidFill>
                <a:srgbClr val="036837"/>
              </a:solidFill>
              <a:latin typeface="Myriad Pro" panose="020B0503030403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921070" y="1448501"/>
            <a:ext cx="48199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>
                <a:latin typeface="Arial Narrow" pitchFamily="34" charset="0"/>
              </a:rPr>
              <a:t>Sin importar el clima la </a:t>
            </a:r>
            <a:r>
              <a:rPr lang="es-CO" sz="2400" b="1" dirty="0" smtClean="0">
                <a:solidFill>
                  <a:srgbClr val="006600"/>
                </a:solidFill>
                <a:latin typeface="Arial Narrow" pitchFamily="34" charset="0"/>
              </a:rPr>
              <a:t>FUNCIÓN</a:t>
            </a:r>
            <a:r>
              <a:rPr lang="es-CO" dirty="0" smtClean="0">
                <a:latin typeface="Arial Narrow" pitchFamily="34" charset="0"/>
              </a:rPr>
              <a:t> mas importante es </a:t>
            </a:r>
            <a:r>
              <a:rPr lang="es-CO" sz="2000" b="1" dirty="0" smtClean="0">
                <a:latin typeface="Arial Narrow" pitchFamily="34" charset="0"/>
              </a:rPr>
              <a:t>proteger </a:t>
            </a:r>
            <a:r>
              <a:rPr lang="es-CO" sz="2000" b="1" dirty="0" smtClean="0">
                <a:latin typeface="Arial Narrow" pitchFamily="34" charset="0"/>
              </a:rPr>
              <a:t>al usuario </a:t>
            </a:r>
            <a:r>
              <a:rPr lang="es-CO" dirty="0" smtClean="0">
                <a:latin typeface="Arial Narrow" pitchFamily="34" charset="0"/>
              </a:rPr>
              <a:t>de </a:t>
            </a:r>
            <a:r>
              <a:rPr lang="es-CO" dirty="0" smtClean="0">
                <a:latin typeface="Arial Narrow" pitchFamily="34" charset="0"/>
              </a:rPr>
              <a:t>todas las condiciones </a:t>
            </a:r>
            <a:r>
              <a:rPr lang="es-CO" dirty="0" smtClean="0">
                <a:latin typeface="Arial Narrow" pitchFamily="34" charset="0"/>
              </a:rPr>
              <a:t>y para eso hay una gran variedad de modelos específicos para cada </a:t>
            </a:r>
            <a:r>
              <a:rPr lang="es-CO" dirty="0" smtClean="0">
                <a:latin typeface="Arial Narrow" pitchFamily="34" charset="0"/>
              </a:rPr>
              <a:t>momento.</a:t>
            </a:r>
            <a:endParaRPr lang="es-CO" dirty="0">
              <a:latin typeface="Arial Narrow" pitchFamily="34" charset="0"/>
            </a:endParaRPr>
          </a:p>
        </p:txBody>
      </p:sp>
      <p:pic>
        <p:nvPicPr>
          <p:cNvPr id="11" name="10 Imagen" descr="1 (12).jpe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 t="26667" b="24520"/>
          <a:stretch>
            <a:fillRect/>
          </a:stretch>
        </p:blipFill>
        <p:spPr>
          <a:xfrm>
            <a:off x="216975" y="1100379"/>
            <a:ext cx="3363133" cy="2918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11 Rectángulo"/>
          <p:cNvSpPr/>
          <p:nvPr/>
        </p:nvSpPr>
        <p:spPr>
          <a:xfrm>
            <a:off x="1030636" y="399567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7188" indent="-263525">
              <a:buClr>
                <a:srgbClr val="006600"/>
              </a:buClr>
              <a:buFont typeface="Wingdings" pitchFamily="2" charset="2"/>
              <a:buChar char="§"/>
            </a:pPr>
            <a:r>
              <a:rPr lang="es-CO" dirty="0" smtClean="0">
                <a:latin typeface="Arial Narrow" pitchFamily="34" charset="0"/>
              </a:rPr>
              <a:t>Ligera</a:t>
            </a:r>
          </a:p>
          <a:p>
            <a:pPr marL="357188" indent="-263525">
              <a:buClr>
                <a:srgbClr val="006600"/>
              </a:buClr>
              <a:buFont typeface="Wingdings" pitchFamily="2" charset="2"/>
              <a:buChar char="§"/>
            </a:pPr>
            <a:r>
              <a:rPr lang="es-CO" dirty="0" smtClean="0">
                <a:latin typeface="Arial Narrow" pitchFamily="34" charset="0"/>
              </a:rPr>
              <a:t>Cómoda </a:t>
            </a:r>
          </a:p>
          <a:p>
            <a:pPr marL="357188" indent="-263525">
              <a:buClr>
                <a:srgbClr val="006600"/>
              </a:buClr>
              <a:buFont typeface="Wingdings" pitchFamily="2" charset="2"/>
              <a:buChar char="§"/>
            </a:pPr>
            <a:r>
              <a:rPr lang="es-CO" dirty="0" smtClean="0">
                <a:latin typeface="Arial Narrow" pitchFamily="34" charset="0"/>
              </a:rPr>
              <a:t>no irritante</a:t>
            </a:r>
          </a:p>
          <a:p>
            <a:pPr marL="357188" indent="-263525">
              <a:buClr>
                <a:srgbClr val="006600"/>
              </a:buClr>
              <a:buFont typeface="Wingdings" pitchFamily="2" charset="2"/>
              <a:buChar char="§"/>
            </a:pPr>
            <a:r>
              <a:rPr lang="es-CO" dirty="0" smtClean="0">
                <a:latin typeface="Arial Narrow" pitchFamily="34" charset="0"/>
              </a:rPr>
              <a:t> hecha por capas</a:t>
            </a:r>
          </a:p>
          <a:p>
            <a:pPr marL="357188" indent="-263525">
              <a:buClr>
                <a:srgbClr val="006600"/>
              </a:buClr>
              <a:buFont typeface="Wingdings" pitchFamily="2" charset="2"/>
              <a:buChar char="§"/>
            </a:pPr>
            <a:r>
              <a:rPr lang="es-CO" dirty="0" smtClean="0">
                <a:latin typeface="Arial Narrow" pitchFamily="34" charset="0"/>
              </a:rPr>
              <a:t>Regulación </a:t>
            </a:r>
            <a:r>
              <a:rPr lang="es-CO" dirty="0" smtClean="0">
                <a:latin typeface="Arial Narrow" pitchFamily="34" charset="0"/>
              </a:rPr>
              <a:t>de la </a:t>
            </a:r>
            <a:r>
              <a:rPr lang="es-CO" dirty="0" smtClean="0">
                <a:latin typeface="Arial Narrow" pitchFamily="34" charset="0"/>
              </a:rPr>
              <a:t>temperatura</a:t>
            </a:r>
          </a:p>
          <a:p>
            <a:pPr marL="357188" indent="-263525">
              <a:buClr>
                <a:srgbClr val="006600"/>
              </a:buClr>
              <a:buFont typeface="Wingdings" pitchFamily="2" charset="2"/>
              <a:buChar char="§"/>
            </a:pPr>
            <a:r>
              <a:rPr lang="es-CO" dirty="0" smtClean="0">
                <a:latin typeface="Arial Narrow" pitchFamily="34" charset="0"/>
              </a:rPr>
              <a:t>dar confort</a:t>
            </a:r>
          </a:p>
          <a:p>
            <a:pPr marL="357188" indent="-263525">
              <a:buClr>
                <a:srgbClr val="006600"/>
              </a:buClr>
              <a:buFont typeface="Wingdings" pitchFamily="2" charset="2"/>
              <a:buChar char="§"/>
            </a:pPr>
            <a:r>
              <a:rPr lang="es-CO" dirty="0" smtClean="0">
                <a:latin typeface="Arial Narrow" pitchFamily="34" charset="0"/>
              </a:rPr>
              <a:t>Abrigarte </a:t>
            </a:r>
          </a:p>
          <a:p>
            <a:pPr marL="357188" indent="-263525">
              <a:buClr>
                <a:srgbClr val="006600"/>
              </a:buClr>
              <a:buFont typeface="Wingdings" pitchFamily="2" charset="2"/>
              <a:buChar char="§"/>
            </a:pPr>
            <a:r>
              <a:rPr lang="es-CO" dirty="0" smtClean="0">
                <a:latin typeface="Arial Narrow" pitchFamily="34" charset="0"/>
              </a:rPr>
              <a:t>Proteja </a:t>
            </a:r>
            <a:r>
              <a:rPr lang="es-CO" dirty="0" smtClean="0">
                <a:latin typeface="Arial Narrow" pitchFamily="34" charset="0"/>
              </a:rPr>
              <a:t>del clima</a:t>
            </a:r>
            <a:r>
              <a:rPr lang="es-CO" dirty="0" smtClean="0">
                <a:latin typeface="Arial Narrow" pitchFamily="34" charset="0"/>
              </a:rPr>
              <a:t>.</a:t>
            </a:r>
          </a:p>
          <a:p>
            <a:pPr marL="357188" indent="-263525">
              <a:buClr>
                <a:srgbClr val="006600"/>
              </a:buClr>
              <a:buFont typeface="Wingdings" pitchFamily="2" charset="2"/>
              <a:buChar char="§"/>
            </a:pPr>
            <a:r>
              <a:rPr lang="es-CO" dirty="0" smtClean="0">
                <a:latin typeface="Arial Narrow" pitchFamily="34" charset="0"/>
              </a:rPr>
              <a:t>Suave</a:t>
            </a:r>
          </a:p>
          <a:p>
            <a:endParaRPr lang="es-CO" dirty="0">
              <a:latin typeface="Arial Narrow" pitchFamily="34" charset="0"/>
            </a:endParaRPr>
          </a:p>
        </p:txBody>
      </p:sp>
      <p:pic>
        <p:nvPicPr>
          <p:cNvPr id="13" name="12 Imagen" descr="1 (1).jpeg"/>
          <p:cNvPicPr>
            <a:picLocks noChangeAspect="1"/>
          </p:cNvPicPr>
          <p:nvPr/>
        </p:nvPicPr>
        <p:blipFill>
          <a:blip r:embed="rId3" cstate="print">
            <a:lum bright="10000" contrast="30000"/>
          </a:blip>
          <a:srcRect t="30960" b="32430"/>
          <a:stretch>
            <a:fillRect/>
          </a:stretch>
        </p:blipFill>
        <p:spPr>
          <a:xfrm>
            <a:off x="4409993" y="3208149"/>
            <a:ext cx="3857625" cy="2975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1593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589503" y="0"/>
            <a:ext cx="7064829" cy="914400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Perfil de </a:t>
            </a:r>
            <a:r>
              <a:rPr lang="es-ES_tradnl" b="1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Mí</a:t>
            </a:r>
            <a:r>
              <a:rPr lang="es-ES_tradnl" dirty="0" smtClean="0">
                <a:solidFill>
                  <a:srgbClr val="036837"/>
                </a:solidFill>
                <a:latin typeface="Myriad Pro" panose="020B0503030403020204" pitchFamily="34" charset="0"/>
              </a:rPr>
              <a:t> Cliente </a:t>
            </a:r>
            <a:endParaRPr lang="es-ES_tradnl" dirty="0">
              <a:solidFill>
                <a:srgbClr val="036837"/>
              </a:solidFill>
              <a:latin typeface="Myriad Pro" panose="020B0503030403020204" pitchFamily="34" charset="0"/>
            </a:endParaRPr>
          </a:p>
        </p:txBody>
      </p:sp>
      <p:pic>
        <p:nvPicPr>
          <p:cNvPr id="8194" name="Picture 2" descr="Resultado de imagen para pensa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1749"/>
            <a:ext cx="3316637" cy="1835206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170478" y="5052449"/>
            <a:ext cx="6301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latin typeface="Arial Narrow" pitchFamily="34" charset="0"/>
              </a:rPr>
              <a:t>Que sea global, y este al tanto de la tendencia mundial</a:t>
            </a:r>
            <a:endParaRPr lang="es-CO" sz="2400" dirty="0">
              <a:latin typeface="Arial Narrow" pitchFamily="34" charset="0"/>
            </a:endParaRPr>
          </a:p>
        </p:txBody>
      </p:sp>
      <p:pic>
        <p:nvPicPr>
          <p:cNvPr id="8196" name="Picture 4" descr="Resultado de imagen para personalida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6409" y="990518"/>
            <a:ext cx="2107177" cy="2130207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3871995" y="3763506"/>
            <a:ext cx="3098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latin typeface="Arial Narrow" pitchFamily="34" charset="0"/>
              </a:rPr>
              <a:t>Le guste estar a la </a:t>
            </a:r>
            <a:r>
              <a:rPr lang="es-CO" sz="2400" b="1" dirty="0" smtClean="0">
                <a:solidFill>
                  <a:srgbClr val="006600"/>
                </a:solidFill>
                <a:latin typeface="Arial Narrow" pitchFamily="34" charset="0"/>
              </a:rPr>
              <a:t>MODA</a:t>
            </a:r>
            <a:endParaRPr lang="es-CO" sz="2400" b="1" dirty="0">
              <a:solidFill>
                <a:srgbClr val="006600"/>
              </a:solidFill>
              <a:latin typeface="Arial Narrow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791920" y="3295974"/>
            <a:ext cx="3632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latin typeface="Arial Narrow" pitchFamily="34" charset="0"/>
              </a:rPr>
              <a:t>Le guste hacer comprar físicas</a:t>
            </a:r>
            <a:endParaRPr lang="es-CO" sz="24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92988" y="2115521"/>
            <a:ext cx="6284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latin typeface="Arial Narrow" pitchFamily="34" charset="0"/>
              </a:rPr>
              <a:t>S</a:t>
            </a:r>
            <a:r>
              <a:rPr lang="es-CO" sz="2400" dirty="0" smtClean="0">
                <a:latin typeface="Arial Narrow" pitchFamily="34" charset="0"/>
              </a:rPr>
              <a:t>entir </a:t>
            </a:r>
            <a:r>
              <a:rPr lang="es-CO" sz="2400" dirty="0" smtClean="0">
                <a:latin typeface="Arial Narrow" pitchFamily="34" charset="0"/>
              </a:rPr>
              <a:t>la necesidad de identificación y personalización </a:t>
            </a:r>
            <a:endParaRPr lang="es-CO" sz="2400" dirty="0">
              <a:latin typeface="Arial Narrow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531391" y="1307017"/>
            <a:ext cx="2719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latin typeface="Arial Narrow" pitchFamily="34" charset="0"/>
              </a:rPr>
              <a:t>Pensamiento diferente</a:t>
            </a:r>
            <a:endParaRPr lang="es-CO" sz="2400" dirty="0">
              <a:latin typeface="Arial Narrow" pitchFamily="34" charset="0"/>
            </a:endParaRPr>
          </a:p>
        </p:txBody>
      </p:sp>
      <p:pic>
        <p:nvPicPr>
          <p:cNvPr id="8198" name="Picture 6" descr="Resultado de imagen para COMPRAR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562" y="2481851"/>
            <a:ext cx="3448065" cy="2229630"/>
          </a:xfrm>
          <a:prstGeom prst="rect">
            <a:avLst/>
          </a:prstGeom>
          <a:noFill/>
        </p:spPr>
      </p:pic>
      <p:pic>
        <p:nvPicPr>
          <p:cNvPr id="8200" name="Picture 8" descr="Resultado de imagen para CLIENTE GLOBAL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481"/>
          <a:stretch>
            <a:fillRect/>
          </a:stretch>
        </p:blipFill>
        <p:spPr bwMode="auto">
          <a:xfrm>
            <a:off x="6201458" y="3842207"/>
            <a:ext cx="2384603" cy="2326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6185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466</TotalTime>
  <Words>623</Words>
  <Application>Microsoft Office PowerPoint</Application>
  <PresentationFormat>Presentación en pantalla (4:3)</PresentationFormat>
  <Paragraphs>161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Diapositiva 1</vt:lpstr>
      <vt:lpstr>Diapositiva 2</vt:lpstr>
      <vt:lpstr>Diapositiva 3</vt:lpstr>
      <vt:lpstr>JUSTIFICACIÓN</vt:lpstr>
      <vt:lpstr>Planteamiento del Problema</vt:lpstr>
      <vt:lpstr>Diapositiva 6</vt:lpstr>
      <vt:lpstr>El Producto</vt:lpstr>
      <vt:lpstr>Características del Producto</vt:lpstr>
      <vt:lpstr>Perfil de Mí Cliente </vt:lpstr>
      <vt:lpstr>MÍ Competencia</vt:lpstr>
      <vt:lpstr>Estrategia del Precio</vt:lpstr>
      <vt:lpstr>Diapositiva 12</vt:lpstr>
      <vt:lpstr>Análisis Técnico</vt:lpstr>
      <vt:lpstr>Análisis Técnico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docente_n</dc:creator>
  <cp:lastModifiedBy>camila_patino</cp:lastModifiedBy>
  <cp:revision>24</cp:revision>
  <dcterms:created xsi:type="dcterms:W3CDTF">2016-04-07T19:41:15Z</dcterms:created>
  <dcterms:modified xsi:type="dcterms:W3CDTF">2017-05-24T22:21:40Z</dcterms:modified>
</cp:coreProperties>
</file>