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56" r:id="rId2"/>
    <p:sldId id="257" r:id="rId3"/>
    <p:sldId id="258" r:id="rId4"/>
    <p:sldId id="261" r:id="rId5"/>
    <p:sldId id="259" r:id="rId6"/>
    <p:sldId id="260" r:id="rId7"/>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434" autoAdjust="0"/>
  </p:normalViewPr>
  <p:slideViewPr>
    <p:cSldViewPr snapToGrid="0">
      <p:cViewPr varScale="1">
        <p:scale>
          <a:sx n="116" d="100"/>
          <a:sy n="116" d="100"/>
        </p:scale>
        <p:origin x="390"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D8BE57F-5867-4E5A-9339-EB9C5061C01E}" type="datetimeFigureOut">
              <a:rPr lang="es-CO" smtClean="0"/>
              <a:t>15/05/2017</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662592-24B0-4CB1-A429-0380B6356B77}" type="slidenum">
              <a:rPr lang="es-CO" smtClean="0"/>
              <a:t>‹Nº›</a:t>
            </a:fld>
            <a:endParaRPr lang="es-CO"/>
          </a:p>
        </p:txBody>
      </p:sp>
    </p:spTree>
    <p:extLst>
      <p:ext uri="{BB962C8B-B14F-4D97-AF65-F5344CB8AC3E}">
        <p14:creationId xmlns:p14="http://schemas.microsoft.com/office/powerpoint/2010/main" val="37744976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10"/>
          </p:nvPr>
        </p:nvSpPr>
        <p:spPr/>
        <p:txBody>
          <a:bodyPr/>
          <a:lstStyle/>
          <a:p>
            <a:fld id="{FD662592-24B0-4CB1-A429-0380B6356B77}" type="slidenum">
              <a:rPr lang="es-CO" smtClean="0"/>
              <a:t>4</a:t>
            </a:fld>
            <a:endParaRPr lang="es-CO"/>
          </a:p>
        </p:txBody>
      </p:sp>
    </p:spTree>
    <p:extLst>
      <p:ext uri="{BB962C8B-B14F-4D97-AF65-F5344CB8AC3E}">
        <p14:creationId xmlns:p14="http://schemas.microsoft.com/office/powerpoint/2010/main" val="37263389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C20A5308-526C-440B-AF92-1AD3C324ABC9}" type="datetimeFigureOut">
              <a:rPr lang="es-CO" smtClean="0"/>
              <a:t>15/05/2017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31808521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C20A5308-526C-440B-AF92-1AD3C324ABC9}" type="datetimeFigureOut">
              <a:rPr lang="es-CO" smtClean="0"/>
              <a:t>15/05/2017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27412954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C20A5308-526C-440B-AF92-1AD3C324ABC9}" type="datetimeFigureOut">
              <a:rPr lang="es-CO" smtClean="0"/>
              <a:t>15/05/2017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26111897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C20A5308-526C-440B-AF92-1AD3C324ABC9}" type="datetimeFigureOut">
              <a:rPr lang="es-CO" smtClean="0"/>
              <a:t>15/05/2017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2535775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C20A5308-526C-440B-AF92-1AD3C324ABC9}" type="datetimeFigureOut">
              <a:rPr lang="es-CO" smtClean="0"/>
              <a:t>15/05/2017</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14442019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C20A5308-526C-440B-AF92-1AD3C324ABC9}" type="datetimeFigureOut">
              <a:rPr lang="es-CO" smtClean="0"/>
              <a:t>15/05/2017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35125138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C20A5308-526C-440B-AF92-1AD3C324ABC9}" type="datetimeFigureOut">
              <a:rPr lang="es-CO" smtClean="0"/>
              <a:t>15/05/2017</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30717688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C20A5308-526C-440B-AF92-1AD3C324ABC9}" type="datetimeFigureOut">
              <a:rPr lang="es-CO" smtClean="0"/>
              <a:t>15/05/2017</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14676982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C20A5308-526C-440B-AF92-1AD3C324ABC9}" type="datetimeFigureOut">
              <a:rPr lang="es-CO" smtClean="0"/>
              <a:t>15/05/2017</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18660750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20A5308-526C-440B-AF92-1AD3C324ABC9}" type="datetimeFigureOut">
              <a:rPr lang="es-CO" smtClean="0"/>
              <a:t>15/05/2017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30150277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C20A5308-526C-440B-AF92-1AD3C324ABC9}" type="datetimeFigureOut">
              <a:rPr lang="es-CO" smtClean="0"/>
              <a:t>15/05/2017</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78CB376E-58A0-43C7-BB6D-848B43D14A45}" type="slidenum">
              <a:rPr lang="es-CO" smtClean="0"/>
              <a:t>‹Nº›</a:t>
            </a:fld>
            <a:endParaRPr lang="es-CO"/>
          </a:p>
        </p:txBody>
      </p:sp>
    </p:spTree>
    <p:extLst>
      <p:ext uri="{BB962C8B-B14F-4D97-AF65-F5344CB8AC3E}">
        <p14:creationId xmlns:p14="http://schemas.microsoft.com/office/powerpoint/2010/main" val="3834077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30000"/>
            <a:lum/>
          </a:blip>
          <a:srcRect/>
          <a:stretch>
            <a:fillRect t="-6000" b="-6000"/>
          </a:stretch>
        </a:blipFill>
        <a:effectLst/>
      </p:bgPr>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20A5308-526C-440B-AF92-1AD3C324ABC9}" type="datetimeFigureOut">
              <a:rPr lang="es-CO" smtClean="0"/>
              <a:t>15/05/2017</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CB376E-58A0-43C7-BB6D-848B43D14A45}" type="slidenum">
              <a:rPr lang="es-CO" smtClean="0"/>
              <a:t>‹Nº›</a:t>
            </a:fld>
            <a:endParaRPr lang="es-CO"/>
          </a:p>
        </p:txBody>
      </p:sp>
    </p:spTree>
    <p:extLst>
      <p:ext uri="{BB962C8B-B14F-4D97-AF65-F5344CB8AC3E}">
        <p14:creationId xmlns:p14="http://schemas.microsoft.com/office/powerpoint/2010/main" val="23698991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0" y="607443"/>
            <a:ext cx="12192000" cy="3785652"/>
          </a:xfrm>
          <a:prstGeom prst="rect">
            <a:avLst/>
          </a:prstGeom>
          <a:noFill/>
        </p:spPr>
        <p:txBody>
          <a:bodyPr wrap="square" rtlCol="0" anchor="b" anchorCtr="0">
            <a:spAutoFit/>
          </a:bodyPr>
          <a:lstStyle/>
          <a:p>
            <a:pPr algn="ctr"/>
            <a:r>
              <a:rPr lang="es-CO" sz="4000" dirty="0" smtClean="0">
                <a:solidFill>
                  <a:schemeClr val="accent6">
                    <a:lumMod val="50000"/>
                  </a:schemeClr>
                </a:solidFill>
                <a:latin typeface="Nueva Std" panose="020B0503070504090203" pitchFamily="34" charset="0"/>
              </a:rPr>
              <a:t>JOHANA OSPINA</a:t>
            </a:r>
          </a:p>
          <a:p>
            <a:pPr algn="ctr"/>
            <a:r>
              <a:rPr lang="es-CO" sz="4000" dirty="0" smtClean="0">
                <a:solidFill>
                  <a:schemeClr val="accent6">
                    <a:lumMod val="50000"/>
                  </a:schemeClr>
                </a:solidFill>
                <a:latin typeface="Nueva Std" panose="020B0503070504090203" pitchFamily="34" charset="0"/>
              </a:rPr>
              <a:t>KATERINE SOTO</a:t>
            </a:r>
          </a:p>
          <a:p>
            <a:pPr algn="ctr"/>
            <a:r>
              <a:rPr lang="es-CO" sz="4000" dirty="0" smtClean="0">
                <a:solidFill>
                  <a:schemeClr val="accent6">
                    <a:lumMod val="50000"/>
                  </a:schemeClr>
                </a:solidFill>
                <a:latin typeface="Nueva Std" panose="020B0503070504090203" pitchFamily="34" charset="0"/>
              </a:rPr>
              <a:t>ANDRÉS OVALLE</a:t>
            </a:r>
          </a:p>
          <a:p>
            <a:pPr algn="ctr"/>
            <a:endParaRPr lang="es-CO" sz="4000" dirty="0">
              <a:solidFill>
                <a:schemeClr val="accent6">
                  <a:lumMod val="50000"/>
                </a:schemeClr>
              </a:solidFill>
              <a:latin typeface="Nueva Std" panose="020B0503070504090203" pitchFamily="34" charset="0"/>
            </a:endParaRPr>
          </a:p>
          <a:p>
            <a:pPr algn="ctr"/>
            <a:endParaRPr lang="es-CO" sz="4000" dirty="0" smtClean="0">
              <a:solidFill>
                <a:schemeClr val="accent6">
                  <a:lumMod val="50000"/>
                </a:schemeClr>
              </a:solidFill>
              <a:latin typeface="Nueva Std" panose="020B0503070504090203" pitchFamily="34" charset="0"/>
            </a:endParaRPr>
          </a:p>
          <a:p>
            <a:pPr algn="ctr"/>
            <a:r>
              <a:rPr lang="es-CO" sz="4000" dirty="0" smtClean="0">
                <a:solidFill>
                  <a:schemeClr val="accent6">
                    <a:lumMod val="50000"/>
                  </a:schemeClr>
                </a:solidFill>
                <a:latin typeface="Nueva Std" panose="020B0503070504090203" pitchFamily="34" charset="0"/>
              </a:rPr>
              <a:t>Maquillaje y vestuario</a:t>
            </a:r>
            <a:endParaRPr lang="es-CO" sz="4000" dirty="0">
              <a:solidFill>
                <a:schemeClr val="accent6">
                  <a:lumMod val="50000"/>
                </a:schemeClr>
              </a:solidFill>
              <a:latin typeface="Nueva Std" panose="020B0503070504090203" pitchFamily="34" charset="0"/>
            </a:endParaRPr>
          </a:p>
        </p:txBody>
      </p:sp>
    </p:spTree>
    <p:extLst>
      <p:ext uri="{BB962C8B-B14F-4D97-AF65-F5344CB8AC3E}">
        <p14:creationId xmlns:p14="http://schemas.microsoft.com/office/powerpoint/2010/main" val="322315584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0" y="0"/>
            <a:ext cx="12117220" cy="6432530"/>
          </a:xfrm>
          <a:prstGeom prst="rect">
            <a:avLst/>
          </a:prstGeom>
          <a:noFill/>
        </p:spPr>
        <p:txBody>
          <a:bodyPr wrap="square" rtlCol="0" anchor="b" anchorCtr="0">
            <a:spAutoFit/>
          </a:bodyPr>
          <a:lstStyle/>
          <a:p>
            <a:pPr algn="just"/>
            <a:r>
              <a:rPr lang="es-CO" sz="4400" b="1" dirty="0" smtClean="0">
                <a:solidFill>
                  <a:schemeClr val="accent6">
                    <a:lumMod val="50000"/>
                  </a:schemeClr>
                </a:solidFill>
                <a:latin typeface="Nueva Std" panose="020B0503070504090203" pitchFamily="34" charset="0"/>
              </a:rPr>
              <a:t>Bailarina de Ballet con piel de culebra cascabel</a:t>
            </a:r>
          </a:p>
          <a:p>
            <a:pPr algn="just"/>
            <a:endParaRPr lang="es-CO" sz="4400" b="1" dirty="0" smtClean="0">
              <a:solidFill>
                <a:srgbClr val="FF0000"/>
              </a:solidFill>
              <a:latin typeface="Nueva Std" panose="020B0503070504090203" pitchFamily="34" charset="0"/>
            </a:endParaRPr>
          </a:p>
          <a:p>
            <a:pPr algn="just"/>
            <a:r>
              <a:rPr lang="es-CO" sz="3600" dirty="0" smtClean="0">
                <a:solidFill>
                  <a:schemeClr val="accent6">
                    <a:lumMod val="50000"/>
                  </a:schemeClr>
                </a:solidFill>
                <a:latin typeface="Nueva Std" panose="020B0503070504090203" pitchFamily="34" charset="0"/>
              </a:rPr>
              <a:t>Nuestro personaje es una mujer bailarina que tiene todo su cuerpo cubierto de una textura igual a la de una culebra cascabel de color verdoso, sus ojos son de aspecto animal de color amarillo, sólo tiene cabello en una parte de la cabeza el forma de línea la cual va desde la frente hasta terminar la nuca con un peinado de cola de caballo baja, su cabello es negro y largo llegando hasta la cintura, tiene cuernos en forma de ondas o crespos.</a:t>
            </a:r>
          </a:p>
          <a:p>
            <a:pPr algn="just"/>
            <a:r>
              <a:rPr lang="es-CO" sz="3600" dirty="0" smtClean="0">
                <a:solidFill>
                  <a:schemeClr val="accent6">
                    <a:lumMod val="50000"/>
                  </a:schemeClr>
                </a:solidFill>
                <a:latin typeface="Nueva Std" panose="020B0503070504090203" pitchFamily="34" charset="0"/>
              </a:rPr>
              <a:t>Vestirá un traje de ballet clásico el cual está conformado por una trusa, un tutu y unas </a:t>
            </a:r>
            <a:r>
              <a:rPr lang="es-CO" sz="3600" dirty="0" err="1" smtClean="0">
                <a:solidFill>
                  <a:schemeClr val="accent6">
                    <a:lumMod val="50000"/>
                  </a:schemeClr>
                </a:solidFill>
                <a:latin typeface="Nueva Std" panose="020B0503070504090203" pitchFamily="34" charset="0"/>
              </a:rPr>
              <a:t>baletas</a:t>
            </a:r>
            <a:r>
              <a:rPr lang="es-CO" sz="3600" dirty="0" smtClean="0">
                <a:solidFill>
                  <a:schemeClr val="accent6">
                    <a:lumMod val="50000"/>
                  </a:schemeClr>
                </a:solidFill>
                <a:latin typeface="Nueva Std" panose="020B0503070504090203" pitchFamily="34" charset="0"/>
              </a:rPr>
              <a:t> de color claro.</a:t>
            </a:r>
          </a:p>
        </p:txBody>
      </p:sp>
    </p:spTree>
    <p:extLst>
      <p:ext uri="{BB962C8B-B14F-4D97-AF65-F5344CB8AC3E}">
        <p14:creationId xmlns:p14="http://schemas.microsoft.com/office/powerpoint/2010/main" val="30350009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adroTexto 3"/>
          <p:cNvSpPr txBox="1"/>
          <p:nvPr/>
        </p:nvSpPr>
        <p:spPr>
          <a:xfrm>
            <a:off x="16106" y="0"/>
            <a:ext cx="3121432" cy="707886"/>
          </a:xfrm>
          <a:prstGeom prst="rect">
            <a:avLst/>
          </a:prstGeom>
          <a:noFill/>
        </p:spPr>
        <p:txBody>
          <a:bodyPr wrap="none" rtlCol="0" anchor="b" anchorCtr="0">
            <a:spAutoFit/>
          </a:bodyPr>
          <a:lstStyle/>
          <a:p>
            <a:pPr algn="ctr"/>
            <a:r>
              <a:rPr lang="es-CO" sz="4000" b="1" dirty="0" smtClean="0">
                <a:solidFill>
                  <a:schemeClr val="accent6">
                    <a:lumMod val="50000"/>
                  </a:schemeClr>
                </a:solidFill>
                <a:latin typeface="Nueva Std" panose="020B0503070504090203" pitchFamily="34" charset="0"/>
              </a:rPr>
              <a:t>REFERENTES:</a:t>
            </a:r>
            <a:endParaRPr lang="es-CO" sz="4000" b="1" dirty="0">
              <a:solidFill>
                <a:schemeClr val="accent6">
                  <a:lumMod val="50000"/>
                </a:schemeClr>
              </a:solidFill>
              <a:latin typeface="Nueva Std" panose="020B0503070504090203" pitchFamily="34" charset="0"/>
            </a:endParaRPr>
          </a:p>
        </p:txBody>
      </p:sp>
      <p:sp>
        <p:nvSpPr>
          <p:cNvPr id="10" name="CuadroTexto 9"/>
          <p:cNvSpPr txBox="1"/>
          <p:nvPr/>
        </p:nvSpPr>
        <p:spPr>
          <a:xfrm>
            <a:off x="437503" y="707886"/>
            <a:ext cx="1768433" cy="707886"/>
          </a:xfrm>
          <a:prstGeom prst="rect">
            <a:avLst/>
          </a:prstGeom>
          <a:noFill/>
        </p:spPr>
        <p:txBody>
          <a:bodyPr wrap="none" rtlCol="0" anchor="b" anchorCtr="0">
            <a:spAutoFit/>
          </a:bodyPr>
          <a:lstStyle/>
          <a:p>
            <a:pPr algn="ctr"/>
            <a:r>
              <a:rPr lang="es-CO" sz="4000" dirty="0" smtClean="0">
                <a:solidFill>
                  <a:schemeClr val="accent6">
                    <a:lumMod val="50000"/>
                  </a:schemeClr>
                </a:solidFill>
                <a:latin typeface="Nueva Std" panose="020B0503070504090203" pitchFamily="34" charset="0"/>
              </a:rPr>
              <a:t>Peinado:</a:t>
            </a:r>
            <a:endParaRPr lang="es-CO" sz="4000" dirty="0">
              <a:solidFill>
                <a:schemeClr val="accent6">
                  <a:lumMod val="50000"/>
                </a:schemeClr>
              </a:solidFill>
              <a:latin typeface="Nueva Std" panose="020B0503070504090203" pitchFamily="34" charset="0"/>
            </a:endParaRPr>
          </a:p>
        </p:txBody>
      </p:sp>
      <p:sp>
        <p:nvSpPr>
          <p:cNvPr id="11" name="CuadroTexto 10"/>
          <p:cNvSpPr txBox="1"/>
          <p:nvPr/>
        </p:nvSpPr>
        <p:spPr>
          <a:xfrm>
            <a:off x="5788208" y="303695"/>
            <a:ext cx="2993255" cy="707886"/>
          </a:xfrm>
          <a:prstGeom prst="rect">
            <a:avLst/>
          </a:prstGeom>
          <a:noFill/>
        </p:spPr>
        <p:txBody>
          <a:bodyPr wrap="none" rtlCol="0" anchor="b" anchorCtr="0">
            <a:spAutoFit/>
          </a:bodyPr>
          <a:lstStyle/>
          <a:p>
            <a:pPr algn="ctr"/>
            <a:r>
              <a:rPr lang="es-CO" sz="4000" dirty="0" smtClean="0">
                <a:solidFill>
                  <a:schemeClr val="accent6">
                    <a:lumMod val="50000"/>
                  </a:schemeClr>
                </a:solidFill>
                <a:latin typeface="Nueva Std" panose="020B0503070504090203" pitchFamily="34" charset="0"/>
              </a:rPr>
              <a:t>Textura de piel:</a:t>
            </a:r>
            <a:endParaRPr lang="es-CO" sz="4000" dirty="0">
              <a:solidFill>
                <a:schemeClr val="accent6">
                  <a:lumMod val="50000"/>
                </a:schemeClr>
              </a:solidFill>
              <a:latin typeface="Nueva Std" panose="020B0503070504090203" pitchFamily="34" charset="0"/>
            </a:endParaRPr>
          </a:p>
        </p:txBody>
      </p:sp>
      <p:sp>
        <p:nvSpPr>
          <p:cNvPr id="12" name="CuadroTexto 11"/>
          <p:cNvSpPr txBox="1"/>
          <p:nvPr/>
        </p:nvSpPr>
        <p:spPr>
          <a:xfrm>
            <a:off x="10019992" y="2688515"/>
            <a:ext cx="1070358" cy="707886"/>
          </a:xfrm>
          <a:prstGeom prst="rect">
            <a:avLst/>
          </a:prstGeom>
          <a:noFill/>
        </p:spPr>
        <p:txBody>
          <a:bodyPr wrap="none" rtlCol="0" anchor="b" anchorCtr="0">
            <a:spAutoFit/>
          </a:bodyPr>
          <a:lstStyle/>
          <a:p>
            <a:pPr algn="ctr"/>
            <a:r>
              <a:rPr lang="es-CO" sz="4000" dirty="0" smtClean="0">
                <a:solidFill>
                  <a:schemeClr val="accent6">
                    <a:lumMod val="50000"/>
                  </a:schemeClr>
                </a:solidFill>
                <a:latin typeface="Nueva Std" panose="020B0503070504090203" pitchFamily="34" charset="0"/>
              </a:rPr>
              <a:t>Ojos:</a:t>
            </a:r>
            <a:endParaRPr lang="es-CO" sz="4000" dirty="0">
              <a:solidFill>
                <a:schemeClr val="accent6">
                  <a:lumMod val="50000"/>
                </a:schemeClr>
              </a:solidFill>
              <a:latin typeface="Nueva Std" panose="020B0503070504090203" pitchFamily="34" charset="0"/>
            </a:endParaRPr>
          </a:p>
        </p:txBody>
      </p:sp>
      <p:pic>
        <p:nvPicPr>
          <p:cNvPr id="7" name="Imagen 6"/>
          <p:cNvPicPr>
            <a:picLocks noChangeAspect="1"/>
          </p:cNvPicPr>
          <p:nvPr/>
        </p:nvPicPr>
        <p:blipFill>
          <a:blip r:embed="rId2"/>
          <a:stretch>
            <a:fillRect/>
          </a:stretch>
        </p:blipFill>
        <p:spPr>
          <a:xfrm>
            <a:off x="0" y="1415772"/>
            <a:ext cx="4390249" cy="2545486"/>
          </a:xfrm>
          <a:prstGeom prst="rect">
            <a:avLst/>
          </a:prstGeom>
        </p:spPr>
      </p:pic>
      <p:pic>
        <p:nvPicPr>
          <p:cNvPr id="13" name="Imagen 12"/>
          <p:cNvPicPr>
            <a:picLocks noChangeAspect="1"/>
          </p:cNvPicPr>
          <p:nvPr/>
        </p:nvPicPr>
        <p:blipFill>
          <a:blip r:embed="rId3"/>
          <a:stretch>
            <a:fillRect/>
          </a:stretch>
        </p:blipFill>
        <p:spPr>
          <a:xfrm>
            <a:off x="8781463" y="3489165"/>
            <a:ext cx="3308875" cy="3254362"/>
          </a:xfrm>
          <a:prstGeom prst="rect">
            <a:avLst/>
          </a:prstGeom>
        </p:spPr>
      </p:pic>
      <p:pic>
        <p:nvPicPr>
          <p:cNvPr id="14" name="Imagen 13"/>
          <p:cNvPicPr>
            <a:picLocks noChangeAspect="1"/>
          </p:cNvPicPr>
          <p:nvPr/>
        </p:nvPicPr>
        <p:blipFill>
          <a:blip r:embed="rId4"/>
          <a:stretch>
            <a:fillRect/>
          </a:stretch>
        </p:blipFill>
        <p:spPr>
          <a:xfrm>
            <a:off x="3162716" y="4120003"/>
            <a:ext cx="2455065" cy="2700572"/>
          </a:xfrm>
          <a:prstGeom prst="rect">
            <a:avLst/>
          </a:prstGeom>
        </p:spPr>
      </p:pic>
      <p:pic>
        <p:nvPicPr>
          <p:cNvPr id="15" name="Imagen 14"/>
          <p:cNvPicPr>
            <a:picLocks noChangeAspect="1"/>
          </p:cNvPicPr>
          <p:nvPr/>
        </p:nvPicPr>
        <p:blipFill>
          <a:blip r:embed="rId5"/>
          <a:stretch>
            <a:fillRect/>
          </a:stretch>
        </p:blipFill>
        <p:spPr>
          <a:xfrm>
            <a:off x="5570377" y="1057963"/>
            <a:ext cx="3701874" cy="2082053"/>
          </a:xfrm>
          <a:prstGeom prst="rect">
            <a:avLst/>
          </a:prstGeom>
        </p:spPr>
      </p:pic>
      <p:sp>
        <p:nvSpPr>
          <p:cNvPr id="17" name="CuadroTexto 16"/>
          <p:cNvSpPr txBox="1"/>
          <p:nvPr/>
        </p:nvSpPr>
        <p:spPr>
          <a:xfrm>
            <a:off x="865987" y="5116346"/>
            <a:ext cx="1814600" cy="707886"/>
          </a:xfrm>
          <a:prstGeom prst="rect">
            <a:avLst/>
          </a:prstGeom>
          <a:noFill/>
        </p:spPr>
        <p:txBody>
          <a:bodyPr wrap="none" rtlCol="0" anchor="b" anchorCtr="0">
            <a:spAutoFit/>
          </a:bodyPr>
          <a:lstStyle/>
          <a:p>
            <a:pPr algn="ctr"/>
            <a:r>
              <a:rPr lang="es-CO" sz="4000" dirty="0" smtClean="0">
                <a:solidFill>
                  <a:schemeClr val="accent6">
                    <a:lumMod val="50000"/>
                  </a:schemeClr>
                </a:solidFill>
                <a:latin typeface="Nueva Std" panose="020B0503070504090203" pitchFamily="34" charset="0"/>
              </a:rPr>
              <a:t>Cuernos:</a:t>
            </a:r>
            <a:endParaRPr lang="es-CO" sz="4000" dirty="0">
              <a:solidFill>
                <a:schemeClr val="accent6">
                  <a:lumMod val="50000"/>
                </a:schemeClr>
              </a:solidFill>
              <a:latin typeface="Nueva Std" panose="020B0503070504090203" pitchFamily="34" charset="0"/>
            </a:endParaRPr>
          </a:p>
        </p:txBody>
      </p:sp>
    </p:spTree>
    <p:extLst>
      <p:ext uri="{BB962C8B-B14F-4D97-AF65-F5344CB8AC3E}">
        <p14:creationId xmlns:p14="http://schemas.microsoft.com/office/powerpoint/2010/main" val="15020458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p:cNvPicPr>
            <a:picLocks noChangeAspect="1"/>
          </p:cNvPicPr>
          <p:nvPr/>
        </p:nvPicPr>
        <p:blipFill rotWithShape="1">
          <a:blip r:embed="rId3"/>
          <a:srcRect l="3247" t="26364" r="4487" b="39732"/>
          <a:stretch/>
        </p:blipFill>
        <p:spPr>
          <a:xfrm>
            <a:off x="90153" y="2676702"/>
            <a:ext cx="12004950" cy="2480104"/>
          </a:xfrm>
          <a:prstGeom prst="rect">
            <a:avLst/>
          </a:prstGeom>
        </p:spPr>
      </p:pic>
      <p:sp>
        <p:nvSpPr>
          <p:cNvPr id="5" name="CuadroTexto 4"/>
          <p:cNvSpPr txBox="1"/>
          <p:nvPr/>
        </p:nvSpPr>
        <p:spPr>
          <a:xfrm>
            <a:off x="0" y="0"/>
            <a:ext cx="4797852" cy="707886"/>
          </a:xfrm>
          <a:prstGeom prst="rect">
            <a:avLst/>
          </a:prstGeom>
          <a:noFill/>
        </p:spPr>
        <p:txBody>
          <a:bodyPr wrap="none" rtlCol="0" anchor="b" anchorCtr="0">
            <a:spAutoFit/>
          </a:bodyPr>
          <a:lstStyle/>
          <a:p>
            <a:pPr algn="ctr"/>
            <a:r>
              <a:rPr lang="es-CO" sz="4000" b="1" dirty="0" smtClean="0">
                <a:solidFill>
                  <a:schemeClr val="accent6">
                    <a:lumMod val="50000"/>
                  </a:schemeClr>
                </a:solidFill>
                <a:latin typeface="Nueva Std" panose="020B0503070504090203" pitchFamily="34" charset="0"/>
              </a:rPr>
              <a:t>PALETA DE COLORES:</a:t>
            </a:r>
            <a:endParaRPr lang="es-CO" sz="4000" b="1" dirty="0">
              <a:solidFill>
                <a:schemeClr val="accent6">
                  <a:lumMod val="50000"/>
                </a:schemeClr>
              </a:solidFill>
              <a:latin typeface="Nueva Std" panose="020B0503070504090203" pitchFamily="34" charset="0"/>
            </a:endParaRPr>
          </a:p>
        </p:txBody>
      </p:sp>
    </p:spTree>
    <p:extLst>
      <p:ext uri="{BB962C8B-B14F-4D97-AF65-F5344CB8AC3E}">
        <p14:creationId xmlns:p14="http://schemas.microsoft.com/office/powerpoint/2010/main" val="22073556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0" y="-179194"/>
            <a:ext cx="12117220" cy="7171194"/>
          </a:xfrm>
          <a:prstGeom prst="rect">
            <a:avLst/>
          </a:prstGeom>
          <a:noFill/>
        </p:spPr>
        <p:txBody>
          <a:bodyPr wrap="square" rtlCol="0" anchor="b" anchorCtr="0">
            <a:spAutoFit/>
          </a:bodyPr>
          <a:lstStyle/>
          <a:p>
            <a:pPr algn="just"/>
            <a:r>
              <a:rPr lang="es-CO" sz="4000" b="1" dirty="0" smtClean="0">
                <a:solidFill>
                  <a:schemeClr val="accent6">
                    <a:lumMod val="50000"/>
                  </a:schemeClr>
                </a:solidFill>
                <a:latin typeface="Nueva Std" panose="020B0503070504090203" pitchFamily="34" charset="0"/>
              </a:rPr>
              <a:t>HISTORIA DEL PERSONAJE:</a:t>
            </a:r>
          </a:p>
          <a:p>
            <a:pPr algn="just"/>
            <a:r>
              <a:rPr lang="es-CO" sz="2800" dirty="0" err="1" smtClean="0">
                <a:solidFill>
                  <a:schemeClr val="accent6">
                    <a:lumMod val="50000"/>
                  </a:schemeClr>
                </a:solidFill>
                <a:latin typeface="Nueva Std" panose="020B0503070504090203" pitchFamily="34" charset="0"/>
              </a:rPr>
              <a:t>Alcestis</a:t>
            </a:r>
            <a:r>
              <a:rPr lang="es-CO" sz="2800" dirty="0" smtClean="0">
                <a:solidFill>
                  <a:schemeClr val="accent6">
                    <a:lumMod val="50000"/>
                  </a:schemeClr>
                </a:solidFill>
                <a:latin typeface="Nueva Std" panose="020B0503070504090203" pitchFamily="34" charset="0"/>
              </a:rPr>
              <a:t> era una mujer hermosa, todos admiraban su carisma y humildad, este aprecio era generalizado y mucho mayor que a su hermana Medea, quien reprochaban su fuerte temperamento y desprecio por la clase más baja.</a:t>
            </a:r>
          </a:p>
          <a:p>
            <a:pPr algn="just"/>
            <a:endParaRPr lang="es-CO" sz="2800" dirty="0" smtClean="0">
              <a:solidFill>
                <a:schemeClr val="accent6">
                  <a:lumMod val="50000"/>
                </a:schemeClr>
              </a:solidFill>
              <a:latin typeface="Nueva Std" panose="020B0503070504090203" pitchFamily="34" charset="0"/>
            </a:endParaRPr>
          </a:p>
          <a:p>
            <a:pPr algn="just"/>
            <a:r>
              <a:rPr lang="es-CO" sz="2800" dirty="0" err="1" smtClean="0">
                <a:solidFill>
                  <a:schemeClr val="accent6">
                    <a:lumMod val="50000"/>
                  </a:schemeClr>
                </a:solidFill>
                <a:latin typeface="Nueva Std" panose="020B0503070504090203" pitchFamily="34" charset="0"/>
              </a:rPr>
              <a:t>Admeto</a:t>
            </a:r>
            <a:r>
              <a:rPr lang="es-CO" sz="2800" dirty="0" smtClean="0">
                <a:solidFill>
                  <a:schemeClr val="accent6">
                    <a:lumMod val="50000"/>
                  </a:schemeClr>
                </a:solidFill>
                <a:latin typeface="Nueva Std" panose="020B0503070504090203" pitchFamily="34" charset="0"/>
              </a:rPr>
              <a:t> era el rey de </a:t>
            </a:r>
            <a:r>
              <a:rPr lang="es-CO" sz="2800" dirty="0" err="1" smtClean="0">
                <a:solidFill>
                  <a:schemeClr val="accent6">
                    <a:lumMod val="50000"/>
                  </a:schemeClr>
                </a:solidFill>
                <a:latin typeface="Nueva Std" panose="020B0503070504090203" pitchFamily="34" charset="0"/>
              </a:rPr>
              <a:t>Yolco</a:t>
            </a:r>
            <a:r>
              <a:rPr lang="es-CO" sz="2800" dirty="0" smtClean="0">
                <a:solidFill>
                  <a:schemeClr val="accent6">
                    <a:lumMod val="50000"/>
                  </a:schemeClr>
                </a:solidFill>
                <a:latin typeface="Nueva Std" panose="020B0503070504090203" pitchFamily="34" charset="0"/>
              </a:rPr>
              <a:t>, era hora de casarse y sabía que las mujeres más confiables del reino por su belleza y línea de sangre eran las hijas de </a:t>
            </a:r>
            <a:r>
              <a:rPr lang="es-CO" sz="2800" dirty="0" err="1" smtClean="0">
                <a:solidFill>
                  <a:schemeClr val="accent6">
                    <a:lumMod val="50000"/>
                  </a:schemeClr>
                </a:solidFill>
                <a:latin typeface="Nueva Std" panose="020B0503070504090203" pitchFamily="34" charset="0"/>
              </a:rPr>
              <a:t>Pelias</a:t>
            </a:r>
            <a:r>
              <a:rPr lang="es-CO" sz="2800" dirty="0" smtClean="0">
                <a:solidFill>
                  <a:schemeClr val="accent6">
                    <a:lumMod val="50000"/>
                  </a:schemeClr>
                </a:solidFill>
                <a:latin typeface="Nueva Std" panose="020B0503070504090203" pitchFamily="34" charset="0"/>
              </a:rPr>
              <a:t>, así que pidió la mano de </a:t>
            </a:r>
            <a:r>
              <a:rPr lang="es-CO" sz="2800" dirty="0" err="1" smtClean="0">
                <a:solidFill>
                  <a:schemeClr val="accent6">
                    <a:lumMod val="50000"/>
                  </a:schemeClr>
                </a:solidFill>
                <a:latin typeface="Nueva Std" panose="020B0503070504090203" pitchFamily="34" charset="0"/>
              </a:rPr>
              <a:t>Alcestis</a:t>
            </a:r>
            <a:r>
              <a:rPr lang="es-CO" sz="2800" dirty="0" smtClean="0">
                <a:solidFill>
                  <a:schemeClr val="accent6">
                    <a:lumMod val="50000"/>
                  </a:schemeClr>
                </a:solidFill>
                <a:latin typeface="Nueva Std" panose="020B0503070504090203" pitchFamily="34" charset="0"/>
              </a:rPr>
              <a:t> como su familia lo sugirió; Medea molesta decidió invocar a Artemisa para pedir el sacrificio de su hermana </a:t>
            </a:r>
            <a:r>
              <a:rPr lang="es-CO" sz="2800" dirty="0" err="1" smtClean="0">
                <a:solidFill>
                  <a:schemeClr val="accent6">
                    <a:lumMod val="50000"/>
                  </a:schemeClr>
                </a:solidFill>
                <a:latin typeface="Nueva Std" panose="020B0503070504090203" pitchFamily="34" charset="0"/>
              </a:rPr>
              <a:t>Alcestis</a:t>
            </a:r>
            <a:r>
              <a:rPr lang="es-CO" sz="2800" dirty="0" smtClean="0">
                <a:solidFill>
                  <a:schemeClr val="accent6">
                    <a:lumMod val="50000"/>
                  </a:schemeClr>
                </a:solidFill>
                <a:latin typeface="Nueva Std" panose="020B0503070504090203" pitchFamily="34" charset="0"/>
              </a:rPr>
              <a:t> en cambio del sacrificio de ganado por su favor. </a:t>
            </a:r>
          </a:p>
          <a:p>
            <a:pPr algn="just"/>
            <a:endParaRPr lang="es-CO" sz="2800" dirty="0" smtClean="0">
              <a:solidFill>
                <a:schemeClr val="accent6">
                  <a:lumMod val="50000"/>
                </a:schemeClr>
              </a:solidFill>
              <a:latin typeface="Nueva Std" panose="020B0503070504090203" pitchFamily="34" charset="0"/>
            </a:endParaRPr>
          </a:p>
          <a:p>
            <a:pPr algn="just"/>
            <a:r>
              <a:rPr lang="es-CO" sz="2800" dirty="0" smtClean="0">
                <a:solidFill>
                  <a:schemeClr val="accent6">
                    <a:lumMod val="50000"/>
                  </a:schemeClr>
                </a:solidFill>
                <a:latin typeface="Nueva Std" panose="020B0503070504090203" pitchFamily="34" charset="0"/>
              </a:rPr>
              <a:t>El día de su boda Artemisa cumple y </a:t>
            </a:r>
            <a:r>
              <a:rPr lang="es-CO" sz="2800" dirty="0" err="1" smtClean="0">
                <a:solidFill>
                  <a:schemeClr val="accent6">
                    <a:lumMod val="50000"/>
                  </a:schemeClr>
                </a:solidFill>
                <a:latin typeface="Nueva Std" panose="020B0503070504090203" pitchFamily="34" charset="0"/>
              </a:rPr>
              <a:t>Alcestis</a:t>
            </a:r>
            <a:r>
              <a:rPr lang="es-CO" sz="2800" dirty="0" smtClean="0">
                <a:solidFill>
                  <a:schemeClr val="accent6">
                    <a:lumMod val="50000"/>
                  </a:schemeClr>
                </a:solidFill>
                <a:latin typeface="Nueva Std" panose="020B0503070504090203" pitchFamily="34" charset="0"/>
              </a:rPr>
              <a:t> muere en su recamara por veneno en su copa de vino y rodeada por serpientes; </a:t>
            </a:r>
            <a:r>
              <a:rPr lang="es-CO" sz="2800" dirty="0" err="1" smtClean="0">
                <a:solidFill>
                  <a:schemeClr val="accent6">
                    <a:lumMod val="50000"/>
                  </a:schemeClr>
                </a:solidFill>
                <a:latin typeface="Nueva Std" panose="020B0503070504090203" pitchFamily="34" charset="0"/>
              </a:rPr>
              <a:t>Admeto</a:t>
            </a:r>
            <a:r>
              <a:rPr lang="es-CO" sz="2800" dirty="0" smtClean="0">
                <a:solidFill>
                  <a:schemeClr val="accent6">
                    <a:lumMod val="50000"/>
                  </a:schemeClr>
                </a:solidFill>
                <a:latin typeface="Nueva Std" panose="020B0503070504090203" pitchFamily="34" charset="0"/>
              </a:rPr>
              <a:t> devastado pide la ayuda de Heracles, a quien </a:t>
            </a:r>
            <a:r>
              <a:rPr lang="es-CO" sz="2800" dirty="0" err="1" smtClean="0">
                <a:solidFill>
                  <a:schemeClr val="accent6">
                    <a:lumMod val="50000"/>
                  </a:schemeClr>
                </a:solidFill>
                <a:latin typeface="Nueva Std" panose="020B0503070504090203" pitchFamily="34" charset="0"/>
              </a:rPr>
              <a:t>Admeto</a:t>
            </a:r>
            <a:r>
              <a:rPr lang="es-CO" sz="2800" dirty="0" smtClean="0">
                <a:solidFill>
                  <a:schemeClr val="accent6">
                    <a:lumMod val="50000"/>
                  </a:schemeClr>
                </a:solidFill>
                <a:latin typeface="Nueva Std" panose="020B0503070504090203" pitchFamily="34" charset="0"/>
              </a:rPr>
              <a:t> ayudó a salvar a su hijo de los ciclopes años atrás. Heracles atiende tan importante solicitud y decide ir al Ares por el alma de </a:t>
            </a:r>
            <a:r>
              <a:rPr lang="es-CO" sz="2800" dirty="0" err="1" smtClean="0">
                <a:solidFill>
                  <a:schemeClr val="accent6">
                    <a:lumMod val="50000"/>
                  </a:schemeClr>
                </a:solidFill>
                <a:latin typeface="Nueva Std" panose="020B0503070504090203" pitchFamily="34" charset="0"/>
              </a:rPr>
              <a:t>Alcestis</a:t>
            </a:r>
            <a:r>
              <a:rPr lang="es-CO" sz="2800" dirty="0" smtClean="0">
                <a:solidFill>
                  <a:schemeClr val="accent6">
                    <a:lumMod val="50000"/>
                  </a:schemeClr>
                </a:solidFill>
                <a:latin typeface="Nueva Std" panose="020B0503070504090203" pitchFamily="34" charset="0"/>
              </a:rPr>
              <a:t>, Artemisa furiosa por devolver el alma de </a:t>
            </a:r>
            <a:r>
              <a:rPr lang="es-CO" sz="2800" dirty="0" err="1" smtClean="0">
                <a:solidFill>
                  <a:schemeClr val="accent6">
                    <a:lumMod val="50000"/>
                  </a:schemeClr>
                </a:solidFill>
                <a:latin typeface="Nueva Std" panose="020B0503070504090203" pitchFamily="34" charset="0"/>
              </a:rPr>
              <a:t>Alcenstis</a:t>
            </a:r>
            <a:r>
              <a:rPr lang="es-CO" sz="2800" dirty="0" smtClean="0">
                <a:solidFill>
                  <a:schemeClr val="accent6">
                    <a:lumMod val="50000"/>
                  </a:schemeClr>
                </a:solidFill>
                <a:latin typeface="Nueva Std" panose="020B0503070504090203" pitchFamily="34" charset="0"/>
              </a:rPr>
              <a:t> al mundo de los mortales decide maldecirla y la línea de sangre quedará con la apariencia de los animales infernales, quien Artemisa era su diosa. </a:t>
            </a:r>
          </a:p>
        </p:txBody>
      </p:sp>
    </p:spTree>
    <p:extLst>
      <p:ext uri="{BB962C8B-B14F-4D97-AF65-F5344CB8AC3E}">
        <p14:creationId xmlns:p14="http://schemas.microsoft.com/office/powerpoint/2010/main" val="1230298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adroTexto 4"/>
          <p:cNvSpPr txBox="1"/>
          <p:nvPr/>
        </p:nvSpPr>
        <p:spPr>
          <a:xfrm>
            <a:off x="0" y="0"/>
            <a:ext cx="12117220" cy="6832640"/>
          </a:xfrm>
          <a:prstGeom prst="rect">
            <a:avLst/>
          </a:prstGeom>
          <a:noFill/>
        </p:spPr>
        <p:txBody>
          <a:bodyPr wrap="square" rtlCol="0" anchor="b" anchorCtr="0">
            <a:spAutoFit/>
          </a:bodyPr>
          <a:lstStyle/>
          <a:p>
            <a:pPr algn="just"/>
            <a:r>
              <a:rPr lang="es-CO" sz="2600" dirty="0" smtClean="0">
                <a:solidFill>
                  <a:schemeClr val="accent6">
                    <a:lumMod val="50000"/>
                  </a:schemeClr>
                </a:solidFill>
                <a:latin typeface="Nueva Std" panose="020B0503070504090203" pitchFamily="34" charset="0"/>
              </a:rPr>
              <a:t>Años después </a:t>
            </a:r>
            <a:r>
              <a:rPr lang="es-CO" sz="2600" dirty="0" err="1" smtClean="0">
                <a:solidFill>
                  <a:schemeClr val="accent6">
                    <a:lumMod val="50000"/>
                  </a:schemeClr>
                </a:solidFill>
                <a:latin typeface="Nueva Std" panose="020B0503070504090203" pitchFamily="34" charset="0"/>
              </a:rPr>
              <a:t>Alcestis</a:t>
            </a:r>
            <a:r>
              <a:rPr lang="es-CO" sz="2600" dirty="0" smtClean="0">
                <a:solidFill>
                  <a:schemeClr val="accent6">
                    <a:lumMod val="50000"/>
                  </a:schemeClr>
                </a:solidFill>
                <a:latin typeface="Nueva Std" panose="020B0503070504090203" pitchFamily="34" charset="0"/>
              </a:rPr>
              <a:t> y </a:t>
            </a:r>
            <a:r>
              <a:rPr lang="es-CO" sz="2600" dirty="0" err="1" smtClean="0">
                <a:solidFill>
                  <a:schemeClr val="accent6">
                    <a:lumMod val="50000"/>
                  </a:schemeClr>
                </a:solidFill>
                <a:latin typeface="Nueva Std" panose="020B0503070504090203" pitchFamily="34" charset="0"/>
              </a:rPr>
              <a:t>Admeto</a:t>
            </a:r>
            <a:r>
              <a:rPr lang="es-CO" sz="2600" dirty="0" smtClean="0">
                <a:solidFill>
                  <a:schemeClr val="accent6">
                    <a:lumMod val="50000"/>
                  </a:schemeClr>
                </a:solidFill>
                <a:latin typeface="Nueva Std" panose="020B0503070504090203" pitchFamily="34" charset="0"/>
              </a:rPr>
              <a:t> son padres, como Artemisa prometió su linaje fue maldito. Su hija la llaman Aura, por la diosa némesis de Artemisa. A los 18 años se formó totalmente el cuerpo de Aura, su piel era gruesa y oscura, tenía manchas repetidas por todo el cuerpo, pero sus facciones, cuerpo y postura, eran iguales a las de su madre, delgada y de rasgos refinados; al igual que su carácter, era tierna, carismática y delicada con quien trataba.</a:t>
            </a:r>
          </a:p>
          <a:p>
            <a:pPr algn="just"/>
            <a:r>
              <a:rPr lang="es-CO" sz="2600" dirty="0" smtClean="0">
                <a:solidFill>
                  <a:schemeClr val="accent6">
                    <a:lumMod val="50000"/>
                  </a:schemeClr>
                </a:solidFill>
                <a:latin typeface="Nueva Std" panose="020B0503070504090203" pitchFamily="34" charset="0"/>
              </a:rPr>
              <a:t>Pasó toda su vida encerrada y solo los linajes más altos y la servidumbre la veían personalmente, encerrada en su cuarto escuchaba las melodías que distintas personas del reino iban a tocar. Un día con la música realizada por la lira de Apolo, se levantó y empezó a moverse, dejó llevar su alma por el viento y pensar que podía volar, se movía en círculos lentamente mientras giraba sus brazos en el aire, se empinaba simulando que podía alcanzar el cielo y su mirada la ponía en el horizonte. </a:t>
            </a:r>
          </a:p>
          <a:p>
            <a:pPr algn="just"/>
            <a:r>
              <a:rPr lang="es-CO" sz="2600" dirty="0" smtClean="0">
                <a:solidFill>
                  <a:schemeClr val="accent6">
                    <a:lumMod val="50000"/>
                  </a:schemeClr>
                </a:solidFill>
                <a:latin typeface="Nueva Std" panose="020B0503070504090203" pitchFamily="34" charset="0"/>
              </a:rPr>
              <a:t>Enamorada por estas melodías pidió que Apolo pudiera estar más presente, así fue como todas las tardes, entre dos y tres horas iba Apolo a tocar las melodías a la princesa, Aura empezaba a mover hipnotizada por la música de Apolo y con el tiempo empezó a perfeccionar su técnica; pidió le realizaran un vestido más ajustado y corto para poder ver sus movimientos; mostraba a su talento a sus padres quienes fascinados lo denominaron ‘’</a:t>
            </a:r>
            <a:r>
              <a:rPr lang="es-CO" sz="2600" dirty="0" err="1" smtClean="0">
                <a:solidFill>
                  <a:schemeClr val="accent6">
                    <a:lumMod val="50000"/>
                  </a:schemeClr>
                </a:solidFill>
                <a:latin typeface="Nueva Std" panose="020B0503070504090203" pitchFamily="34" charset="0"/>
              </a:rPr>
              <a:t>ballizo</a:t>
            </a:r>
            <a:r>
              <a:rPr lang="es-CO" sz="2600" dirty="0" smtClean="0">
                <a:solidFill>
                  <a:schemeClr val="accent6">
                    <a:lumMod val="50000"/>
                  </a:schemeClr>
                </a:solidFill>
                <a:latin typeface="Nueva Std" panose="020B0503070504090203" pitchFamily="34" charset="0"/>
              </a:rPr>
              <a:t>’’ por sus movimientos y saltos. </a:t>
            </a:r>
          </a:p>
          <a:p>
            <a:pPr algn="just"/>
            <a:endParaRPr lang="es-CO" sz="2400" dirty="0" smtClean="0">
              <a:solidFill>
                <a:schemeClr val="accent6">
                  <a:lumMod val="50000"/>
                </a:schemeClr>
              </a:solidFill>
              <a:latin typeface="Nueva Std" panose="020B0503070504090203" pitchFamily="34" charset="0"/>
            </a:endParaRPr>
          </a:p>
          <a:p>
            <a:pPr algn="r"/>
            <a:r>
              <a:rPr lang="es-CO" sz="2400" b="1" i="1" dirty="0" smtClean="0">
                <a:solidFill>
                  <a:schemeClr val="accent6">
                    <a:lumMod val="50000"/>
                  </a:schemeClr>
                </a:solidFill>
                <a:latin typeface="Nueva Std" panose="020B0503070504090203" pitchFamily="34" charset="0"/>
              </a:rPr>
              <a:t>Inspirado en el mito de </a:t>
            </a:r>
            <a:r>
              <a:rPr lang="es-CO" sz="2400" b="1" i="1" dirty="0" err="1" smtClean="0">
                <a:solidFill>
                  <a:schemeClr val="accent6">
                    <a:lumMod val="50000"/>
                  </a:schemeClr>
                </a:solidFill>
                <a:latin typeface="Nueva Std" panose="020B0503070504090203" pitchFamily="34" charset="0"/>
              </a:rPr>
              <a:t>Alcestis</a:t>
            </a:r>
            <a:r>
              <a:rPr lang="es-CO" sz="2400" b="1" i="1" dirty="0">
                <a:solidFill>
                  <a:schemeClr val="accent6">
                    <a:lumMod val="50000"/>
                  </a:schemeClr>
                </a:solidFill>
                <a:latin typeface="Nueva Std" panose="020B0503070504090203" pitchFamily="34" charset="0"/>
              </a:rPr>
              <a:t> </a:t>
            </a:r>
            <a:r>
              <a:rPr lang="es-CO" sz="2400" b="1" i="1" dirty="0" smtClean="0">
                <a:solidFill>
                  <a:schemeClr val="accent6">
                    <a:lumMod val="50000"/>
                  </a:schemeClr>
                </a:solidFill>
                <a:latin typeface="Nueva Std" panose="020B0503070504090203" pitchFamily="34" charset="0"/>
              </a:rPr>
              <a:t>de Edipo.</a:t>
            </a:r>
          </a:p>
        </p:txBody>
      </p:sp>
    </p:spTree>
    <p:extLst>
      <p:ext uri="{BB962C8B-B14F-4D97-AF65-F5344CB8AC3E}">
        <p14:creationId xmlns:p14="http://schemas.microsoft.com/office/powerpoint/2010/main" val="1821191681"/>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70</TotalTime>
  <Words>645</Words>
  <Application>Microsoft Office PowerPoint</Application>
  <PresentationFormat>Panorámica</PresentationFormat>
  <Paragraphs>28</Paragraphs>
  <Slides>6</Slides>
  <Notes>1</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6</vt:i4>
      </vt:variant>
    </vt:vector>
  </HeadingPairs>
  <TitlesOfParts>
    <vt:vector size="11" baseType="lpstr">
      <vt:lpstr>Arial</vt:lpstr>
      <vt:lpstr>Calibri</vt:lpstr>
      <vt:lpstr>Calibri Light</vt:lpstr>
      <vt:lpstr>Nueva Std</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Andrés Ovalle</dc:creator>
  <cp:lastModifiedBy>Andrés Felipe Ovalle Paez</cp:lastModifiedBy>
  <cp:revision>8</cp:revision>
  <dcterms:created xsi:type="dcterms:W3CDTF">2017-03-29T01:55:04Z</dcterms:created>
  <dcterms:modified xsi:type="dcterms:W3CDTF">2017-05-15T20:25:51Z</dcterms:modified>
</cp:coreProperties>
</file>