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68" r:id="rId2"/>
    <p:sldId id="257" r:id="rId3"/>
    <p:sldId id="258" r:id="rId4"/>
    <p:sldId id="259" r:id="rId5"/>
    <p:sldId id="260" r:id="rId6"/>
    <p:sldId id="261" r:id="rId7"/>
    <p:sldId id="262" r:id="rId8"/>
    <p:sldId id="282" r:id="rId9"/>
    <p:sldId id="283" r:id="rId10"/>
    <p:sldId id="269" r:id="rId11"/>
    <p:sldId id="270" r:id="rId12"/>
    <p:sldId id="271" r:id="rId13"/>
    <p:sldId id="272" r:id="rId14"/>
    <p:sldId id="263" r:id="rId15"/>
    <p:sldId id="273" r:id="rId16"/>
    <p:sldId id="274" r:id="rId17"/>
    <p:sldId id="264" r:id="rId18"/>
    <p:sldId id="265" r:id="rId19"/>
    <p:sldId id="276" r:id="rId20"/>
    <p:sldId id="266" r:id="rId21"/>
    <p:sldId id="267" r:id="rId22"/>
    <p:sldId id="277" r:id="rId23"/>
    <p:sldId id="278" r:id="rId24"/>
    <p:sldId id="279" r:id="rId25"/>
    <p:sldId id="280" r:id="rId26"/>
    <p:sldId id="281" r:id="rId27"/>
    <p:sldId id="275" r:id="rId2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2327" autoAdjust="0"/>
  </p:normalViewPr>
  <p:slideViewPr>
    <p:cSldViewPr snapToGrid="0">
      <p:cViewPr varScale="1">
        <p:scale>
          <a:sx n="46" d="100"/>
          <a:sy n="46" d="100"/>
        </p:scale>
        <p:origin x="125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gestor.corporativo\Desktop\helados\Proyecto%20de%20Grado\02_FINANCIERO.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
              <a:t>PUNTO DE EQUILIBRIO</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lineChart>
        <c:grouping val="standard"/>
        <c:varyColors val="0"/>
        <c:ser>
          <c:idx val="0"/>
          <c:order val="0"/>
          <c:tx>
            <c:strRef>
              <c:f>'PUNTO EQUI'!$G$38</c:f>
              <c:strCache>
                <c:ptCount val="1"/>
                <c:pt idx="0">
                  <c:v>COSTOS FIJOS</c:v>
                </c:pt>
              </c:strCache>
            </c:strRef>
          </c:tx>
          <c:spPr>
            <a:ln w="28575" cap="rnd">
              <a:solidFill>
                <a:schemeClr val="accent1"/>
              </a:solidFill>
              <a:round/>
            </a:ln>
            <a:effectLst/>
          </c:spPr>
          <c:marker>
            <c:symbol val="none"/>
          </c:marker>
          <c:val>
            <c:numRef>
              <c:f>'PUNTO EQUI'!$G$39:$G$51</c:f>
              <c:numCache>
                <c:formatCode>_("$"\ * #,##0_);_("$"\ * \(#,##0\);_("$"\ * "-"??_);_(@_)</c:formatCode>
                <c:ptCount val="13"/>
                <c:pt idx="0">
                  <c:v>3992797</c:v>
                </c:pt>
                <c:pt idx="1">
                  <c:v>3992797</c:v>
                </c:pt>
                <c:pt idx="2">
                  <c:v>3992797</c:v>
                </c:pt>
                <c:pt idx="3">
                  <c:v>3992797</c:v>
                </c:pt>
                <c:pt idx="4">
                  <c:v>3992797</c:v>
                </c:pt>
                <c:pt idx="5">
                  <c:v>3992797</c:v>
                </c:pt>
                <c:pt idx="6">
                  <c:v>3992797</c:v>
                </c:pt>
                <c:pt idx="7">
                  <c:v>3992797</c:v>
                </c:pt>
                <c:pt idx="8">
                  <c:v>3992797</c:v>
                </c:pt>
                <c:pt idx="9">
                  <c:v>3992797</c:v>
                </c:pt>
                <c:pt idx="10">
                  <c:v>3992797</c:v>
                </c:pt>
                <c:pt idx="11">
                  <c:v>3992797</c:v>
                </c:pt>
                <c:pt idx="12">
                  <c:v>3992797</c:v>
                </c:pt>
              </c:numCache>
            </c:numRef>
          </c:val>
          <c:smooth val="0"/>
        </c:ser>
        <c:ser>
          <c:idx val="1"/>
          <c:order val="1"/>
          <c:tx>
            <c:strRef>
              <c:f>'PUNTO EQUI'!$H$38</c:f>
              <c:strCache>
                <c:ptCount val="1"/>
                <c:pt idx="0">
                  <c:v>COSTOS VARIABLES</c:v>
                </c:pt>
              </c:strCache>
            </c:strRef>
          </c:tx>
          <c:spPr>
            <a:ln w="28575" cap="rnd">
              <a:solidFill>
                <a:schemeClr val="accent2"/>
              </a:solidFill>
              <a:round/>
            </a:ln>
            <a:effectLst/>
          </c:spPr>
          <c:marker>
            <c:symbol val="none"/>
          </c:marker>
          <c:val>
            <c:numRef>
              <c:f>'PUNTO EQUI'!$H$39:$H$51</c:f>
              <c:numCache>
                <c:formatCode>_("$"* #,##0.00_);_("$"* \(#,##0.00\);_("$"* "-"??_);_(@_)</c:formatCode>
                <c:ptCount val="13"/>
                <c:pt idx="0" formatCode="_(&quot;$&quot;\ * #,##0_);_(&quot;$&quot;\ * \(#,##0\);_(&quot;$&quot;\ * &quot;-&quot;??_);_(@_)">
                  <c:v>0</c:v>
                </c:pt>
                <c:pt idx="1">
                  <c:v>2800000</c:v>
                </c:pt>
                <c:pt idx="2">
                  <c:v>4200000</c:v>
                </c:pt>
                <c:pt idx="3">
                  <c:v>6089232.8976034857</c:v>
                </c:pt>
                <c:pt idx="4">
                  <c:v>7840000</c:v>
                </c:pt>
                <c:pt idx="5">
                  <c:v>9800000</c:v>
                </c:pt>
                <c:pt idx="6">
                  <c:v>11760000</c:v>
                </c:pt>
                <c:pt idx="7">
                  <c:v>14000000</c:v>
                </c:pt>
                <c:pt idx="8">
                  <c:v>16800000</c:v>
                </c:pt>
                <c:pt idx="9">
                  <c:v>19600000</c:v>
                </c:pt>
                <c:pt idx="10">
                  <c:v>22400000</c:v>
                </c:pt>
                <c:pt idx="11">
                  <c:v>25200000</c:v>
                </c:pt>
                <c:pt idx="12">
                  <c:v>28000000</c:v>
                </c:pt>
              </c:numCache>
            </c:numRef>
          </c:val>
          <c:smooth val="0"/>
        </c:ser>
        <c:ser>
          <c:idx val="2"/>
          <c:order val="2"/>
          <c:tx>
            <c:strRef>
              <c:f>'PUNTO EQUI'!$I$38</c:f>
              <c:strCache>
                <c:ptCount val="1"/>
                <c:pt idx="0">
                  <c:v>COSTO TOTAL</c:v>
                </c:pt>
              </c:strCache>
            </c:strRef>
          </c:tx>
          <c:spPr>
            <a:ln w="28575" cap="rnd">
              <a:solidFill>
                <a:schemeClr val="accent3"/>
              </a:solidFill>
              <a:round/>
            </a:ln>
            <a:effectLst/>
          </c:spPr>
          <c:marker>
            <c:symbol val="none"/>
          </c:marker>
          <c:val>
            <c:numRef>
              <c:f>'PUNTO EQUI'!$I$39:$I$51</c:f>
              <c:numCache>
                <c:formatCode>_("$"\ * #,##0_);_("$"\ * \(#,##0\);_("$"\ * "-"??_);_(@_)</c:formatCode>
                <c:ptCount val="13"/>
                <c:pt idx="0">
                  <c:v>3992797</c:v>
                </c:pt>
                <c:pt idx="1">
                  <c:v>6792797</c:v>
                </c:pt>
                <c:pt idx="2">
                  <c:v>8192797</c:v>
                </c:pt>
                <c:pt idx="3">
                  <c:v>10082029.897603486</c:v>
                </c:pt>
                <c:pt idx="4">
                  <c:v>11832797</c:v>
                </c:pt>
                <c:pt idx="5">
                  <c:v>13792797</c:v>
                </c:pt>
                <c:pt idx="6">
                  <c:v>15752797</c:v>
                </c:pt>
                <c:pt idx="7">
                  <c:v>17992797</c:v>
                </c:pt>
                <c:pt idx="8">
                  <c:v>20792797</c:v>
                </c:pt>
                <c:pt idx="9">
                  <c:v>23592797</c:v>
                </c:pt>
                <c:pt idx="10">
                  <c:v>26392797</c:v>
                </c:pt>
                <c:pt idx="11">
                  <c:v>29192797</c:v>
                </c:pt>
                <c:pt idx="12">
                  <c:v>31992797</c:v>
                </c:pt>
              </c:numCache>
            </c:numRef>
          </c:val>
          <c:smooth val="0"/>
        </c:ser>
        <c:ser>
          <c:idx val="3"/>
          <c:order val="3"/>
          <c:tx>
            <c:strRef>
              <c:f>'PUNTO EQUI'!$J$38</c:f>
              <c:strCache>
                <c:ptCount val="1"/>
                <c:pt idx="0">
                  <c:v>INGRESO TOTAL VENTAS</c:v>
                </c:pt>
              </c:strCache>
            </c:strRef>
          </c:tx>
          <c:spPr>
            <a:ln w="28575" cap="rnd">
              <a:solidFill>
                <a:schemeClr val="accent4"/>
              </a:solidFill>
              <a:round/>
            </a:ln>
            <a:effectLst/>
          </c:spPr>
          <c:marker>
            <c:symbol val="none"/>
          </c:marker>
          <c:val>
            <c:numRef>
              <c:f>'PUNTO EQUI'!$J$39:$J$51</c:f>
              <c:numCache>
                <c:formatCode>_("$"\ * #,##0_);_("$"\ * \(#,##0\);_("$"\ * "-"??_);_(@_)</c:formatCode>
                <c:ptCount val="13"/>
                <c:pt idx="0">
                  <c:v>0</c:v>
                </c:pt>
                <c:pt idx="1">
                  <c:v>4636000</c:v>
                </c:pt>
                <c:pt idx="2">
                  <c:v>6954000</c:v>
                </c:pt>
                <c:pt idx="3">
                  <c:v>10082029.897603486</c:v>
                </c:pt>
                <c:pt idx="4">
                  <c:v>12980800</c:v>
                </c:pt>
                <c:pt idx="5">
                  <c:v>16226000</c:v>
                </c:pt>
                <c:pt idx="6">
                  <c:v>19471200</c:v>
                </c:pt>
                <c:pt idx="7">
                  <c:v>23180000</c:v>
                </c:pt>
                <c:pt idx="8">
                  <c:v>27816000</c:v>
                </c:pt>
                <c:pt idx="9">
                  <c:v>32452000</c:v>
                </c:pt>
                <c:pt idx="10">
                  <c:v>37088000</c:v>
                </c:pt>
                <c:pt idx="11">
                  <c:v>41724000</c:v>
                </c:pt>
                <c:pt idx="12">
                  <c:v>46360000</c:v>
                </c:pt>
              </c:numCache>
            </c:numRef>
          </c:val>
          <c:smooth val="0"/>
        </c:ser>
        <c:dLbls>
          <c:showLegendKey val="0"/>
          <c:showVal val="0"/>
          <c:showCatName val="0"/>
          <c:showSerName val="0"/>
          <c:showPercent val="0"/>
          <c:showBubbleSize val="0"/>
        </c:dLbls>
        <c:smooth val="0"/>
        <c:axId val="246561856"/>
        <c:axId val="246566336"/>
      </c:lineChart>
      <c:catAx>
        <c:axId val="24656185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46566336"/>
        <c:crosses val="autoZero"/>
        <c:auto val="1"/>
        <c:lblAlgn val="ctr"/>
        <c:lblOffset val="100"/>
        <c:noMultiLvlLbl val="0"/>
      </c:catAx>
      <c:valAx>
        <c:axId val="246566336"/>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 #,##0_);_(&quot;$&quot;\ * \(#,##0\);_(&quot;$&quot;\ *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2465618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B97DBD-9900-48F3-9979-EAA4FB7E4129}" type="datetimeFigureOut">
              <a:rPr lang="es-CO" smtClean="0"/>
              <a:t>22/05/2017</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528976-BEE4-4149-A773-F145FF464E73}" type="slidenum">
              <a:rPr lang="es-CO" smtClean="0"/>
              <a:t>‹Nº›</a:t>
            </a:fld>
            <a:endParaRPr lang="es-CO"/>
          </a:p>
        </p:txBody>
      </p:sp>
    </p:spTree>
    <p:extLst>
      <p:ext uri="{BB962C8B-B14F-4D97-AF65-F5344CB8AC3E}">
        <p14:creationId xmlns:p14="http://schemas.microsoft.com/office/powerpoint/2010/main" val="3361282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3D528976-BEE4-4149-A773-F145FF464E73}" type="slidenum">
              <a:rPr lang="es-CO" smtClean="0"/>
              <a:t>1</a:t>
            </a:fld>
            <a:endParaRPr lang="es-CO"/>
          </a:p>
        </p:txBody>
      </p:sp>
    </p:spTree>
    <p:extLst>
      <p:ext uri="{BB962C8B-B14F-4D97-AF65-F5344CB8AC3E}">
        <p14:creationId xmlns:p14="http://schemas.microsoft.com/office/powerpoint/2010/main" val="2845468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1584857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3434330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78304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2594731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53253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3035315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2221706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3033471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2692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22/05/2017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625737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14D8714-04F1-449E-B3AF-6EBB88BDC82C}" type="datetimeFigureOut">
              <a:rPr lang="es-CO" smtClean="0"/>
              <a:t>22/05/2017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631505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14D8714-04F1-449E-B3AF-6EBB88BDC82C}" type="datetimeFigureOut">
              <a:rPr lang="es-CO" smtClean="0"/>
              <a:t>22/05/2017</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06590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14D8714-04F1-449E-B3AF-6EBB88BDC82C}" type="datetimeFigureOut">
              <a:rPr lang="es-CO" smtClean="0"/>
              <a:t>22/05/2017</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276622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4D8714-04F1-449E-B3AF-6EBB88BDC82C}" type="datetimeFigureOut">
              <a:rPr lang="es-CO" smtClean="0"/>
              <a:t>22/05/2017</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2017480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14D8714-04F1-449E-B3AF-6EBB88BDC82C}" type="datetimeFigureOut">
              <a:rPr lang="es-CO" smtClean="0"/>
              <a:t>22/05/2017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1111495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14D8714-04F1-449E-B3AF-6EBB88BDC82C}" type="datetimeFigureOut">
              <a:rPr lang="es-CO" smtClean="0"/>
              <a:t>22/05/2017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17639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14D8714-04F1-449E-B3AF-6EBB88BDC82C}" type="datetimeFigureOut">
              <a:rPr lang="es-CO" smtClean="0"/>
              <a:t>22/05/2017</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05E7393-A527-41D6-BD7D-DF09394D5FAE}" type="slidenum">
              <a:rPr lang="es-CO" smtClean="0"/>
              <a:t>‹Nº›</a:t>
            </a:fld>
            <a:endParaRPr lang="es-CO"/>
          </a:p>
        </p:txBody>
      </p:sp>
    </p:spTree>
    <p:extLst>
      <p:ext uri="{BB962C8B-B14F-4D97-AF65-F5344CB8AC3E}">
        <p14:creationId xmlns:p14="http://schemas.microsoft.com/office/powerpoint/2010/main" val="6654140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8.tmp"/><Relationship Id="rId1" Type="http://schemas.openxmlformats.org/officeDocument/2006/relationships/slideLayout" Target="../slideLayouts/slideLayout2.xml"/><Relationship Id="rId5" Type="http://schemas.openxmlformats.org/officeDocument/2006/relationships/image" Target="../media/image21.tmp"/><Relationship Id="rId4" Type="http://schemas.openxmlformats.org/officeDocument/2006/relationships/image" Target="../media/image20.tmp"/></Relationships>
</file>

<file path=ppt/slides/_rels/slide21.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image" Target="../media/image22.tmp"/><Relationship Id="rId1" Type="http://schemas.openxmlformats.org/officeDocument/2006/relationships/slideLayout" Target="../slideLayouts/slideLayout2.xml"/><Relationship Id="rId4" Type="http://schemas.openxmlformats.org/officeDocument/2006/relationships/image" Target="../media/image24.tmp"/></Relationships>
</file>

<file path=ppt/slides/_rels/slide22.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632615"/>
            <a:ext cx="9628095" cy="1905490"/>
          </a:xfrm>
          <a:ln>
            <a:solidFill>
              <a:schemeClr val="accent1"/>
            </a:solidFill>
          </a:ln>
        </p:spPr>
        <p:txBody>
          <a:bodyPr/>
          <a:lstStyle/>
          <a:p>
            <a:r>
              <a:rPr lang="es-CO" sz="5000" dirty="0" smtClean="0"/>
              <a:t>TIENDA NATURISTA BUENA VIDA   </a:t>
            </a:r>
            <a:r>
              <a:rPr lang="es-CO" sz="2000" dirty="0" smtClean="0"/>
              <a:t>El placer de la vida y el buen comer </a:t>
            </a:r>
            <a:endParaRPr lang="es-CO" sz="2000" dirty="0"/>
          </a:p>
        </p:txBody>
      </p:sp>
      <p:sp>
        <p:nvSpPr>
          <p:cNvPr id="3" name="Subtítulo 2"/>
          <p:cNvSpPr>
            <a:spLocks noGrp="1"/>
          </p:cNvSpPr>
          <p:nvPr>
            <p:ph type="subTitle" idx="1"/>
          </p:nvPr>
        </p:nvSpPr>
        <p:spPr>
          <a:xfrm>
            <a:off x="1801357" y="2756501"/>
            <a:ext cx="7766936" cy="1096899"/>
          </a:xfrm>
        </p:spPr>
        <p:txBody>
          <a:bodyPr>
            <a:normAutofit lnSpcReduction="10000"/>
          </a:bodyPr>
          <a:lstStyle/>
          <a:p>
            <a:r>
              <a:rPr lang="es-CO" dirty="0" smtClean="0"/>
              <a:t>DIANA PATRICIA BARACALDO BUITRAGO</a:t>
            </a:r>
          </a:p>
          <a:p>
            <a:r>
              <a:rPr lang="es-CO" dirty="0" smtClean="0"/>
              <a:t>NORELIS ROSA HERNANDEZ PETRO</a:t>
            </a:r>
          </a:p>
          <a:p>
            <a:r>
              <a:rPr lang="es-CO" dirty="0" smtClean="0"/>
              <a:t>JOHAN CAMILO SOTO BAREÑO</a:t>
            </a:r>
          </a:p>
          <a:p>
            <a:endParaRPr lang="es-CO" dirty="0"/>
          </a:p>
        </p:txBody>
      </p:sp>
      <p:pic>
        <p:nvPicPr>
          <p:cNvPr id="4" name="Imagen 3"/>
          <p:cNvPicPr>
            <a:picLocks noChangeAspect="1"/>
          </p:cNvPicPr>
          <p:nvPr/>
        </p:nvPicPr>
        <p:blipFill>
          <a:blip r:embed="rId3"/>
          <a:stretch>
            <a:fillRect/>
          </a:stretch>
        </p:blipFill>
        <p:spPr>
          <a:xfrm>
            <a:off x="881752" y="4290193"/>
            <a:ext cx="3295452" cy="2469228"/>
          </a:xfrm>
          <a:prstGeom prst="rect">
            <a:avLst/>
          </a:prstGeom>
        </p:spPr>
      </p:pic>
      <p:pic>
        <p:nvPicPr>
          <p:cNvPr id="5" name="Imagen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9804" y="4942390"/>
            <a:ext cx="2788210" cy="1659097"/>
          </a:xfrm>
          <a:prstGeom prst="rect">
            <a:avLst/>
          </a:prstGeom>
        </p:spPr>
      </p:pic>
    </p:spTree>
    <p:extLst>
      <p:ext uri="{BB962C8B-B14F-4D97-AF65-F5344CB8AC3E}">
        <p14:creationId xmlns:p14="http://schemas.microsoft.com/office/powerpoint/2010/main" val="2269711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137199" y="287626"/>
            <a:ext cx="4770429" cy="652531"/>
          </a:xfrm>
        </p:spPr>
        <p:txBody>
          <a:bodyPr/>
          <a:lstStyle/>
          <a:p>
            <a:r>
              <a:rPr lang="es-CO" dirty="0" smtClean="0"/>
              <a:t>5 FUERZAS DE PORTER</a:t>
            </a:r>
            <a:endParaRPr lang="es-ES" dirty="0"/>
          </a:p>
        </p:txBody>
      </p:sp>
      <p:pic>
        <p:nvPicPr>
          <p:cNvPr id="8" name="Imagen 5"/>
          <p:cNvPicPr/>
          <p:nvPr/>
        </p:nvPicPr>
        <p:blipFill>
          <a:blip r:embed="rId2">
            <a:extLst>
              <a:ext uri="{28A0092B-C50C-407E-A947-70E740481C1C}">
                <a14:useLocalDpi xmlns:a14="http://schemas.microsoft.com/office/drawing/2010/main" val="0"/>
              </a:ext>
            </a:extLst>
          </a:blip>
          <a:srcRect l="10532" t="27492" r="27643" b="11180"/>
          <a:stretch>
            <a:fillRect/>
          </a:stretch>
        </p:blipFill>
        <p:spPr bwMode="auto">
          <a:xfrm>
            <a:off x="1925044" y="1236374"/>
            <a:ext cx="7270468" cy="4687910"/>
          </a:xfrm>
          <a:prstGeom prst="rect">
            <a:avLst/>
          </a:prstGeom>
          <a:noFill/>
          <a:ln>
            <a:noFill/>
          </a:ln>
        </p:spPr>
      </p:pic>
    </p:spTree>
    <p:extLst>
      <p:ext uri="{BB962C8B-B14F-4D97-AF65-F5344CB8AC3E}">
        <p14:creationId xmlns:p14="http://schemas.microsoft.com/office/powerpoint/2010/main" val="3571649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87949" y="261870"/>
            <a:ext cx="7230294" cy="832834"/>
          </a:xfrm>
        </p:spPr>
        <p:txBody>
          <a:bodyPr/>
          <a:lstStyle/>
          <a:p>
            <a:r>
              <a:rPr lang="es-CO" dirty="0" smtClean="0"/>
              <a:t>ESPECIFICACIONES DEL PRODUCTO </a:t>
            </a:r>
            <a:endParaRPr lang="es-ES" dirty="0"/>
          </a:p>
        </p:txBody>
      </p:sp>
      <p:sp>
        <p:nvSpPr>
          <p:cNvPr id="7" name="TextBox 6"/>
          <p:cNvSpPr txBox="1"/>
          <p:nvPr/>
        </p:nvSpPr>
        <p:spPr>
          <a:xfrm>
            <a:off x="566670" y="1223492"/>
            <a:ext cx="9569003" cy="5909310"/>
          </a:xfrm>
          <a:prstGeom prst="rect">
            <a:avLst/>
          </a:prstGeom>
          <a:noFill/>
        </p:spPr>
        <p:txBody>
          <a:bodyPr wrap="square" rtlCol="0">
            <a:spAutoFit/>
          </a:bodyPr>
          <a:lstStyle/>
          <a:p>
            <a:pPr algn="just"/>
            <a:r>
              <a:rPr lang="es-CO" dirty="0">
                <a:solidFill>
                  <a:schemeClr val="tx1">
                    <a:lumMod val="50000"/>
                    <a:lumOff val="50000"/>
                  </a:schemeClr>
                </a:solidFill>
                <a:latin typeface="+mj-lt"/>
              </a:rPr>
              <a:t>Nuestra tienda ofrecerá productos terminados, los cuales son a base de </a:t>
            </a:r>
            <a:r>
              <a:rPr lang="es-CO" dirty="0" smtClean="0">
                <a:solidFill>
                  <a:schemeClr val="tx1">
                    <a:lumMod val="50000"/>
                    <a:lumOff val="50000"/>
                  </a:schemeClr>
                </a:solidFill>
                <a:latin typeface="+mj-lt"/>
              </a:rPr>
              <a:t>productos naturales y están regulados por todos los entes que certifican su comercialización.</a:t>
            </a:r>
          </a:p>
          <a:p>
            <a:pPr algn="just"/>
            <a:endParaRPr lang="es-ES" dirty="0" smtClean="0">
              <a:solidFill>
                <a:schemeClr val="tx1">
                  <a:lumMod val="50000"/>
                  <a:lumOff val="50000"/>
                </a:schemeClr>
              </a:solidFill>
              <a:latin typeface="+mj-lt"/>
            </a:endParaRPr>
          </a:p>
          <a:p>
            <a:pPr algn="just"/>
            <a:r>
              <a:rPr lang="es-CO" dirty="0" smtClean="0">
                <a:solidFill>
                  <a:schemeClr val="tx1">
                    <a:lumMod val="50000"/>
                    <a:lumOff val="50000"/>
                  </a:schemeClr>
                </a:solidFill>
                <a:latin typeface="+mj-lt"/>
              </a:rPr>
              <a:t>Cada uno de los productos tendrá las especificaciones que se verán reflejadas en  sus etiquetas, en estas estarán su forma de uso, contenido y componentes.</a:t>
            </a:r>
          </a:p>
          <a:p>
            <a:pPr algn="just"/>
            <a:endParaRPr lang="es-ES" dirty="0" smtClean="0">
              <a:solidFill>
                <a:schemeClr val="tx1">
                  <a:lumMod val="50000"/>
                  <a:lumOff val="50000"/>
                </a:schemeClr>
              </a:solidFill>
              <a:latin typeface="+mj-lt"/>
            </a:endParaRPr>
          </a:p>
          <a:p>
            <a:pPr algn="just"/>
            <a:r>
              <a:rPr lang="es-CO" dirty="0" smtClean="0">
                <a:solidFill>
                  <a:schemeClr val="tx1">
                    <a:lumMod val="50000"/>
                    <a:lumOff val="50000"/>
                  </a:schemeClr>
                </a:solidFill>
                <a:latin typeface="+mj-lt"/>
              </a:rPr>
              <a:t>Esta clase de productos cada vez va ocupando una mejor ubicación entre la medicina a base de fármacos, lo que genera para muchos países y empresarios que gozan de estas variedades de vegetales y plantas, muchas ganancias y prestigio.</a:t>
            </a:r>
          </a:p>
          <a:p>
            <a:pPr algn="just"/>
            <a:endParaRPr lang="es-CO" dirty="0" smtClean="0">
              <a:solidFill>
                <a:schemeClr val="tx1">
                  <a:lumMod val="50000"/>
                  <a:lumOff val="50000"/>
                </a:schemeClr>
              </a:solidFill>
              <a:latin typeface="+mj-lt"/>
            </a:endParaRPr>
          </a:p>
          <a:p>
            <a:pPr marL="285750" indent="-285750" algn="just">
              <a:buFont typeface="Arial" panose="020B0604020202020204" pitchFamily="34" charset="0"/>
              <a:buChar char="•"/>
            </a:pPr>
            <a:r>
              <a:rPr lang="es-CO" dirty="0" smtClean="0">
                <a:solidFill>
                  <a:schemeClr val="tx1">
                    <a:lumMod val="50000"/>
                    <a:lumOff val="50000"/>
                  </a:schemeClr>
                </a:solidFill>
                <a:latin typeface="+mj-lt"/>
              </a:rPr>
              <a:t>Alimentos</a:t>
            </a:r>
          </a:p>
          <a:p>
            <a:pPr marL="285750" indent="-285750" algn="just">
              <a:buFont typeface="Arial" panose="020B0604020202020204" pitchFamily="34" charset="0"/>
              <a:buChar char="•"/>
            </a:pPr>
            <a:r>
              <a:rPr lang="es-CO" dirty="0" smtClean="0">
                <a:solidFill>
                  <a:schemeClr val="tx1">
                    <a:lumMod val="50000"/>
                    <a:lumOff val="50000"/>
                  </a:schemeClr>
                </a:solidFill>
                <a:latin typeface="+mj-lt"/>
              </a:rPr>
              <a:t>Productos cosméticos</a:t>
            </a:r>
          </a:p>
          <a:p>
            <a:pPr marL="285750" indent="-285750" algn="just">
              <a:buFont typeface="Arial" panose="020B0604020202020204" pitchFamily="34" charset="0"/>
              <a:buChar char="•"/>
            </a:pPr>
            <a:r>
              <a:rPr lang="es-CO" dirty="0" smtClean="0">
                <a:solidFill>
                  <a:schemeClr val="tx1">
                    <a:lumMod val="50000"/>
                    <a:lumOff val="50000"/>
                  </a:schemeClr>
                </a:solidFill>
                <a:latin typeface="+mj-lt"/>
              </a:rPr>
              <a:t>Productos Fito terapéuticos</a:t>
            </a:r>
          </a:p>
          <a:p>
            <a:pPr marL="285750" indent="-285750" algn="just">
              <a:buFont typeface="Arial" panose="020B0604020202020204" pitchFamily="34" charset="0"/>
              <a:buChar char="•"/>
            </a:pPr>
            <a:r>
              <a:rPr lang="es-CO" dirty="0" smtClean="0">
                <a:solidFill>
                  <a:schemeClr val="tx1">
                    <a:lumMod val="50000"/>
                    <a:lumOff val="50000"/>
                  </a:schemeClr>
                </a:solidFill>
                <a:latin typeface="+mj-lt"/>
              </a:rPr>
              <a:t>Suplementos dietarios</a:t>
            </a:r>
          </a:p>
          <a:p>
            <a:pPr marL="285750" indent="-285750" algn="just">
              <a:buFont typeface="Arial" panose="020B0604020202020204" pitchFamily="34" charset="0"/>
              <a:buChar char="•"/>
            </a:pPr>
            <a:r>
              <a:rPr lang="es-CO" dirty="0" smtClean="0">
                <a:solidFill>
                  <a:schemeClr val="tx1">
                    <a:lumMod val="50000"/>
                    <a:lumOff val="50000"/>
                  </a:schemeClr>
                </a:solidFill>
                <a:latin typeface="+mj-lt"/>
              </a:rPr>
              <a:t>Medicamentos homeopáticos</a:t>
            </a:r>
          </a:p>
          <a:p>
            <a:pPr marL="285750" indent="-285750" algn="just">
              <a:buFont typeface="Arial" panose="020B0604020202020204" pitchFamily="34" charset="0"/>
              <a:buChar char="•"/>
            </a:pPr>
            <a:r>
              <a:rPr lang="es-CO" dirty="0" smtClean="0">
                <a:solidFill>
                  <a:schemeClr val="tx1">
                    <a:lumMod val="50000"/>
                    <a:lumOff val="50000"/>
                  </a:schemeClr>
                </a:solidFill>
                <a:latin typeface="+mj-lt"/>
              </a:rPr>
              <a:t>Esencias florales y medicinales.</a:t>
            </a:r>
          </a:p>
          <a:p>
            <a:pPr algn="just"/>
            <a:endParaRPr lang="es-CO" dirty="0">
              <a:solidFill>
                <a:schemeClr val="tx1">
                  <a:lumMod val="50000"/>
                  <a:lumOff val="50000"/>
                </a:schemeClr>
              </a:solidFill>
              <a:latin typeface="+mj-lt"/>
            </a:endParaRPr>
          </a:p>
          <a:p>
            <a:pPr algn="just"/>
            <a:r>
              <a:rPr lang="es-CO" dirty="0" smtClean="0">
                <a:solidFill>
                  <a:schemeClr val="tx1">
                    <a:lumMod val="50000"/>
                    <a:lumOff val="50000"/>
                  </a:schemeClr>
                </a:solidFill>
                <a:latin typeface="+mj-lt"/>
              </a:rPr>
              <a:t>Todos estos productos son de venta libre.</a:t>
            </a:r>
          </a:p>
          <a:p>
            <a:pPr marL="285750" indent="-285750" algn="just">
              <a:buFont typeface="Arial" panose="020B0604020202020204" pitchFamily="34" charset="0"/>
              <a:buChar char="•"/>
            </a:pPr>
            <a:endParaRPr lang="es-CO" dirty="0">
              <a:solidFill>
                <a:schemeClr val="tx1">
                  <a:lumMod val="50000"/>
                  <a:lumOff val="50000"/>
                </a:schemeClr>
              </a:solidFill>
              <a:latin typeface="+mj-lt"/>
            </a:endParaRPr>
          </a:p>
          <a:p>
            <a:pPr algn="just"/>
            <a:endParaRPr lang="es-CO" dirty="0" smtClean="0">
              <a:solidFill>
                <a:schemeClr val="tx1">
                  <a:lumMod val="50000"/>
                  <a:lumOff val="50000"/>
                </a:schemeClr>
              </a:solidFill>
              <a:latin typeface="+mj-lt"/>
            </a:endParaRPr>
          </a:p>
          <a:p>
            <a:pPr algn="just"/>
            <a:endParaRPr lang="es-ES" dirty="0">
              <a:solidFill>
                <a:schemeClr val="tx1">
                  <a:lumMod val="50000"/>
                  <a:lumOff val="50000"/>
                </a:schemeClr>
              </a:solidFill>
              <a:latin typeface="+mj-lt"/>
            </a:endParaRPr>
          </a:p>
        </p:txBody>
      </p:sp>
    </p:spTree>
    <p:extLst>
      <p:ext uri="{BB962C8B-B14F-4D97-AF65-F5344CB8AC3E}">
        <p14:creationId xmlns:p14="http://schemas.microsoft.com/office/powerpoint/2010/main" val="412199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982651" y="236112"/>
            <a:ext cx="4899219" cy="639651"/>
          </a:xfrm>
        </p:spPr>
        <p:txBody>
          <a:bodyPr>
            <a:normAutofit fontScale="90000"/>
          </a:bodyPr>
          <a:lstStyle/>
          <a:p>
            <a:r>
              <a:rPr lang="es-CO" dirty="0" smtClean="0"/>
              <a:t>FICHA TECNICA Y ENVASE</a:t>
            </a:r>
            <a:endParaRPr lang="es-ES" dirty="0"/>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1002216" y="1171977"/>
            <a:ext cx="4471305" cy="4842457"/>
          </a:xfrm>
          <a:prstGeom prst="rect">
            <a:avLst/>
          </a:prstGeom>
          <a:noFill/>
          <a:ln>
            <a:noFill/>
          </a:ln>
        </p:spPr>
      </p:pic>
      <p:pic>
        <p:nvPicPr>
          <p:cNvPr id="9" name="Imagen 31" descr="http://blog.aneabe.com/wp-content/uploads/2012/12/17.12.2012-Caracter%C3%ADasticas-agua-mineral-natural1.jpg"/>
          <p:cNvPicPr/>
          <p:nvPr/>
        </p:nvPicPr>
        <p:blipFill rotWithShape="1">
          <a:blip r:embed="rId3">
            <a:extLst>
              <a:ext uri="{28A0092B-C50C-407E-A947-70E740481C1C}">
                <a14:useLocalDpi xmlns:a14="http://schemas.microsoft.com/office/drawing/2010/main" val="0"/>
              </a:ext>
            </a:extLst>
          </a:blip>
          <a:srcRect l="3600" t="1824" r="4600" b="11854"/>
          <a:stretch/>
        </p:blipFill>
        <p:spPr bwMode="auto">
          <a:xfrm>
            <a:off x="6100697" y="985690"/>
            <a:ext cx="3532702" cy="5028744"/>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19635466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46292" y="184597"/>
            <a:ext cx="4487094" cy="742682"/>
          </a:xfrm>
        </p:spPr>
        <p:txBody>
          <a:bodyPr/>
          <a:lstStyle/>
          <a:p>
            <a:r>
              <a:rPr lang="es-CO" dirty="0" smtClean="0"/>
              <a:t>IMPACTO AMBIENTAL</a:t>
            </a:r>
            <a:endParaRPr lang="es-ES" dirty="0"/>
          </a:p>
        </p:txBody>
      </p:sp>
      <p:sp>
        <p:nvSpPr>
          <p:cNvPr id="7" name="TextBox 6"/>
          <p:cNvSpPr txBox="1"/>
          <p:nvPr/>
        </p:nvSpPr>
        <p:spPr>
          <a:xfrm>
            <a:off x="437882" y="1339405"/>
            <a:ext cx="9411845" cy="2585323"/>
          </a:xfrm>
          <a:prstGeom prst="rect">
            <a:avLst/>
          </a:prstGeom>
          <a:noFill/>
        </p:spPr>
        <p:txBody>
          <a:bodyPr wrap="square" rtlCol="0">
            <a:spAutoFit/>
          </a:bodyPr>
          <a:lstStyle/>
          <a:p>
            <a:pPr algn="just"/>
            <a:r>
              <a:rPr lang="es-CO" dirty="0">
                <a:solidFill>
                  <a:schemeClr val="tx1">
                    <a:lumMod val="50000"/>
                    <a:lumOff val="50000"/>
                  </a:schemeClr>
                </a:solidFill>
              </a:rPr>
              <a:t>Todas las grandes, medianas y pequeñas empresas deben aportar al cuidado del ambiente y a la preservación del mismo, dado que la problemática ambiental que vivimos hoy día tiene una dimensión gigantesca a nivel global y permanentemente se</a:t>
            </a:r>
            <a:r>
              <a:rPr lang="es-CO" b="1" dirty="0">
                <a:solidFill>
                  <a:schemeClr val="tx1">
                    <a:lumMod val="50000"/>
                    <a:lumOff val="50000"/>
                  </a:schemeClr>
                </a:solidFill>
              </a:rPr>
              <a:t> </a:t>
            </a:r>
            <a:r>
              <a:rPr lang="es-CO" dirty="0">
                <a:solidFill>
                  <a:schemeClr val="tx1">
                    <a:lumMod val="50000"/>
                    <a:lumOff val="50000"/>
                  </a:schemeClr>
                </a:solidFill>
              </a:rPr>
              <a:t>está hablando de la destrucción y deterioro de todos los </a:t>
            </a:r>
            <a:r>
              <a:rPr lang="es-CO" dirty="0" smtClean="0">
                <a:solidFill>
                  <a:schemeClr val="tx1">
                    <a:lumMod val="50000"/>
                    <a:lumOff val="50000"/>
                  </a:schemeClr>
                </a:solidFill>
              </a:rPr>
              <a:t>ecosistemas. </a:t>
            </a:r>
          </a:p>
          <a:p>
            <a:pPr algn="just"/>
            <a:endParaRPr lang="es-CO" dirty="0">
              <a:solidFill>
                <a:schemeClr val="tx1">
                  <a:lumMod val="50000"/>
                  <a:lumOff val="50000"/>
                </a:schemeClr>
              </a:solidFill>
            </a:endParaRPr>
          </a:p>
          <a:p>
            <a:pPr algn="just"/>
            <a:r>
              <a:rPr lang="es-CO" dirty="0" smtClean="0">
                <a:solidFill>
                  <a:schemeClr val="tx1">
                    <a:lumMod val="50000"/>
                    <a:lumOff val="50000"/>
                  </a:schemeClr>
                </a:solidFill>
              </a:rPr>
              <a:t>Cómo podemos contribuir?</a:t>
            </a:r>
          </a:p>
          <a:p>
            <a:pPr algn="just"/>
            <a:endParaRPr lang="es-CO" dirty="0">
              <a:solidFill>
                <a:schemeClr val="tx1">
                  <a:lumMod val="50000"/>
                  <a:lumOff val="50000"/>
                </a:schemeClr>
              </a:solidFill>
            </a:endParaRPr>
          </a:p>
          <a:p>
            <a:pPr algn="just"/>
            <a:endParaRPr lang="es-ES" dirty="0">
              <a:solidFill>
                <a:schemeClr val="tx1">
                  <a:lumMod val="50000"/>
                  <a:lumOff val="50000"/>
                </a:schemeClr>
              </a:solidFill>
            </a:endParaRPr>
          </a:p>
          <a:p>
            <a:endParaRPr lang="es-ES" dirty="0">
              <a:solidFill>
                <a:schemeClr val="tx1">
                  <a:lumMod val="50000"/>
                  <a:lumOff val="50000"/>
                </a:schemeClr>
              </a:solidFill>
            </a:endParaRPr>
          </a:p>
        </p:txBody>
      </p:sp>
      <p:pic>
        <p:nvPicPr>
          <p:cNvPr id="2" name="1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235" y="3500361"/>
            <a:ext cx="3494817" cy="2076129"/>
          </a:xfrm>
          <a:prstGeom prst="rect">
            <a:avLst/>
          </a:prstGeom>
        </p:spPr>
      </p:pic>
      <p:pic>
        <p:nvPicPr>
          <p:cNvPr id="4" name="3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7985" y="3500361"/>
            <a:ext cx="4273820" cy="1994911"/>
          </a:xfrm>
          <a:prstGeom prst="rect">
            <a:avLst/>
          </a:prstGeom>
        </p:spPr>
      </p:pic>
    </p:spTree>
    <p:extLst>
      <p:ext uri="{BB962C8B-B14F-4D97-AF65-F5344CB8AC3E}">
        <p14:creationId xmlns:p14="http://schemas.microsoft.com/office/powerpoint/2010/main" val="9633344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2984" y="590550"/>
            <a:ext cx="2789766" cy="4362450"/>
          </a:xfrm>
        </p:spPr>
        <p:txBody>
          <a:bodyPr>
            <a:normAutofit fontScale="90000"/>
          </a:bodyPr>
          <a:lstStyle/>
          <a:p>
            <a:pPr algn="r"/>
            <a:r>
              <a:rPr lang="es-CO" dirty="0" smtClean="0"/>
              <a:t>Presupuesto:</a:t>
            </a:r>
            <a:br>
              <a:rPr lang="es-CO" dirty="0" smtClean="0"/>
            </a:br>
            <a:r>
              <a:rPr lang="es-CO" sz="1800" dirty="0">
                <a:solidFill>
                  <a:schemeClr val="tx1">
                    <a:lumMod val="50000"/>
                    <a:lumOff val="50000"/>
                  </a:schemeClr>
                </a:solidFill>
              </a:rPr>
              <a:t>En la inversión inicial del proyecto se tiene en cuenta los valores intangibles antes de salir con el proyecto, el aporte de capital de cada uno de los socios, la infraestructura donde nos instalaremos, el crédito a realizar por la entidad financiera y el valor equivalente a los gastos administrativos para dar inicio al negocio</a:t>
            </a:r>
            <a:r>
              <a:rPr lang="es-CO" dirty="0"/>
              <a:t/>
            </a:r>
            <a:br>
              <a:rPr lang="es-CO" dirty="0"/>
            </a:br>
            <a:endParaRPr lang="es-CO" dirty="0"/>
          </a:p>
        </p:txBody>
      </p:sp>
      <p:graphicFrame>
        <p:nvGraphicFramePr>
          <p:cNvPr id="6" name="5 Tabla"/>
          <p:cNvGraphicFramePr>
            <a:graphicFrameLocks noGrp="1"/>
          </p:cNvGraphicFramePr>
          <p:nvPr>
            <p:extLst>
              <p:ext uri="{D42A27DB-BD31-4B8C-83A1-F6EECF244321}">
                <p14:modId xmlns:p14="http://schemas.microsoft.com/office/powerpoint/2010/main" val="115821366"/>
              </p:ext>
            </p:extLst>
          </p:nvPr>
        </p:nvGraphicFramePr>
        <p:xfrm>
          <a:off x="3022603" y="527576"/>
          <a:ext cx="7027330" cy="5746225"/>
        </p:xfrm>
        <a:graphic>
          <a:graphicData uri="http://schemas.openxmlformats.org/drawingml/2006/table">
            <a:tbl>
              <a:tblPr>
                <a:tableStyleId>{5C22544A-7EE6-4342-B048-85BDC9FD1C3A}</a:tableStyleId>
              </a:tblPr>
              <a:tblGrid>
                <a:gridCol w="2877860"/>
                <a:gridCol w="1070831"/>
                <a:gridCol w="1070831"/>
                <a:gridCol w="1003904"/>
                <a:gridCol w="1003904"/>
              </a:tblGrid>
              <a:tr h="287771">
                <a:tc>
                  <a:txBody>
                    <a:bodyPr/>
                    <a:lstStyle/>
                    <a:p>
                      <a:pPr algn="ctr" fontAlgn="b"/>
                      <a:r>
                        <a:rPr lang="es-CO" sz="1200" u="none" strike="noStrike" dirty="0">
                          <a:effectLst/>
                        </a:rPr>
                        <a:t>PRESUPUESTO</a:t>
                      </a:r>
                      <a:endParaRPr lang="es-CO" sz="1200" b="1" i="0" u="none" strike="noStrike" dirty="0">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41728">
                <a:tc>
                  <a:txBody>
                    <a:bodyPr/>
                    <a:lstStyle/>
                    <a:p>
                      <a:pPr algn="l" fontAlgn="b"/>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48635">
                <a:tc>
                  <a:txBody>
                    <a:bodyPr/>
                    <a:lstStyle/>
                    <a:p>
                      <a:pPr algn="ctr" fontAlgn="b"/>
                      <a:r>
                        <a:rPr lang="es-CO" sz="1200" u="none" strike="noStrike" dirty="0">
                          <a:effectLst/>
                        </a:rPr>
                        <a:t>INVERSIONES</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Previo inicio</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1</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2</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3</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r>
              <a:tr h="230217">
                <a:tc>
                  <a:txBody>
                    <a:bodyPr/>
                    <a:lstStyle/>
                    <a:p>
                      <a:pPr algn="ctr" fontAlgn="b"/>
                      <a:r>
                        <a:rPr lang="es-CO" sz="1200" u="none" strike="noStrike" dirty="0">
                          <a:effectLst/>
                        </a:rPr>
                        <a:t>Maquinaria y equipo</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Maquinaria</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a:effectLst/>
                        </a:rPr>
                        <a:t>             1,000,000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Mobiliario</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a:effectLst/>
                        </a:rPr>
                        <a:t>                200,000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Equipos de Computo</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a:effectLst/>
                        </a:rPr>
                        <a:t>             1,000,000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30217">
                <a:tc>
                  <a:txBody>
                    <a:bodyPr/>
                    <a:lstStyle/>
                    <a:p>
                      <a:pPr algn="ctr" fontAlgn="b"/>
                      <a:r>
                        <a:rPr lang="es-CO" sz="1200" u="none" strike="noStrike" dirty="0">
                          <a:effectLst/>
                        </a:rPr>
                        <a:t> Gasto </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Arrendamiento</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a:effectLst/>
                        </a:rPr>
                        <a:t>             1,000,000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30217">
                <a:tc>
                  <a:txBody>
                    <a:bodyPr/>
                    <a:lstStyle/>
                    <a:p>
                      <a:pPr algn="ctr" fontAlgn="b"/>
                      <a:r>
                        <a:rPr lang="es-CO" sz="1200" u="none" strike="noStrike" dirty="0">
                          <a:effectLst/>
                        </a:rPr>
                        <a:t>Disponible</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Inventarios</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dirty="0">
                          <a:effectLst/>
                        </a:rPr>
                        <a:t>             3,000,000 </a:t>
                      </a:r>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Provisión de efectivo</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dirty="0">
                          <a:effectLst/>
                        </a:rPr>
                        <a:t>             2,000,000 </a:t>
                      </a:r>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41728">
                <a:tc>
                  <a:txBody>
                    <a:bodyPr/>
                    <a:lstStyle/>
                    <a:p>
                      <a:pPr algn="l" fontAlgn="b"/>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48635">
                <a:tc>
                  <a:txBody>
                    <a:bodyPr/>
                    <a:lstStyle/>
                    <a:p>
                      <a:pPr algn="ctr" fontAlgn="b"/>
                      <a:r>
                        <a:rPr lang="es-CO" sz="1200" u="none" strike="noStrike" dirty="0">
                          <a:effectLst/>
                        </a:rPr>
                        <a:t>GASTOS DE ESTABLECIMIENTO</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dirty="0">
                          <a:effectLst/>
                        </a:rPr>
                        <a:t>Previo inicio</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1</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2</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3</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Constitución</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dirty="0">
                          <a:effectLst/>
                        </a:rPr>
                        <a:t>             2,886,381 </a:t>
                      </a:r>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dirty="0">
                          <a:effectLst/>
                        </a:rPr>
                        <a:t> </a:t>
                      </a:r>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l" fontAlgn="b"/>
                      <a:r>
                        <a:rPr lang="es-CO" sz="1200" u="none" strike="noStrike" dirty="0">
                          <a:effectLst/>
                        </a:rPr>
                        <a:t>Puesta en marcha</a:t>
                      </a:r>
                      <a:endParaRPr lang="es-CO" sz="1200" b="1" i="0" u="none" strike="noStrike" dirty="0">
                        <a:solidFill>
                          <a:srgbClr val="000000"/>
                        </a:solidFill>
                        <a:effectLst/>
                        <a:latin typeface="Calibri"/>
                      </a:endParaRPr>
                    </a:p>
                  </a:txBody>
                  <a:tcPr marR="0" marT="0" marB="0" anchor="b">
                    <a:solidFill>
                      <a:schemeClr val="accent1">
                        <a:lumMod val="40000"/>
                        <a:lumOff val="60000"/>
                      </a:schemeClr>
                    </a:solidFill>
                  </a:tcPr>
                </a:tc>
                <a:tc>
                  <a:txBody>
                    <a:bodyPr/>
                    <a:lstStyle/>
                    <a:p>
                      <a:pPr algn="l" fontAlgn="b"/>
                      <a:r>
                        <a:rPr lang="es-CO" sz="1200" u="none" strike="noStrike">
                          <a:effectLst/>
                        </a:rPr>
                        <a:t>             2,000,000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dirty="0">
                          <a:effectLst/>
                        </a:rPr>
                        <a:t> </a:t>
                      </a:r>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dirty="0">
                          <a:effectLst/>
                        </a:rPr>
                        <a:t> </a:t>
                      </a:r>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r>
                        <a:rPr lang="es-CO" sz="1200" u="none" strike="noStrike">
                          <a:effectLst/>
                        </a:rPr>
                        <a:t> </a:t>
                      </a:r>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41728">
                <a:tc>
                  <a:txBody>
                    <a:bodyPr/>
                    <a:lstStyle/>
                    <a:p>
                      <a:pPr algn="l" fontAlgn="b"/>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r>
              <a:tr h="230217">
                <a:tc>
                  <a:txBody>
                    <a:bodyPr/>
                    <a:lstStyle/>
                    <a:p>
                      <a:pPr algn="l" fontAlgn="b"/>
                      <a:endParaRPr lang="es-CO" sz="12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dirty="0">
                          <a:effectLst/>
                        </a:rPr>
                        <a:t>Previo inicio</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dirty="0">
                          <a:effectLst/>
                        </a:rPr>
                        <a:t>AÑO 1</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2</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AÑO 3</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r>
              <a:tr h="368348">
                <a:tc>
                  <a:txBody>
                    <a:bodyPr/>
                    <a:lstStyle/>
                    <a:p>
                      <a:pPr algn="ctr" fontAlgn="b"/>
                      <a:r>
                        <a:rPr lang="es-CO" sz="1200" u="none" strike="noStrike" dirty="0">
                          <a:effectLst/>
                        </a:rPr>
                        <a:t>INVERSIÓN TOTAL</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a:effectLst/>
                        </a:rPr>
                        <a:t>          13,086,381 </a:t>
                      </a:r>
                      <a:endParaRPr lang="es-CO" sz="1200" b="1"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dirty="0">
                          <a:effectLst/>
                        </a:rPr>
                        <a:t>                           -   </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dirty="0">
                          <a:effectLst/>
                        </a:rPr>
                        <a:t>                         -   </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ctr" fontAlgn="b"/>
                      <a:r>
                        <a:rPr lang="es-CO" sz="1200" u="none" strike="noStrike" dirty="0">
                          <a:effectLst/>
                        </a:rPr>
                        <a:t>                         -   </a:t>
                      </a:r>
                      <a:endParaRPr lang="es-CO" sz="1200" b="1" i="0" u="none" strike="noStrike" dirty="0">
                        <a:solidFill>
                          <a:srgbClr val="000000"/>
                        </a:solidFill>
                        <a:effectLst/>
                        <a:latin typeface="Calibri"/>
                      </a:endParaRPr>
                    </a:p>
                  </a:txBody>
                  <a:tcPr marL="0" marR="0" marT="0" marB="0" anchor="b">
                    <a:solidFill>
                      <a:schemeClr val="accent1">
                        <a:lumMod val="40000"/>
                        <a:lumOff val="60000"/>
                      </a:schemeClr>
                    </a:solidFill>
                  </a:tcPr>
                </a:tc>
              </a:tr>
            </a:tbl>
          </a:graphicData>
        </a:graphic>
      </p:graphicFrame>
    </p:spTree>
    <p:extLst>
      <p:ext uri="{BB962C8B-B14F-4D97-AF65-F5344CB8AC3E}">
        <p14:creationId xmlns:p14="http://schemas.microsoft.com/office/powerpoint/2010/main" val="14398690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66434165"/>
              </p:ext>
            </p:extLst>
          </p:nvPr>
        </p:nvGraphicFramePr>
        <p:xfrm>
          <a:off x="645923" y="1300766"/>
          <a:ext cx="4085734" cy="4940371"/>
        </p:xfrm>
        <a:graphic>
          <a:graphicData uri="http://schemas.openxmlformats.org/drawingml/2006/table">
            <a:tbl>
              <a:tblPr>
                <a:tableStyleId>{B301B821-A1FF-4177-AEE7-76D212191A09}</a:tableStyleId>
              </a:tblPr>
              <a:tblGrid>
                <a:gridCol w="2932895"/>
                <a:gridCol w="1152839"/>
              </a:tblGrid>
              <a:tr h="220739">
                <a:tc>
                  <a:txBody>
                    <a:bodyPr/>
                    <a:lstStyle/>
                    <a:p>
                      <a:pPr algn="l" fontAlgn="b"/>
                      <a:endParaRPr lang="es-ES"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000" b="0" i="0" u="none" strike="noStrike" dirty="0">
                        <a:solidFill>
                          <a:srgbClr val="000000"/>
                        </a:solidFill>
                        <a:effectLst/>
                        <a:latin typeface="Calibri" panose="020F0502020204030204" pitchFamily="34" charset="0"/>
                      </a:endParaRPr>
                    </a:p>
                  </a:txBody>
                  <a:tcPr marL="0" marR="0" marT="0" marB="0" anchor="b"/>
                </a:tc>
              </a:tr>
              <a:tr h="252273">
                <a:tc>
                  <a:txBody>
                    <a:bodyPr/>
                    <a:lstStyle/>
                    <a:p>
                      <a:pPr algn="ctr" fontAlgn="b"/>
                      <a:r>
                        <a:rPr lang="es-ES" sz="1300" u="none" strike="noStrike" dirty="0">
                          <a:effectLst/>
                        </a:rPr>
                        <a:t>FINANCIACIÓN</a:t>
                      </a:r>
                      <a:endParaRPr lang="es-ES" sz="1300" b="1" i="0" u="none" strike="noStrike" dirty="0">
                        <a:solidFill>
                          <a:srgbClr val="000000"/>
                        </a:solidFill>
                        <a:effectLst/>
                        <a:latin typeface="Arial" panose="020B0604020202020204" pitchFamily="34" charset="0"/>
                      </a:endParaRPr>
                    </a:p>
                  </a:txBody>
                  <a:tcPr marL="0" marR="0" marT="0" marB="0" anchor="b"/>
                </a:tc>
                <a:tc>
                  <a:txBody>
                    <a:bodyPr/>
                    <a:lstStyle/>
                    <a:p>
                      <a:pPr algn="l" fontAlgn="b"/>
                      <a:endParaRPr lang="es-ES" sz="1300" b="1" i="0" u="none" strike="noStrike">
                        <a:solidFill>
                          <a:srgbClr val="000000"/>
                        </a:solidFill>
                        <a:effectLst/>
                        <a:latin typeface="Arial" panose="020B0604020202020204" pitchFamily="34" charset="0"/>
                      </a:endParaRPr>
                    </a:p>
                  </a:txBody>
                  <a:tcPr marL="0" marR="0" marT="0" marB="0" anchor="b"/>
                </a:tc>
              </a:tr>
              <a:tr h="210229">
                <a:tc>
                  <a:txBody>
                    <a:bodyPr/>
                    <a:lstStyle/>
                    <a:p>
                      <a:pPr algn="l" fontAlgn="b"/>
                      <a:endParaRPr lang="es-ES" sz="1300" b="0" i="0" u="sng"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endParaRPr lang="es-ES" sz="1300" b="0" i="0" u="sng"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300" b="0" i="0" u="none" strike="noStrike">
                        <a:solidFill>
                          <a:srgbClr val="000000"/>
                        </a:solidFill>
                        <a:effectLst/>
                        <a:latin typeface="Calibri" panose="020F0502020204030204" pitchFamily="34" charset="0"/>
                      </a:endParaRPr>
                    </a:p>
                  </a:txBody>
                  <a:tcPr marL="0" marR="0" marT="0" marB="0" anchor="b"/>
                </a:tc>
              </a:tr>
              <a:tr h="220739">
                <a:tc>
                  <a:txBody>
                    <a:bodyPr/>
                    <a:lstStyle/>
                    <a:p>
                      <a:pPr algn="ctr" fontAlgn="b"/>
                      <a:r>
                        <a:rPr lang="es-ES" sz="1300" u="none" strike="noStrike" dirty="0">
                          <a:effectLst/>
                        </a:rPr>
                        <a:t>CANTIDAD A FINANCIAR</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s-ES" sz="1300" u="none" strike="noStrike">
                          <a:effectLst/>
                        </a:rPr>
                        <a:t>     13.086.381 </a:t>
                      </a:r>
                      <a:endParaRPr lang="es-ES" sz="1300" b="1" i="0" u="none" strike="noStrike">
                        <a:solidFill>
                          <a:srgbClr val="000000"/>
                        </a:solidFill>
                        <a:effectLst/>
                        <a:latin typeface="Calibri" panose="020F0502020204030204" pitchFamily="34" charset="0"/>
                      </a:endParaRPr>
                    </a:p>
                  </a:txBody>
                  <a:tcPr marL="0" marR="0" marT="0" marB="0" anchor="b"/>
                </a:tc>
              </a:tr>
              <a:tr h="220739">
                <a:tc>
                  <a:txBody>
                    <a:bodyPr/>
                    <a:lstStyle/>
                    <a:p>
                      <a:pPr algn="l" fontAlgn="b"/>
                      <a:endParaRPr lang="es-ES" sz="1300" b="0" i="0" u="sng" strike="noStrike" dirty="0">
                        <a:solidFill>
                          <a:srgbClr val="000000"/>
                        </a:solidFill>
                        <a:effectLst/>
                        <a:latin typeface="Arial" panose="020B0604020202020204" pitchFamily="34" charset="0"/>
                      </a:endParaRPr>
                    </a:p>
                  </a:txBody>
                  <a:tcPr marL="0" marR="0" marT="0" marB="0" anchor="b"/>
                </a:tc>
                <a:tc>
                  <a:txBody>
                    <a:bodyPr/>
                    <a:lstStyle/>
                    <a:p>
                      <a:pPr algn="l" fontAlgn="b"/>
                      <a:endParaRPr lang="es-ES" sz="1300" b="0" i="0" u="none" strike="noStrike">
                        <a:solidFill>
                          <a:srgbClr val="000000"/>
                        </a:solidFill>
                        <a:effectLst/>
                        <a:latin typeface="Calibri" panose="020F0502020204030204" pitchFamily="34" charset="0"/>
                      </a:endParaRPr>
                    </a:p>
                  </a:txBody>
                  <a:tcPr marL="0" marR="0" marT="0" marB="0" anchor="b"/>
                </a:tc>
              </a:tr>
              <a:tr h="220739">
                <a:tc>
                  <a:txBody>
                    <a:bodyPr/>
                    <a:lstStyle/>
                    <a:p>
                      <a:pPr algn="ctr" fontAlgn="b"/>
                      <a:r>
                        <a:rPr lang="es-ES" sz="1300" u="none" strike="noStrike" dirty="0">
                          <a:effectLst/>
                        </a:rPr>
                        <a:t>FINANCIACIÓN</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s-ES" sz="1300" u="none" strike="noStrike">
                          <a:effectLst/>
                        </a:rPr>
                        <a:t>Previo inicio</a:t>
                      </a:r>
                      <a:endParaRPr lang="es-ES" sz="1300" b="1"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Capital Social</a:t>
                      </a:r>
                      <a:endParaRPr lang="es-ES" sz="1300" b="1" i="0" u="none" strike="noStrike" dirty="0">
                        <a:solidFill>
                          <a:srgbClr val="000000"/>
                        </a:solidFill>
                        <a:effectLst/>
                        <a:latin typeface="Calibri" panose="020F0502020204030204" pitchFamily="34" charset="0"/>
                      </a:endParaRPr>
                    </a:p>
                  </a:txBody>
                  <a:tcPr marL="74325" marR="0" marT="0" marB="0" anchor="b"/>
                </a:tc>
                <a:tc>
                  <a:txBody>
                    <a:bodyPr/>
                    <a:lstStyle/>
                    <a:p>
                      <a:pPr algn="l" fontAlgn="b"/>
                      <a:r>
                        <a:rPr lang="es-ES" sz="1300" u="none" strike="noStrike">
                          <a:effectLst/>
                        </a:rPr>
                        <a:t>        6.000.000 </a:t>
                      </a:r>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err="1">
                          <a:effectLst/>
                        </a:rPr>
                        <a:t>Prestamo</a:t>
                      </a:r>
                      <a:r>
                        <a:rPr lang="es-ES" sz="1300" u="none" strike="noStrike" dirty="0">
                          <a:effectLst/>
                        </a:rPr>
                        <a:t> a corto plazo</a:t>
                      </a:r>
                      <a:endParaRPr lang="es-ES" sz="1300" b="1" i="0" u="none" strike="noStrike" dirty="0">
                        <a:solidFill>
                          <a:srgbClr val="000000"/>
                        </a:solidFill>
                        <a:effectLst/>
                        <a:latin typeface="Calibri" panose="020F0502020204030204" pitchFamily="34" charset="0"/>
                      </a:endParaRPr>
                    </a:p>
                  </a:txBody>
                  <a:tcPr marL="74325" marR="0" marT="0" marB="0" anchor="b"/>
                </a:tc>
                <a:tc>
                  <a:txBody>
                    <a:bodyPr/>
                    <a:lstStyle/>
                    <a:p>
                      <a:pPr algn="l" fontAlgn="b"/>
                      <a:r>
                        <a:rPr lang="es-ES" sz="1300" u="none" strike="noStrike">
                          <a:effectLst/>
                        </a:rPr>
                        <a:t>        2.086.381 </a:t>
                      </a:r>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err="1">
                          <a:effectLst/>
                        </a:rPr>
                        <a:t>Prestamo</a:t>
                      </a:r>
                      <a:r>
                        <a:rPr lang="es-ES" sz="1300" u="none" strike="noStrike" dirty="0">
                          <a:effectLst/>
                        </a:rPr>
                        <a:t> a largo plazo</a:t>
                      </a:r>
                      <a:endParaRPr lang="es-ES" sz="1300" b="1" i="0" u="none" strike="noStrike" dirty="0">
                        <a:solidFill>
                          <a:srgbClr val="000000"/>
                        </a:solidFill>
                        <a:effectLst/>
                        <a:latin typeface="Calibri" panose="020F0502020204030204" pitchFamily="34" charset="0"/>
                      </a:endParaRPr>
                    </a:p>
                  </a:txBody>
                  <a:tcPr marL="74325" marR="0" marT="0" marB="0" anchor="b"/>
                </a:tc>
                <a:tc>
                  <a:txBody>
                    <a:bodyPr/>
                    <a:lstStyle/>
                    <a:p>
                      <a:pPr algn="l" fontAlgn="b"/>
                      <a:r>
                        <a:rPr lang="es-ES" sz="1300" u="none" strike="noStrike">
                          <a:effectLst/>
                        </a:rPr>
                        <a:t>        5.000.000 </a:t>
                      </a:r>
                      <a:endParaRPr lang="es-ES" sz="1300" b="0" i="0" u="none" strike="noStrike">
                        <a:solidFill>
                          <a:srgbClr val="000000"/>
                        </a:solidFill>
                        <a:effectLst/>
                        <a:latin typeface="Calibri" panose="020F0502020204030204" pitchFamily="34" charset="0"/>
                      </a:endParaRPr>
                    </a:p>
                  </a:txBody>
                  <a:tcPr marL="0" marR="0" marT="0" marB="0" anchor="b"/>
                </a:tc>
              </a:tr>
              <a:tr h="220739">
                <a:tc>
                  <a:txBody>
                    <a:bodyPr/>
                    <a:lstStyle/>
                    <a:p>
                      <a:pPr algn="ctr" fontAlgn="b"/>
                      <a:r>
                        <a:rPr lang="es-ES" sz="1300" u="none" strike="noStrike" dirty="0">
                          <a:effectLst/>
                        </a:rPr>
                        <a:t>TOTAL</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s-ES" sz="1300" u="none" strike="noStrike">
                          <a:effectLst/>
                        </a:rPr>
                        <a:t>     13.086.381 </a:t>
                      </a:r>
                      <a:endParaRPr lang="es-ES" sz="1300" b="1"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endParaRPr lang="es-ES" sz="13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300" b="0" i="0" u="none" strike="noStrike">
                        <a:solidFill>
                          <a:srgbClr val="000000"/>
                        </a:solidFill>
                        <a:effectLst/>
                        <a:latin typeface="Calibri" panose="020F0502020204030204" pitchFamily="34" charset="0"/>
                      </a:endParaRPr>
                    </a:p>
                  </a:txBody>
                  <a:tcPr marL="0" marR="0" marT="0" marB="0" anchor="b"/>
                </a:tc>
              </a:tr>
              <a:tr h="220739">
                <a:tc gridSpan="2">
                  <a:txBody>
                    <a:bodyPr/>
                    <a:lstStyle/>
                    <a:p>
                      <a:pPr algn="ctr" fontAlgn="b"/>
                      <a:r>
                        <a:rPr lang="es-ES" sz="1300" u="none" strike="noStrike" dirty="0">
                          <a:effectLst/>
                        </a:rPr>
                        <a:t>DATOS DE LA OPERACIÓN</a:t>
                      </a:r>
                      <a:endParaRPr lang="es-ES" sz="1300" b="1"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ES"/>
                    </a:p>
                  </a:txBody>
                  <a:tcPr/>
                </a:tc>
              </a:tr>
              <a:tr h="210229">
                <a:tc>
                  <a:txBody>
                    <a:bodyPr/>
                    <a:lstStyle/>
                    <a:p>
                      <a:pPr algn="l" fontAlgn="b"/>
                      <a:r>
                        <a:rPr lang="es-ES" sz="1300" u="none" strike="noStrike" dirty="0">
                          <a:effectLst/>
                        </a:rPr>
                        <a:t>CANTIDAD A SOLICITAR:</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300" u="none" strike="noStrike">
                          <a:effectLst/>
                        </a:rPr>
                        <a:t>2.086.381</a:t>
                      </a:r>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PERIODO DE DEVOLUCIÓN (AÑOS)</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300" u="none" strike="noStrike">
                          <a:effectLst/>
                        </a:rPr>
                        <a:t>1</a:t>
                      </a:r>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TIPO DE INTERES (%) E.A</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300" u="none" strike="noStrike">
                          <a:effectLst/>
                        </a:rPr>
                        <a:t>33,00%</a:t>
                      </a:r>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COMISIÓNES</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300" u="none" strike="noStrike">
                          <a:effectLst/>
                        </a:rPr>
                        <a:t>1,00%</a:t>
                      </a:r>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l" fontAlgn="b"/>
                      <a:endParaRPr lang="es-ES" sz="13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300" b="0" i="0" u="none" strike="noStrike">
                        <a:solidFill>
                          <a:srgbClr val="000000"/>
                        </a:solidFill>
                        <a:effectLst/>
                        <a:latin typeface="Calibri" panose="020F0502020204030204" pitchFamily="34" charset="0"/>
                      </a:endParaRPr>
                    </a:p>
                  </a:txBody>
                  <a:tcPr marL="0" marR="0" marT="0" marB="0" anchor="b"/>
                </a:tc>
              </a:tr>
              <a:tr h="210229">
                <a:tc>
                  <a:txBody>
                    <a:bodyPr/>
                    <a:lstStyle/>
                    <a:p>
                      <a:pPr algn="ctr" fontAlgn="b"/>
                      <a:r>
                        <a:rPr lang="es-ES" sz="1300" u="none" strike="noStrike" dirty="0">
                          <a:effectLst/>
                        </a:rPr>
                        <a:t>TABLA DE AMORTIZACION</a:t>
                      </a:r>
                      <a:endParaRPr lang="es-ES" sz="13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s-ES" sz="1300" u="none" strike="noStrike" dirty="0">
                          <a:effectLst/>
                        </a:rPr>
                        <a:t>AÑO 1</a:t>
                      </a:r>
                      <a:endParaRPr lang="es-ES" sz="1300" b="1" i="0" u="none" strike="noStrike" dirty="0">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Intereses</a:t>
                      </a:r>
                      <a:endParaRPr lang="es-ES" sz="1300" b="1" i="0" u="none" strike="noStrike" dirty="0">
                        <a:solidFill>
                          <a:srgbClr val="000000"/>
                        </a:solidFill>
                        <a:effectLst/>
                        <a:latin typeface="Calibri" panose="020F0502020204030204" pitchFamily="34" charset="0"/>
                      </a:endParaRPr>
                    </a:p>
                  </a:txBody>
                  <a:tcPr marL="74325" marR="0" marT="0" marB="0" anchor="b"/>
                </a:tc>
                <a:tc>
                  <a:txBody>
                    <a:bodyPr/>
                    <a:lstStyle/>
                    <a:p>
                      <a:pPr algn="l" fontAlgn="b"/>
                      <a:r>
                        <a:rPr lang="es-ES" sz="1300" u="none" strike="noStrike" dirty="0">
                          <a:effectLst/>
                        </a:rPr>
                        <a:t>           391.456 </a:t>
                      </a:r>
                      <a:endParaRPr lang="es-ES" sz="1300" b="0" i="0" u="none" strike="noStrike" dirty="0">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Amortización</a:t>
                      </a:r>
                      <a:endParaRPr lang="es-ES" sz="1300" b="1" i="0" u="none" strike="noStrike" dirty="0">
                        <a:solidFill>
                          <a:srgbClr val="000000"/>
                        </a:solidFill>
                        <a:effectLst/>
                        <a:latin typeface="Calibri" panose="020F0502020204030204" pitchFamily="34" charset="0"/>
                      </a:endParaRPr>
                    </a:p>
                  </a:txBody>
                  <a:tcPr marL="74325" marR="0" marT="0" marB="0" anchor="b"/>
                </a:tc>
                <a:tc>
                  <a:txBody>
                    <a:bodyPr/>
                    <a:lstStyle/>
                    <a:p>
                      <a:pPr algn="l" fontAlgn="b"/>
                      <a:r>
                        <a:rPr lang="es-ES" sz="1300" u="none" strike="noStrike" dirty="0">
                          <a:effectLst/>
                        </a:rPr>
                        <a:t>        2.086.381 </a:t>
                      </a:r>
                      <a:endParaRPr lang="es-ES" sz="1300" b="0" i="0" u="none" strike="noStrike" dirty="0">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Importe total de las cuotas</a:t>
                      </a:r>
                      <a:endParaRPr lang="es-ES" sz="1300" b="1" i="0" u="none" strike="noStrike" dirty="0">
                        <a:solidFill>
                          <a:srgbClr val="000000"/>
                        </a:solidFill>
                        <a:effectLst/>
                        <a:latin typeface="Calibri" panose="020F0502020204030204" pitchFamily="34" charset="0"/>
                      </a:endParaRPr>
                    </a:p>
                  </a:txBody>
                  <a:tcPr marL="74325" marR="0" marT="0" marB="0" anchor="b"/>
                </a:tc>
                <a:tc>
                  <a:txBody>
                    <a:bodyPr/>
                    <a:lstStyle/>
                    <a:p>
                      <a:pPr algn="l" fontAlgn="b"/>
                      <a:r>
                        <a:rPr lang="es-ES" sz="1300" u="none" strike="noStrike" dirty="0">
                          <a:effectLst/>
                        </a:rPr>
                        <a:t>        2.477.837 </a:t>
                      </a:r>
                      <a:endParaRPr lang="es-ES" sz="1300" b="0" i="0" u="none" strike="noStrike" dirty="0">
                        <a:solidFill>
                          <a:srgbClr val="000000"/>
                        </a:solidFill>
                        <a:effectLst/>
                        <a:latin typeface="Calibri" panose="020F0502020204030204" pitchFamily="34" charset="0"/>
                      </a:endParaRPr>
                    </a:p>
                  </a:txBody>
                  <a:tcPr marL="0" marR="0" marT="0" marB="0" anchor="b"/>
                </a:tc>
              </a:tr>
              <a:tr h="210229">
                <a:tc>
                  <a:txBody>
                    <a:bodyPr/>
                    <a:lstStyle/>
                    <a:p>
                      <a:pPr algn="l" fontAlgn="b"/>
                      <a:r>
                        <a:rPr lang="es-ES" sz="1300" u="none" strike="noStrike" dirty="0">
                          <a:effectLst/>
                        </a:rPr>
                        <a:t>Comisiones</a:t>
                      </a:r>
                      <a:endParaRPr lang="es-ES" sz="1300" b="1" i="0" u="none" strike="noStrike" dirty="0">
                        <a:solidFill>
                          <a:srgbClr val="000000"/>
                        </a:solidFill>
                        <a:effectLst/>
                        <a:latin typeface="Calibri" panose="020F0502020204030204" pitchFamily="34" charset="0"/>
                      </a:endParaRPr>
                    </a:p>
                  </a:txBody>
                  <a:tcPr marL="74325" marR="0" marT="0" marB="0" anchor="b"/>
                </a:tc>
                <a:tc>
                  <a:txBody>
                    <a:bodyPr/>
                    <a:lstStyle/>
                    <a:p>
                      <a:pPr algn="l" fontAlgn="b"/>
                      <a:r>
                        <a:rPr lang="es-ES" sz="1300" u="none" strike="noStrike" dirty="0">
                          <a:effectLst/>
                        </a:rPr>
                        <a:t>             20.864 </a:t>
                      </a:r>
                      <a:endParaRPr lang="es-ES" sz="1300" b="0" i="0" u="none" strike="noStrike" dirty="0">
                        <a:solidFill>
                          <a:srgbClr val="000000"/>
                        </a:solidFill>
                        <a:effectLst/>
                        <a:latin typeface="Calibri" panose="020F0502020204030204" pitchFamily="34" charset="0"/>
                      </a:endParaRPr>
                    </a:p>
                  </a:txBody>
                  <a:tcPr marL="0" marR="0" marT="0" marB="0" anchor="b"/>
                </a:tc>
              </a:tr>
            </a:tbl>
          </a:graphicData>
        </a:graphic>
      </p:graphicFrame>
      <p:sp>
        <p:nvSpPr>
          <p:cNvPr id="7" name="TextBox 6"/>
          <p:cNvSpPr txBox="1"/>
          <p:nvPr/>
        </p:nvSpPr>
        <p:spPr>
          <a:xfrm>
            <a:off x="3515931" y="347730"/>
            <a:ext cx="4456091" cy="523220"/>
          </a:xfrm>
          <a:prstGeom prst="rect">
            <a:avLst/>
          </a:prstGeom>
          <a:noFill/>
        </p:spPr>
        <p:txBody>
          <a:bodyPr wrap="square" rtlCol="0">
            <a:spAutoFit/>
          </a:bodyPr>
          <a:lstStyle/>
          <a:p>
            <a:pPr algn="ctr"/>
            <a:r>
              <a:rPr lang="es-CO" sz="2800" dirty="0" smtClean="0">
                <a:solidFill>
                  <a:schemeClr val="accent1"/>
                </a:solidFill>
              </a:rPr>
              <a:t>FINANCIACION</a:t>
            </a:r>
            <a:endParaRPr lang="es-ES" sz="2800" dirty="0">
              <a:solidFill>
                <a:schemeClr val="accent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384859451"/>
              </p:ext>
            </p:extLst>
          </p:nvPr>
        </p:nvGraphicFramePr>
        <p:xfrm>
          <a:off x="4989880" y="2052023"/>
          <a:ext cx="5373321" cy="3274723"/>
        </p:xfrm>
        <a:graphic>
          <a:graphicData uri="http://schemas.openxmlformats.org/drawingml/2006/table">
            <a:tbl>
              <a:tblPr>
                <a:tableStyleId>{BC89EF96-8CEA-46FF-86C4-4CE0E7609802}</a:tableStyleId>
              </a:tblPr>
              <a:tblGrid>
                <a:gridCol w="2398997"/>
                <a:gridCol w="944402"/>
                <a:gridCol w="998678"/>
                <a:gridCol w="1031244"/>
              </a:tblGrid>
              <a:tr h="231250">
                <a:tc gridSpan="2">
                  <a:txBody>
                    <a:bodyPr/>
                    <a:lstStyle/>
                    <a:p>
                      <a:pPr algn="ctr" fontAlgn="b"/>
                      <a:r>
                        <a:rPr lang="es-ES" sz="1100" u="none" strike="noStrike" dirty="0">
                          <a:effectLst/>
                        </a:rPr>
                        <a:t>DATOS DE LA OPERACIÓN</a:t>
                      </a:r>
                      <a:endParaRPr lang="es-ES" sz="1100" b="1"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ES"/>
                    </a:p>
                  </a:txBody>
                  <a:tcPr/>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r>
              <a:tr h="220239">
                <a:tc>
                  <a:txBody>
                    <a:bodyPr/>
                    <a:lstStyle/>
                    <a:p>
                      <a:pPr algn="l" fontAlgn="b"/>
                      <a:r>
                        <a:rPr lang="es-ES" sz="1100" u="none" strike="noStrike" dirty="0">
                          <a:effectLst/>
                        </a:rPr>
                        <a:t>CANTIDAD A SOLICITAR:</a:t>
                      </a:r>
                      <a:endParaRPr lang="es-ES" sz="11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100" u="none" strike="noStrike">
                          <a:effectLst/>
                        </a:rPr>
                        <a:t>5.000.000</a:t>
                      </a:r>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r>
              <a:tr h="220239">
                <a:tc>
                  <a:txBody>
                    <a:bodyPr/>
                    <a:lstStyle/>
                    <a:p>
                      <a:pPr algn="l" fontAlgn="b"/>
                      <a:r>
                        <a:rPr lang="es-ES" sz="1100" u="none" strike="noStrike" dirty="0">
                          <a:effectLst/>
                        </a:rPr>
                        <a:t>PERIODO DE DEVOLUCION (AÑOS)</a:t>
                      </a:r>
                      <a:endParaRPr lang="es-ES" sz="11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100" u="none" strike="noStrike">
                          <a:effectLst/>
                        </a:rPr>
                        <a:t>3</a:t>
                      </a:r>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r>
              <a:tr h="220239">
                <a:tc>
                  <a:txBody>
                    <a:bodyPr/>
                    <a:lstStyle/>
                    <a:p>
                      <a:pPr algn="l" fontAlgn="b"/>
                      <a:r>
                        <a:rPr lang="es-ES" sz="1100" u="none" strike="noStrike" dirty="0">
                          <a:effectLst/>
                        </a:rPr>
                        <a:t>TIPO DE INTERES (%) E.A</a:t>
                      </a:r>
                      <a:endParaRPr lang="es-ES" sz="11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100" u="none" strike="noStrike">
                          <a:effectLst/>
                        </a:rPr>
                        <a:t>33,00%</a:t>
                      </a:r>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r>
              <a:tr h="220239">
                <a:tc>
                  <a:txBody>
                    <a:bodyPr/>
                    <a:lstStyle/>
                    <a:p>
                      <a:pPr algn="l" fontAlgn="b"/>
                      <a:r>
                        <a:rPr lang="es-ES" sz="1100" u="none" strike="noStrike" dirty="0">
                          <a:effectLst/>
                        </a:rPr>
                        <a:t>COSTES DE LA OPERACIÓN (%)</a:t>
                      </a:r>
                      <a:endParaRPr lang="es-ES" sz="11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ES" sz="1100" u="none" strike="noStrike">
                          <a:effectLst/>
                        </a:rPr>
                        <a:t>1,00%</a:t>
                      </a:r>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r>
              <a:tr h="220239">
                <a:tc>
                  <a:txBody>
                    <a:bodyPr/>
                    <a:lstStyle/>
                    <a:p>
                      <a:pPr algn="l" fontAlgn="b"/>
                      <a:endParaRPr lang="es-E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r>
              <a:tr h="220239">
                <a:tc>
                  <a:txBody>
                    <a:bodyPr/>
                    <a:lstStyle/>
                    <a:p>
                      <a:pPr algn="l" fontAlgn="b"/>
                      <a:endParaRPr lang="es-E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a:solidFill>
                          <a:srgbClr val="000000"/>
                        </a:solidFill>
                        <a:effectLst/>
                        <a:latin typeface="Calibri" panose="020F0502020204030204" pitchFamily="34" charset="0"/>
                      </a:endParaRPr>
                    </a:p>
                  </a:txBody>
                  <a:tcPr marL="0" marR="0" marT="0" marB="0" anchor="b"/>
                </a:tc>
              </a:tr>
              <a:tr h="220239">
                <a:tc>
                  <a:txBody>
                    <a:bodyPr/>
                    <a:lstStyle/>
                    <a:p>
                      <a:pPr algn="ctr" fontAlgn="b"/>
                      <a:r>
                        <a:rPr lang="es-ES" sz="1100" u="none" strike="noStrike" dirty="0">
                          <a:effectLst/>
                        </a:rPr>
                        <a:t>TABLA DE AMORTIZACION</a:t>
                      </a:r>
                      <a:endParaRPr lang="es-ES" sz="11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s-ES" sz="1100" u="none" strike="noStrike">
                          <a:effectLst/>
                        </a:rPr>
                        <a:t>AÑO 1</a:t>
                      </a:r>
                      <a:endParaRPr lang="es-ES" sz="11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s-ES" sz="1100" u="none" strike="noStrike">
                          <a:effectLst/>
                        </a:rPr>
                        <a:t>AÑO 2</a:t>
                      </a:r>
                      <a:endParaRPr lang="es-ES" sz="11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s-ES" sz="1100" u="none" strike="noStrike">
                          <a:effectLst/>
                        </a:rPr>
                        <a:t>AÑO 3</a:t>
                      </a:r>
                      <a:endParaRPr lang="es-ES" sz="1100" b="1" i="0" u="none" strike="noStrike">
                        <a:solidFill>
                          <a:srgbClr val="000000"/>
                        </a:solidFill>
                        <a:effectLst/>
                        <a:latin typeface="Calibri" panose="020F0502020204030204" pitchFamily="34" charset="0"/>
                      </a:endParaRPr>
                    </a:p>
                  </a:txBody>
                  <a:tcPr marL="0" marR="0" marT="0" marB="0" anchor="b"/>
                </a:tc>
              </a:tr>
              <a:tr h="375450">
                <a:tc>
                  <a:txBody>
                    <a:bodyPr/>
                    <a:lstStyle/>
                    <a:p>
                      <a:pPr algn="l" fontAlgn="b"/>
                      <a:r>
                        <a:rPr lang="es-ES" sz="1100" u="none" strike="noStrike" dirty="0">
                          <a:effectLst/>
                        </a:rPr>
                        <a:t>Intereses</a:t>
                      </a:r>
                      <a:endParaRPr lang="es-ES" sz="1100" b="1" i="0" u="none" strike="noStrike" dirty="0">
                        <a:solidFill>
                          <a:srgbClr val="000000"/>
                        </a:solidFill>
                        <a:effectLst/>
                        <a:latin typeface="Calibri" panose="020F0502020204030204" pitchFamily="34" charset="0"/>
                      </a:endParaRPr>
                    </a:p>
                  </a:txBody>
                  <a:tcPr marL="85725" marR="0" marT="0" marB="0" anchor="b"/>
                </a:tc>
                <a:tc>
                  <a:txBody>
                    <a:bodyPr/>
                    <a:lstStyle/>
                    <a:p>
                      <a:pPr algn="l" fontAlgn="b"/>
                      <a:r>
                        <a:rPr lang="es-ES" sz="1100" u="none" strike="noStrike" dirty="0">
                          <a:effectLst/>
                        </a:rPr>
                        <a:t>        1.484.540 </a:t>
                      </a:r>
                      <a:endParaRPr lang="es-E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s-ES" sz="1100" u="none" strike="noStrike">
                          <a:effectLst/>
                        </a:rPr>
                        <a:t>    1.037.367,46 </a:t>
                      </a:r>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s-ES" sz="1100" u="none" strike="noStrike">
                          <a:effectLst/>
                        </a:rPr>
                        <a:t>        418.130,40 </a:t>
                      </a:r>
                      <a:endParaRPr lang="es-ES" sz="1100" b="0" i="0" u="none" strike="noStrike">
                        <a:solidFill>
                          <a:srgbClr val="000000"/>
                        </a:solidFill>
                        <a:effectLst/>
                        <a:latin typeface="Calibri" panose="020F0502020204030204" pitchFamily="34" charset="0"/>
                      </a:endParaRPr>
                    </a:p>
                  </a:txBody>
                  <a:tcPr marL="0" marR="0" marT="0" marB="0" anchor="b"/>
                </a:tc>
              </a:tr>
              <a:tr h="375450">
                <a:tc>
                  <a:txBody>
                    <a:bodyPr/>
                    <a:lstStyle/>
                    <a:p>
                      <a:pPr algn="l" fontAlgn="b"/>
                      <a:r>
                        <a:rPr lang="es-ES" sz="1100" u="none" strike="noStrike" dirty="0">
                          <a:effectLst/>
                        </a:rPr>
                        <a:t>Amortización</a:t>
                      </a:r>
                      <a:endParaRPr lang="es-ES" sz="1100" b="1" i="0" u="none" strike="noStrike" dirty="0">
                        <a:solidFill>
                          <a:srgbClr val="000000"/>
                        </a:solidFill>
                        <a:effectLst/>
                        <a:latin typeface="Calibri" panose="020F0502020204030204" pitchFamily="34" charset="0"/>
                      </a:endParaRPr>
                    </a:p>
                  </a:txBody>
                  <a:tcPr marL="85725" marR="0" marT="0" marB="0" anchor="b"/>
                </a:tc>
                <a:tc>
                  <a:txBody>
                    <a:bodyPr/>
                    <a:lstStyle/>
                    <a:p>
                      <a:pPr algn="l" fontAlgn="b"/>
                      <a:r>
                        <a:rPr lang="es-ES" sz="1100" u="none" strike="noStrike" dirty="0">
                          <a:effectLst/>
                        </a:rPr>
                        <a:t>        1.162.139 </a:t>
                      </a:r>
                      <a:endParaRPr lang="es-E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s-ES" sz="1100" u="none" strike="noStrike">
                          <a:effectLst/>
                        </a:rPr>
                        <a:t>    1.609.311,77 </a:t>
                      </a:r>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s-ES" sz="1100" u="none" strike="noStrike">
                          <a:effectLst/>
                        </a:rPr>
                        <a:t>     2.228.548,83 </a:t>
                      </a:r>
                      <a:endParaRPr lang="es-ES" sz="1100" b="0" i="0" u="none" strike="noStrike">
                        <a:solidFill>
                          <a:srgbClr val="000000"/>
                        </a:solidFill>
                        <a:effectLst/>
                        <a:latin typeface="Calibri" panose="020F0502020204030204" pitchFamily="34" charset="0"/>
                      </a:endParaRPr>
                    </a:p>
                  </a:txBody>
                  <a:tcPr marL="0" marR="0" marT="0" marB="0" anchor="b"/>
                </a:tc>
              </a:tr>
              <a:tr h="375450">
                <a:tc>
                  <a:txBody>
                    <a:bodyPr/>
                    <a:lstStyle/>
                    <a:p>
                      <a:pPr algn="l" fontAlgn="b"/>
                      <a:r>
                        <a:rPr lang="es-ES" sz="1100" u="none" strike="noStrike">
                          <a:effectLst/>
                        </a:rPr>
                        <a:t>Importe total de las cuotas</a:t>
                      </a:r>
                      <a:endParaRPr lang="es-ES" sz="1100" b="1" i="0" u="none" strike="noStrike">
                        <a:solidFill>
                          <a:srgbClr val="000000"/>
                        </a:solidFill>
                        <a:effectLst/>
                        <a:latin typeface="Calibri" panose="020F0502020204030204" pitchFamily="34" charset="0"/>
                      </a:endParaRPr>
                    </a:p>
                  </a:txBody>
                  <a:tcPr marL="85725" marR="0" marT="0" marB="0" anchor="b"/>
                </a:tc>
                <a:tc>
                  <a:txBody>
                    <a:bodyPr/>
                    <a:lstStyle/>
                    <a:p>
                      <a:pPr algn="l" fontAlgn="b"/>
                      <a:r>
                        <a:rPr lang="es-ES" sz="1100" u="none" strike="noStrike" dirty="0">
                          <a:effectLst/>
                        </a:rPr>
                        <a:t>        2.646.679 </a:t>
                      </a:r>
                      <a:endParaRPr lang="es-E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s-ES" sz="1100" u="none" strike="noStrike">
                          <a:effectLst/>
                        </a:rPr>
                        <a:t>    2.646.679,24 </a:t>
                      </a:r>
                      <a:endParaRPr lang="es-ES" sz="11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s-ES" sz="1100" u="none" strike="noStrike">
                          <a:effectLst/>
                        </a:rPr>
                        <a:t>     2.646.679,24 </a:t>
                      </a:r>
                      <a:endParaRPr lang="es-ES" sz="1100" b="0" i="0" u="none" strike="noStrike">
                        <a:solidFill>
                          <a:srgbClr val="000000"/>
                        </a:solidFill>
                        <a:effectLst/>
                        <a:latin typeface="Calibri" panose="020F0502020204030204" pitchFamily="34" charset="0"/>
                      </a:endParaRPr>
                    </a:p>
                  </a:txBody>
                  <a:tcPr marL="0" marR="0" marT="0" marB="0" anchor="b"/>
                </a:tc>
              </a:tr>
              <a:tr h="375450">
                <a:tc>
                  <a:txBody>
                    <a:bodyPr/>
                    <a:lstStyle/>
                    <a:p>
                      <a:pPr algn="l" fontAlgn="b"/>
                      <a:r>
                        <a:rPr lang="es-ES" sz="1100" u="none" strike="noStrike">
                          <a:effectLst/>
                        </a:rPr>
                        <a:t>Comisiones</a:t>
                      </a:r>
                      <a:endParaRPr lang="es-ES" sz="1100" b="1" i="0" u="none" strike="noStrike">
                        <a:solidFill>
                          <a:srgbClr val="000000"/>
                        </a:solidFill>
                        <a:effectLst/>
                        <a:latin typeface="Calibri" panose="020F0502020204030204" pitchFamily="34" charset="0"/>
                      </a:endParaRPr>
                    </a:p>
                  </a:txBody>
                  <a:tcPr marL="85725" marR="0" marT="0" marB="0" anchor="b"/>
                </a:tc>
                <a:tc>
                  <a:txBody>
                    <a:bodyPr/>
                    <a:lstStyle/>
                    <a:p>
                      <a:pPr algn="l" fontAlgn="b"/>
                      <a:r>
                        <a:rPr lang="es-ES" sz="1100" u="none" strike="noStrike" dirty="0">
                          <a:effectLst/>
                        </a:rPr>
                        <a:t>             50.000 </a:t>
                      </a:r>
                      <a:endParaRPr lang="es-E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1100" b="0" i="0" u="none" strike="noStrike" dirty="0">
                        <a:solidFill>
                          <a:srgbClr val="000000"/>
                        </a:solidFill>
                        <a:effectLst/>
                        <a:latin typeface="Calibri" panose="020F0502020204030204" pitchFamily="34" charset="0"/>
                      </a:endParaRPr>
                    </a:p>
                  </a:txBody>
                  <a:tcPr marL="0" marR="0" marT="0" marB="0" anchor="b"/>
                </a:tc>
              </a:tr>
            </a:tbl>
          </a:graphicData>
        </a:graphic>
      </p:graphicFrame>
    </p:spTree>
    <p:extLst>
      <p:ext uri="{BB962C8B-B14F-4D97-AF65-F5344CB8AC3E}">
        <p14:creationId xmlns:p14="http://schemas.microsoft.com/office/powerpoint/2010/main" val="38525228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320" y="0"/>
            <a:ext cx="1718136" cy="493486"/>
          </a:xfrm>
        </p:spPr>
        <p:txBody>
          <a:bodyPr>
            <a:normAutofit fontScale="90000"/>
          </a:bodyPr>
          <a:lstStyle/>
          <a:p>
            <a:r>
              <a:rPr lang="es-CO" dirty="0" smtClean="0"/>
              <a:t>VENTAS</a:t>
            </a:r>
            <a:endParaRPr lang="es-ES" dirty="0"/>
          </a:p>
        </p:txBody>
      </p:sp>
      <p:graphicFrame>
        <p:nvGraphicFramePr>
          <p:cNvPr id="4" name="Table 3"/>
          <p:cNvGraphicFramePr>
            <a:graphicFrameLocks noGrp="1"/>
          </p:cNvGraphicFramePr>
          <p:nvPr>
            <p:extLst>
              <p:ext uri="{D42A27DB-BD31-4B8C-83A1-F6EECF244321}">
                <p14:modId xmlns:p14="http://schemas.microsoft.com/office/powerpoint/2010/main" val="2907994933"/>
              </p:ext>
            </p:extLst>
          </p:nvPr>
        </p:nvGraphicFramePr>
        <p:xfrm>
          <a:off x="363677" y="493486"/>
          <a:ext cx="10478491" cy="6241143"/>
        </p:xfrm>
        <a:graphic>
          <a:graphicData uri="http://schemas.openxmlformats.org/drawingml/2006/table">
            <a:tbl>
              <a:tblPr>
                <a:tableStyleId>{BC89EF96-8CEA-46FF-86C4-4CE0E7609802}</a:tableStyleId>
              </a:tblPr>
              <a:tblGrid>
                <a:gridCol w="1078305"/>
                <a:gridCol w="658507"/>
                <a:gridCol w="658507"/>
                <a:gridCol w="658507"/>
                <a:gridCol w="658507"/>
                <a:gridCol w="658507"/>
                <a:gridCol w="658507"/>
                <a:gridCol w="1045380"/>
                <a:gridCol w="1111231"/>
                <a:gridCol w="781977"/>
                <a:gridCol w="946602"/>
                <a:gridCol w="781977"/>
                <a:gridCol w="781977"/>
              </a:tblGrid>
              <a:tr h="164675">
                <a:tc gridSpan="2">
                  <a:txBody>
                    <a:bodyPr/>
                    <a:lstStyle/>
                    <a:p>
                      <a:pPr algn="ctr" fontAlgn="b"/>
                      <a:r>
                        <a:rPr lang="es-ES" sz="800" u="none" strike="noStrike" dirty="0">
                          <a:effectLst/>
                        </a:rPr>
                        <a:t>VENTAS</a:t>
                      </a:r>
                      <a:endParaRPr lang="es-ES" sz="800" b="1" i="0" u="none" strike="noStrike" dirty="0">
                        <a:solidFill>
                          <a:srgbClr val="000000"/>
                        </a:solidFill>
                        <a:effectLst/>
                        <a:latin typeface="Arial" panose="020B0604020202020204" pitchFamily="34" charset="0"/>
                      </a:endParaRPr>
                    </a:p>
                  </a:txBody>
                  <a:tcPr marL="0" marR="0" marT="0" marB="0" anchor="b"/>
                </a:tc>
                <a:tc hMerge="1">
                  <a:txBody>
                    <a:bodyPr/>
                    <a:lstStyle/>
                    <a:p>
                      <a:endParaRPr lang="es-ES"/>
                    </a:p>
                  </a:txBody>
                  <a:tcPr/>
                </a:tc>
                <a:tc>
                  <a:txBody>
                    <a:bodyPr/>
                    <a:lstStyle/>
                    <a:p>
                      <a:pPr algn="l" fontAlgn="b"/>
                      <a:endParaRPr lang="es-ES" sz="800" b="1"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1"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1"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539189">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ctr" fontAlgn="ctr"/>
                      <a:r>
                        <a:rPr lang="es-ES" sz="800" u="none" strike="noStrike">
                          <a:effectLst/>
                        </a:rPr>
                        <a:t>PRODUCTO</a:t>
                      </a:r>
                      <a:endParaRPr lang="es-ES"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ES" sz="800" u="none" strike="noStrike">
                          <a:effectLst/>
                        </a:rPr>
                        <a:t>PRECIO PROVEEDORES</a:t>
                      </a:r>
                      <a:endParaRPr lang="es-ES"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ES" sz="800" u="none" strike="noStrike">
                          <a:effectLst/>
                        </a:rPr>
                        <a:t>PRECIO COMPETENCIA</a:t>
                      </a:r>
                      <a:endParaRPr lang="es-ES"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ES" sz="800" u="none" strike="noStrike">
                          <a:effectLst/>
                        </a:rPr>
                        <a:t>PRECIO TIENDA BUENA VIDA(COMPETITIVO)</a:t>
                      </a:r>
                      <a:endParaRPr lang="es-ES"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s-ES" sz="800" u="none" strike="noStrike">
                          <a:effectLst/>
                        </a:rPr>
                        <a:t>VALOR POR LINEA</a:t>
                      </a:r>
                      <a:endParaRPr lang="es-ES" sz="800" b="1" i="0" u="none" strike="noStrike">
                        <a:solidFill>
                          <a:srgbClr val="000000"/>
                        </a:solidFill>
                        <a:effectLst/>
                        <a:latin typeface="Calibri" panose="020F0502020204030204" pitchFamily="34" charset="0"/>
                      </a:endParaRPr>
                    </a:p>
                  </a:txBody>
                  <a:tcPr marL="0" marR="0" marT="0" marB="0" anchor="ct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gridSpan="2">
                  <a:txBody>
                    <a:bodyPr/>
                    <a:lstStyle/>
                    <a:p>
                      <a:pPr algn="ctr" fontAlgn="b"/>
                      <a:r>
                        <a:rPr lang="es-ES" sz="800" u="none" strike="noStrike" dirty="0">
                          <a:effectLst/>
                        </a:rPr>
                        <a:t>PRECIOS POR LINEA</a:t>
                      </a:r>
                      <a:endParaRPr lang="es-ES" sz="800" b="1"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ES"/>
                    </a:p>
                  </a:txBody>
                  <a:tcPr/>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Aceites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25,00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53,20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47.500 </a:t>
                      </a:r>
                      <a:endParaRPr lang="es-ES" sz="800" b="0" i="0" u="none" strike="noStrike">
                        <a:solidFill>
                          <a:srgbClr val="000000"/>
                        </a:solidFill>
                        <a:effectLst/>
                        <a:latin typeface="Calibri" panose="020F0502020204030204" pitchFamily="34" charset="0"/>
                      </a:endParaRPr>
                    </a:p>
                  </a:txBody>
                  <a:tcPr marL="0" marR="0" marT="0" marB="0" anchor="ctr"/>
                </a:tc>
                <a:tc rowSpan="5">
                  <a:txBody>
                    <a:bodyPr/>
                    <a:lstStyle/>
                    <a:p>
                      <a:pPr algn="ctr" fontAlgn="ctr"/>
                      <a:r>
                        <a:rPr lang="es-ES" sz="800" u="none" strike="noStrike">
                          <a:effectLst/>
                        </a:rPr>
                        <a:t> $            38.266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a:txBody>
                    <a:bodyPr/>
                    <a:lstStyle/>
                    <a:p>
                      <a:pPr algn="ctr" fontAlgn="t"/>
                      <a:r>
                        <a:rPr lang="es-ES" sz="800" u="none" strike="noStrike">
                          <a:effectLst/>
                        </a:rPr>
                        <a:t>Producto</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dirty="0">
                          <a:effectLst/>
                        </a:rPr>
                        <a:t>V/P</a:t>
                      </a:r>
                      <a:endParaRPr lang="es-ES" sz="800" b="1" i="0" u="none" strike="noStrike" dirty="0">
                        <a:solidFill>
                          <a:srgbClr val="000000"/>
                        </a:solidFill>
                        <a:effectLst/>
                        <a:latin typeface="Calibri" panose="020F0502020204030204" pitchFamily="34" charset="0"/>
                      </a:endParaRPr>
                    </a:p>
                  </a:txBody>
                  <a:tcPr marL="0" marR="0" marT="0" marB="0"/>
                </a:tc>
                <a:tc gridSpan="2">
                  <a:txBody>
                    <a:bodyPr/>
                    <a:lstStyle/>
                    <a:p>
                      <a:pPr algn="l" fontAlgn="b"/>
                      <a:r>
                        <a:rPr lang="es-ES" sz="800" u="none" strike="noStrike" dirty="0">
                          <a:effectLst/>
                        </a:rPr>
                        <a:t>VALOR PROMEDIO</a:t>
                      </a:r>
                      <a:endParaRPr lang="es-ES" sz="800" b="0"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ES"/>
                    </a:p>
                  </a:txBody>
                  <a:tcPr/>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Cremas Naturales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28,00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58,90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53.200 </a:t>
                      </a:r>
                      <a:endParaRPr lang="es-ES" sz="800" b="0" i="0" u="none" strike="noStrike">
                        <a:solidFill>
                          <a:srgbClr val="000000"/>
                        </a:solidFill>
                        <a:effectLst/>
                        <a:latin typeface="Calibri" panose="020F0502020204030204" pitchFamily="34" charset="0"/>
                      </a:endParaRPr>
                    </a:p>
                  </a:txBody>
                  <a:tcPr marL="0" marR="0" marT="0" marB="0" anchor="ctr"/>
                </a:tc>
                <a:tc v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a:txBody>
                    <a:bodyPr/>
                    <a:lstStyle/>
                    <a:p>
                      <a:pPr algn="l" fontAlgn="t"/>
                      <a:r>
                        <a:rPr lang="es-ES" sz="800" u="none" strike="noStrike">
                          <a:effectLst/>
                        </a:rPr>
                        <a:t>Cosmeticos Naturales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38.266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Arial" panose="020B060402020202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Filtro Solar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20,00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43,70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38.000 </a:t>
                      </a:r>
                      <a:endParaRPr lang="es-ES" sz="800" b="0" i="0" u="none" strike="noStrike">
                        <a:solidFill>
                          <a:srgbClr val="000000"/>
                        </a:solidFill>
                        <a:effectLst/>
                        <a:latin typeface="Calibri" panose="020F0502020204030204" pitchFamily="34" charset="0"/>
                      </a:endParaRPr>
                    </a:p>
                  </a:txBody>
                  <a:tcPr marL="0" marR="0" marT="0" marB="0" anchor="ctr"/>
                </a:tc>
                <a:tc v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a:txBody>
                    <a:bodyPr/>
                    <a:lstStyle/>
                    <a:p>
                      <a:pPr algn="l" fontAlgn="t"/>
                      <a:r>
                        <a:rPr lang="es-ES" sz="800" u="none" strike="noStrike">
                          <a:effectLst/>
                        </a:rPr>
                        <a:t>Alimentos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73.530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Jabón Natural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12,70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29,83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24.130 </a:t>
                      </a:r>
                      <a:endParaRPr lang="es-ES" sz="800" b="0" i="0" u="none" strike="noStrike">
                        <a:solidFill>
                          <a:srgbClr val="000000"/>
                        </a:solidFill>
                        <a:effectLst/>
                        <a:latin typeface="Calibri" panose="020F0502020204030204" pitchFamily="34" charset="0"/>
                      </a:endParaRPr>
                    </a:p>
                  </a:txBody>
                  <a:tcPr marL="0" marR="0" marT="0" marB="0" anchor="ctr"/>
                </a:tc>
                <a:tc v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a:txBody>
                    <a:bodyPr/>
                    <a:lstStyle/>
                    <a:p>
                      <a:pPr algn="l" fontAlgn="t"/>
                      <a:r>
                        <a:rPr lang="es-ES" sz="800" u="none" strike="noStrike">
                          <a:effectLst/>
                        </a:rPr>
                        <a:t>Suplemento Dietario</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68.400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Shampoo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15,00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34,20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28.500 </a:t>
                      </a:r>
                      <a:endParaRPr lang="es-ES" sz="800" b="0" i="0" u="none" strike="noStrike">
                        <a:solidFill>
                          <a:srgbClr val="000000"/>
                        </a:solidFill>
                        <a:effectLst/>
                        <a:latin typeface="Calibri" panose="020F0502020204030204" pitchFamily="34" charset="0"/>
                      </a:endParaRPr>
                    </a:p>
                  </a:txBody>
                  <a:tcPr marL="0" marR="0" marT="0" marB="0" anchor="ctr"/>
                </a:tc>
                <a:tc v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a:txBody>
                    <a:bodyPr/>
                    <a:lstStyle/>
                    <a:p>
                      <a:pPr algn="l" fontAlgn="t"/>
                      <a:r>
                        <a:rPr lang="es-ES" sz="800" u="none" strike="noStrike">
                          <a:effectLst/>
                        </a:rPr>
                        <a:t>Vitaminas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28.405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Granulados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47,90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96,71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91.010 </a:t>
                      </a:r>
                      <a:endParaRPr lang="es-ES" sz="800" b="0" i="0" u="none" strike="noStrike">
                        <a:solidFill>
                          <a:srgbClr val="000000"/>
                        </a:solidFill>
                        <a:effectLst/>
                        <a:latin typeface="Calibri" panose="020F0502020204030204" pitchFamily="34" charset="0"/>
                      </a:endParaRPr>
                    </a:p>
                  </a:txBody>
                  <a:tcPr marL="0" marR="0" marT="0" marB="0" anchor="ctr"/>
                </a:tc>
                <a:tc rowSpan="2">
                  <a:txBody>
                    <a:bodyPr/>
                    <a:lstStyle/>
                    <a:p>
                      <a:pPr algn="ctr" fontAlgn="ctr"/>
                      <a:r>
                        <a:rPr lang="es-ES" sz="800" u="none" strike="noStrike">
                          <a:effectLst/>
                        </a:rPr>
                        <a:t> $            73.530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Capsulas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29,50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61,75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56.050 </a:t>
                      </a:r>
                      <a:endParaRPr lang="es-ES" sz="800" b="0" i="0" u="none" strike="noStrike">
                        <a:solidFill>
                          <a:srgbClr val="000000"/>
                        </a:solidFill>
                        <a:effectLst/>
                        <a:latin typeface="Calibri" panose="020F0502020204030204" pitchFamily="34" charset="0"/>
                      </a:endParaRPr>
                    </a:p>
                  </a:txBody>
                  <a:tcPr marL="0" marR="0" marT="0" marB="0" anchor="ctr"/>
                </a:tc>
                <a:tc v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gridSpan="4">
                  <a:txBody>
                    <a:bodyPr/>
                    <a:lstStyle/>
                    <a:p>
                      <a:pPr algn="ctr" fontAlgn="b"/>
                      <a:r>
                        <a:rPr lang="es-ES" sz="800" u="none" strike="noStrike" dirty="0">
                          <a:effectLst/>
                        </a:rPr>
                        <a:t>PORCENTANJE INCREMENTOS VENTAS</a:t>
                      </a:r>
                      <a:endParaRPr lang="es-ES" sz="800" b="1"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Jarabes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36,00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74,10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68.400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68.400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gridSpan="3">
                  <a:txBody>
                    <a:bodyPr/>
                    <a:lstStyle/>
                    <a:p>
                      <a:pPr algn="ctr" fontAlgn="t"/>
                      <a:r>
                        <a:rPr lang="es-ES" sz="800" u="none" strike="noStrike">
                          <a:effectLst/>
                        </a:rPr>
                        <a:t>% Variación Ventas año 2/ Ventas año 1</a:t>
                      </a:r>
                      <a:endParaRPr lang="es-ES" sz="800" b="1" i="0" u="none" strike="noStrike">
                        <a:solidFill>
                          <a:srgbClr val="000000"/>
                        </a:solidFill>
                        <a:effectLst/>
                        <a:latin typeface="Calibri" panose="020F0502020204030204" pitchFamily="34" charset="0"/>
                      </a:endParaRPr>
                    </a:p>
                  </a:txBody>
                  <a:tcPr marL="0" marR="0" marT="0" marB="0"/>
                </a:tc>
                <a:tc hMerge="1">
                  <a:txBody>
                    <a:bodyPr/>
                    <a:lstStyle/>
                    <a:p>
                      <a:endParaRPr lang="es-ES"/>
                    </a:p>
                  </a:txBody>
                  <a:tcPr/>
                </a:tc>
                <a:tc hMerge="1">
                  <a:txBody>
                    <a:bodyPr/>
                    <a:lstStyle/>
                    <a:p>
                      <a:endParaRPr lang="es-ES"/>
                    </a:p>
                  </a:txBody>
                  <a:tcPr/>
                </a:tc>
                <a:tc>
                  <a:txBody>
                    <a:bodyPr/>
                    <a:lstStyle/>
                    <a:p>
                      <a:pPr algn="r" fontAlgn="b"/>
                      <a:r>
                        <a:rPr lang="es-ES" sz="800" u="none" strike="noStrike" dirty="0">
                          <a:effectLst/>
                        </a:rPr>
                        <a:t>15,0%</a:t>
                      </a:r>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Perlas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19,90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43,51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37.810 </a:t>
                      </a:r>
                      <a:endParaRPr lang="es-ES" sz="800" b="0" i="0" u="none" strike="noStrike">
                        <a:solidFill>
                          <a:srgbClr val="000000"/>
                        </a:solidFill>
                        <a:effectLst/>
                        <a:latin typeface="Calibri" panose="020F0502020204030204" pitchFamily="34" charset="0"/>
                      </a:endParaRPr>
                    </a:p>
                  </a:txBody>
                  <a:tcPr marL="0" marR="0" marT="0" marB="0" anchor="ctr"/>
                </a:tc>
                <a:tc rowSpan="2">
                  <a:txBody>
                    <a:bodyPr/>
                    <a:lstStyle/>
                    <a:p>
                      <a:pPr algn="ctr" fontAlgn="ctr"/>
                      <a:r>
                        <a:rPr lang="es-ES" sz="800" u="none" strike="noStrike">
                          <a:effectLst/>
                        </a:rPr>
                        <a:t> $            28.405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gridSpan="3">
                  <a:txBody>
                    <a:bodyPr/>
                    <a:lstStyle/>
                    <a:p>
                      <a:pPr algn="ctr" fontAlgn="t"/>
                      <a:r>
                        <a:rPr lang="es-ES" sz="800" u="none" strike="noStrike">
                          <a:effectLst/>
                        </a:rPr>
                        <a:t>% Variación Ventas año 3/ Ventas año 2</a:t>
                      </a:r>
                      <a:endParaRPr lang="es-ES" sz="800" b="1" i="0" u="none" strike="noStrike">
                        <a:solidFill>
                          <a:srgbClr val="000000"/>
                        </a:solidFill>
                        <a:effectLst/>
                        <a:latin typeface="Calibri" panose="020F0502020204030204" pitchFamily="34" charset="0"/>
                      </a:endParaRPr>
                    </a:p>
                  </a:txBody>
                  <a:tcPr marL="0" marR="0" marT="0" marB="0"/>
                </a:tc>
                <a:tc hMerge="1">
                  <a:txBody>
                    <a:bodyPr/>
                    <a:lstStyle/>
                    <a:p>
                      <a:endParaRPr lang="es-ES"/>
                    </a:p>
                  </a:txBody>
                  <a:tcPr/>
                </a:tc>
                <a:tc hMerge="1">
                  <a:txBody>
                    <a:bodyPr/>
                    <a:lstStyle/>
                    <a:p>
                      <a:endParaRPr lang="es-ES"/>
                    </a:p>
                  </a:txBody>
                  <a:tcPr/>
                </a:tc>
                <a:tc>
                  <a:txBody>
                    <a:bodyPr/>
                    <a:lstStyle/>
                    <a:p>
                      <a:pPr algn="r" fontAlgn="b"/>
                      <a:r>
                        <a:rPr lang="es-ES" sz="800" u="none" strike="noStrike" dirty="0">
                          <a:effectLst/>
                        </a:rPr>
                        <a:t>25,0%</a:t>
                      </a:r>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es-ES" sz="800" u="none" strike="noStrike">
                          <a:effectLst/>
                        </a:rPr>
                        <a:t> Extractos Gotas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10,00 </a:t>
                      </a:r>
                      <a:endParaRPr lang="es-ES" sz="8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dirty="0">
                          <a:effectLst/>
                        </a:rPr>
                        <a:t> $               24,70 </a:t>
                      </a:r>
                      <a:endParaRPr lang="es-ES" sz="8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es-ES" sz="800" u="none" strike="noStrike">
                          <a:effectLst/>
                        </a:rPr>
                        <a:t> $                   19.000 </a:t>
                      </a:r>
                      <a:endParaRPr lang="es-ES" sz="800" b="0" i="0" u="none" strike="noStrike">
                        <a:solidFill>
                          <a:srgbClr val="000000"/>
                        </a:solidFill>
                        <a:effectLst/>
                        <a:latin typeface="Calibri" panose="020F0502020204030204" pitchFamily="34" charset="0"/>
                      </a:endParaRPr>
                    </a:p>
                  </a:txBody>
                  <a:tcPr marL="0" marR="0" marT="0" marB="0" anchor="ctr"/>
                </a:tc>
                <a:tc v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269595">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gridSpan="3">
                  <a:txBody>
                    <a:bodyPr/>
                    <a:lstStyle/>
                    <a:p>
                      <a:pPr algn="ctr" fontAlgn="ctr"/>
                      <a:r>
                        <a:rPr lang="es-ES" sz="800" u="none" strike="noStrike">
                          <a:effectLst/>
                        </a:rPr>
                        <a:t> PROMEDO DE VENTA UNITARIO </a:t>
                      </a:r>
                      <a:endParaRPr lang="es-ES" sz="800" b="1" i="0" u="none" strike="noStrike">
                        <a:solidFill>
                          <a:srgbClr val="000000"/>
                        </a:solidFill>
                        <a:effectLst/>
                        <a:latin typeface="Calibri" panose="020F0502020204030204" pitchFamily="34" charset="0"/>
                      </a:endParaRPr>
                    </a:p>
                  </a:txBody>
                  <a:tcPr marL="0" marR="0" marT="0" marB="0" anchor="ctr"/>
                </a:tc>
                <a:tc hMerge="1">
                  <a:txBody>
                    <a:bodyPr/>
                    <a:lstStyle/>
                    <a:p>
                      <a:endParaRPr lang="es-ES"/>
                    </a:p>
                  </a:txBody>
                  <a:tcPr/>
                </a:tc>
                <a:tc hMerge="1">
                  <a:txBody>
                    <a:bodyPr/>
                    <a:lstStyle/>
                    <a:p>
                      <a:endParaRPr lang="es-ES"/>
                    </a:p>
                  </a:txBody>
                  <a:tcPr/>
                </a:tc>
                <a:tc>
                  <a:txBody>
                    <a:bodyPr/>
                    <a:lstStyle/>
                    <a:p>
                      <a:pPr algn="l" fontAlgn="ctr"/>
                      <a:r>
                        <a:rPr lang="es-ES" sz="800" u="none" strike="noStrike">
                          <a:effectLst/>
                        </a:rPr>
                        <a:t> $                   46.360 </a:t>
                      </a:r>
                      <a:endParaRPr lang="es-ES" sz="800" b="1"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s-ES" sz="800" u="none" strike="noStrike" dirty="0">
                          <a:effectLst/>
                        </a:rPr>
                        <a:t> </a:t>
                      </a:r>
                      <a:endParaRPr lang="es-ES" sz="800" b="1" i="0" u="none" strike="noStrike" dirty="0">
                        <a:solidFill>
                          <a:srgbClr val="000000"/>
                        </a:solidFill>
                        <a:effectLst/>
                        <a:latin typeface="Calibri" panose="020F0502020204030204" pitchFamily="34" charset="0"/>
                      </a:endParaRPr>
                    </a:p>
                  </a:txBody>
                  <a:tcPr marL="0" marR="0" marT="0" marB="0" anchor="ct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138327">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r>
              <a:tr h="138327">
                <a:tc gridSpan="6">
                  <a:txBody>
                    <a:bodyPr/>
                    <a:lstStyle/>
                    <a:p>
                      <a:pPr algn="ctr" fontAlgn="b"/>
                      <a:r>
                        <a:rPr lang="es-ES" sz="800" u="none" strike="noStrike" dirty="0">
                          <a:effectLst/>
                        </a:rPr>
                        <a:t>VENTAS DE PRODUCTO O SERVICIO (en unidades)</a:t>
                      </a:r>
                      <a:endParaRPr lang="es-ES" sz="800" b="1"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gridSpan="6">
                  <a:txBody>
                    <a:bodyPr/>
                    <a:lstStyle/>
                    <a:p>
                      <a:pPr algn="ctr" fontAlgn="b"/>
                      <a:r>
                        <a:rPr lang="es-ES" sz="800" u="none" strike="noStrike">
                          <a:effectLst/>
                        </a:rPr>
                        <a:t>VENTAS DE PRODUCTO O SERVICIO (en Pesos)</a:t>
                      </a:r>
                      <a:endParaRPr lang="es-ES" sz="800" b="1" i="0" u="none" strike="noStrike">
                        <a:solidFill>
                          <a:srgbClr val="000000"/>
                        </a:solidFill>
                        <a:effectLst/>
                        <a:latin typeface="Calibri" panose="020F0502020204030204" pitchFamily="34" charset="0"/>
                      </a:endParaRPr>
                    </a:p>
                  </a:txBody>
                  <a:tcPr marL="0" marR="0" marT="0"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69595">
                <a:tc>
                  <a:txBody>
                    <a:bodyPr/>
                    <a:lstStyle/>
                    <a:p>
                      <a:pPr algn="ctr" fontAlgn="t"/>
                      <a:r>
                        <a:rPr lang="es-ES" sz="800" u="none" strike="noStrike">
                          <a:effectLst/>
                        </a:rPr>
                        <a:t> </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Cosmeticos Naturales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Alimentos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Suplemento Dietario</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Vitaminas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dirty="0">
                          <a:effectLst/>
                        </a:rPr>
                        <a:t>Total</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ctr" fontAlgn="t"/>
                      <a:r>
                        <a:rPr lang="es-ES" sz="800" u="none" strike="noStrike">
                          <a:effectLst/>
                        </a:rPr>
                        <a:t> </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Cosmeticos Naturales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Alimentos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Suplemento Dietario</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Vitaminas</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Total</a:t>
                      </a:r>
                      <a:endParaRPr lang="es-ES" sz="800" b="1"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1</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8</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dirty="0">
                          <a:effectLst/>
                        </a:rPr>
                        <a:t>35</a:t>
                      </a:r>
                      <a:endParaRPr lang="es-ES" sz="800" b="0" i="0" u="none" strike="noStrike" dirty="0">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1</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229.596,00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661.770,00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547.200,00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340.860,00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1.779.426,00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14</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dirty="0">
                          <a:effectLst/>
                        </a:rPr>
                        <a:t>5</a:t>
                      </a:r>
                      <a:endParaRPr lang="es-ES" sz="800" b="0" i="0" u="none" strike="noStrike" dirty="0">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535.724,00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882.360,00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273.600,00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142.025,00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1.833.709,00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3</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18</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14</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59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3</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459.192,00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1.323.540,00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1.026.000,00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397.670,00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3.206.402,00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4</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dirty="0">
                          <a:effectLst/>
                        </a:rPr>
                        <a:t>8</a:t>
                      </a:r>
                      <a:endParaRPr lang="es-ES" sz="800" b="0" i="0" u="none" strike="noStrike" dirty="0">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54</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4</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612.256,00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1.102.950,00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1.026.000,00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227.240,00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2.968.446,00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5</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17</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64</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dirty="0">
                          <a:effectLst/>
                        </a:rPr>
                        <a:t>Mes 5</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650.522,00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1.397.070,00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820.800,00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454.480,00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3.322.872,00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6 </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18</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dirty="0">
                          <a:effectLst/>
                        </a:rPr>
                        <a:t>61</a:t>
                      </a:r>
                      <a:endParaRPr lang="es-ES" sz="800" b="0" i="0" u="none" strike="noStrike" dirty="0">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6 </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459.192,00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1.397.070,00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1.231.200,00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340.860,00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3.428.322,00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7</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21</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76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7</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765.320,00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1.397.070,00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1.094.400,00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596.505,00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3.853.295,00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8 </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23</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18</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95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8 </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1.109.714,00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1.691.190,00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1.710.000,00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511.290,00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5.022.194,00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9</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23</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127</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9</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1.492.374,00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2.647.080,00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1.573.200,00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823.745,00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6.536.399,00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10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38</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151</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10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1.339.310,00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3.088.260,00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2.599.200,00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1.022.580,00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8.049.350,00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11</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39</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172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11</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dirty="0">
                          <a:effectLst/>
                        </a:rPr>
                        <a:t>1.721.970,00</a:t>
                      </a:r>
                      <a:endParaRPr lang="es-ES" sz="800" b="0"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3.088.260,00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3.146.400,00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1.107.795,00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9.064.425,00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Mes 12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65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56</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82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72</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275</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Mes 12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2.487.290,00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4.117.680,00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5.608.800,00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2.045.160,00</a:t>
                      </a:r>
                      <a:endParaRPr lang="es-ES" sz="800" b="0"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14.258.930,00</a:t>
                      </a:r>
                      <a:endParaRPr lang="es-ES" sz="800" b="0"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Año 1</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310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310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302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282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1.204</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Año 1</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11.862.460,00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22.794.300,00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20.656.800,00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8.010.210,00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63.323.770,00</a:t>
                      </a:r>
                      <a:endParaRPr lang="es-ES" sz="800" b="1" i="0" u="none" strike="noStrike">
                        <a:solidFill>
                          <a:srgbClr val="000000"/>
                        </a:solidFill>
                        <a:effectLst/>
                        <a:latin typeface="Calibri" panose="020F0502020204030204" pitchFamily="34" charset="0"/>
                      </a:endParaRPr>
                    </a:p>
                  </a:txBody>
                  <a:tcPr marL="0" marR="0" marT="0" marB="0"/>
                </a:tc>
              </a:tr>
              <a:tr h="134797">
                <a:tc>
                  <a:txBody>
                    <a:bodyPr/>
                    <a:lstStyle/>
                    <a:p>
                      <a:pPr algn="l" fontAlgn="t"/>
                      <a:r>
                        <a:rPr lang="es-ES" sz="800" u="none" strike="noStrike">
                          <a:effectLst/>
                        </a:rPr>
                        <a:t>Año 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357</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357</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347</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324</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1.385</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a:effectLst/>
                        </a:rPr>
                        <a:t>Año 2</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13.641.829,00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dirty="0">
                          <a:effectLst/>
                        </a:rPr>
                        <a:t>26.213.445,00</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23.755.320,00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9.211.741,50</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72.822.335,50</a:t>
                      </a:r>
                      <a:endParaRPr lang="es-ES" sz="800" b="1" i="0" u="none" strike="noStrike">
                        <a:solidFill>
                          <a:srgbClr val="000000"/>
                        </a:solidFill>
                        <a:effectLst/>
                        <a:latin typeface="Calibri" panose="020F0502020204030204" pitchFamily="34" charset="0"/>
                      </a:endParaRPr>
                    </a:p>
                  </a:txBody>
                  <a:tcPr marL="0" marR="0" marT="0" marB="0"/>
                </a:tc>
              </a:tr>
              <a:tr h="138327">
                <a:tc>
                  <a:txBody>
                    <a:bodyPr/>
                    <a:lstStyle/>
                    <a:p>
                      <a:pPr algn="l" fontAlgn="t"/>
                      <a:r>
                        <a:rPr lang="es-ES" sz="800" u="none" strike="noStrike">
                          <a:effectLst/>
                        </a:rPr>
                        <a:t>Año 3</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dirty="0">
                          <a:effectLst/>
                        </a:rPr>
                        <a:t>446</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446</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434</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405</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ctr" fontAlgn="t"/>
                      <a:r>
                        <a:rPr lang="es-ES" sz="800" u="none" strike="noStrike">
                          <a:effectLst/>
                        </a:rPr>
                        <a:t>1.731</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l" fontAlgn="b"/>
                      <a:endParaRPr lang="es-ES" sz="800" b="0" i="0" u="none" strike="noStrike">
                        <a:solidFill>
                          <a:srgbClr val="000000"/>
                        </a:solidFill>
                        <a:effectLst/>
                        <a:latin typeface="Calibri" panose="020F0502020204030204" pitchFamily="34" charset="0"/>
                      </a:endParaRPr>
                    </a:p>
                  </a:txBody>
                  <a:tcPr marL="0" marR="0" marT="0" marB="0" anchor="b"/>
                </a:tc>
                <a:tc>
                  <a:txBody>
                    <a:bodyPr/>
                    <a:lstStyle/>
                    <a:p>
                      <a:pPr algn="l" fontAlgn="t"/>
                      <a:r>
                        <a:rPr lang="es-ES" sz="800" u="none" strike="noStrike" dirty="0">
                          <a:effectLst/>
                        </a:rPr>
                        <a:t>Año 3</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a:effectLst/>
                        </a:rPr>
                        <a:t>17.052.286,25</a:t>
                      </a:r>
                      <a:endParaRPr lang="es-ES" sz="800" b="1" i="0" u="none" strike="noStrike">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dirty="0">
                          <a:effectLst/>
                        </a:rPr>
                        <a:t>32.766.806,25</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dirty="0">
                          <a:effectLst/>
                        </a:rPr>
                        <a:t>29.694.150,00</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dirty="0">
                          <a:effectLst/>
                        </a:rPr>
                        <a:t>11.514.676,88</a:t>
                      </a:r>
                      <a:endParaRPr lang="es-ES" sz="800" b="1" i="0" u="none" strike="noStrike" dirty="0">
                        <a:solidFill>
                          <a:srgbClr val="000000"/>
                        </a:solidFill>
                        <a:effectLst/>
                        <a:latin typeface="Calibri" panose="020F0502020204030204" pitchFamily="34" charset="0"/>
                      </a:endParaRPr>
                    </a:p>
                  </a:txBody>
                  <a:tcPr marL="0" marR="0" marT="0" marB="0"/>
                </a:tc>
                <a:tc>
                  <a:txBody>
                    <a:bodyPr/>
                    <a:lstStyle/>
                    <a:p>
                      <a:pPr algn="r" fontAlgn="t"/>
                      <a:r>
                        <a:rPr lang="es-ES" sz="800" u="none" strike="noStrike" dirty="0">
                          <a:effectLst/>
                        </a:rPr>
                        <a:t>91.027.919,38</a:t>
                      </a:r>
                      <a:endParaRPr lang="es-ES" sz="800" b="1" i="0" u="none" strike="noStrike" dirty="0">
                        <a:solidFill>
                          <a:srgbClr val="000000"/>
                        </a:solidFill>
                        <a:effectLst/>
                        <a:latin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8715551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Tabla"/>
          <p:cNvGraphicFramePr>
            <a:graphicFrameLocks noGrp="1"/>
          </p:cNvGraphicFramePr>
          <p:nvPr>
            <p:extLst>
              <p:ext uri="{D42A27DB-BD31-4B8C-83A1-F6EECF244321}">
                <p14:modId xmlns:p14="http://schemas.microsoft.com/office/powerpoint/2010/main" val="472289632"/>
              </p:ext>
            </p:extLst>
          </p:nvPr>
        </p:nvGraphicFramePr>
        <p:xfrm>
          <a:off x="345891" y="189025"/>
          <a:ext cx="10294399" cy="6654461"/>
        </p:xfrm>
        <a:graphic>
          <a:graphicData uri="http://schemas.openxmlformats.org/drawingml/2006/table">
            <a:tbl>
              <a:tblPr>
                <a:tableStyleId>{5C22544A-7EE6-4342-B048-85BDC9FD1C3A}</a:tableStyleId>
              </a:tblPr>
              <a:tblGrid>
                <a:gridCol w="3443615"/>
                <a:gridCol w="1712696"/>
                <a:gridCol w="1712696"/>
                <a:gridCol w="1712696"/>
                <a:gridCol w="1712696"/>
              </a:tblGrid>
              <a:tr h="161811">
                <a:tc>
                  <a:txBody>
                    <a:bodyPr/>
                    <a:lstStyle/>
                    <a:p>
                      <a:pPr algn="l" fontAlgn="b"/>
                      <a:endParaRPr lang="es-CO" sz="11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1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1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1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1100" b="0" i="0" u="none" strike="noStrike">
                        <a:solidFill>
                          <a:srgbClr val="000000"/>
                        </a:solidFill>
                        <a:effectLst/>
                        <a:latin typeface="Calibri"/>
                      </a:endParaRPr>
                    </a:p>
                  </a:txBody>
                  <a:tcPr marL="0" marR="0" marT="0" marB="0" anchor="b">
                    <a:solidFill>
                      <a:schemeClr val="accent1">
                        <a:lumMod val="40000"/>
                        <a:lumOff val="60000"/>
                      </a:schemeClr>
                    </a:solidFill>
                  </a:tcPr>
                </a:tc>
              </a:tr>
              <a:tr h="161811">
                <a:tc gridSpan="5">
                  <a:txBody>
                    <a:bodyPr/>
                    <a:lstStyle/>
                    <a:p>
                      <a:pPr algn="ctr" fontAlgn="b"/>
                      <a:r>
                        <a:rPr lang="es-CO" sz="1100" u="none" strike="noStrike">
                          <a:effectLst/>
                        </a:rPr>
                        <a:t>BALANCE GENERAL </a:t>
                      </a:r>
                      <a:endParaRPr lang="es-CO" sz="1100" b="1" i="0" u="none" strike="noStrike">
                        <a:solidFill>
                          <a:srgbClr val="000000"/>
                        </a:solidFill>
                        <a:effectLst/>
                        <a:latin typeface="Arial"/>
                      </a:endParaRPr>
                    </a:p>
                  </a:txBody>
                  <a:tcPr marL="0" marR="0" marT="0" marB="0" anchor="b">
                    <a:solidFill>
                      <a:schemeClr val="accent1">
                        <a:lumMod val="40000"/>
                        <a:lumOff val="6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ctr" fontAlgn="b"/>
                      <a:r>
                        <a:rPr lang="es-CO" sz="1100" u="none" strike="noStrike">
                          <a:effectLst/>
                        </a:rPr>
                        <a:t>Inicial</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ctr" fontAlgn="b"/>
                      <a:r>
                        <a:rPr lang="es-CO" sz="1100" u="none" strike="noStrike">
                          <a:effectLst/>
                        </a:rPr>
                        <a:t>AÑO 1</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ctr" fontAlgn="b"/>
                      <a:r>
                        <a:rPr lang="es-CO" sz="1100" u="none" strike="noStrike">
                          <a:effectLst/>
                        </a:rPr>
                        <a:t>AÑO 2</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ctr" fontAlgn="b"/>
                      <a:r>
                        <a:rPr lang="es-CO" sz="1100" u="none" strike="noStrike">
                          <a:effectLst/>
                        </a:rPr>
                        <a:t>AÑO 3</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ACTIVO</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ACTIVO CORRIENTE</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Caja</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Bancos</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14,715,321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25,673,894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50,122,490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Inventarios</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3,000,000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3,000,000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3,000,000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3,000,000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Activo Corriente</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3,000,000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17,715,321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28,673,894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53,122,490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ACTIVOS FIJOS</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dirty="0">
                          <a:effectLst/>
                        </a:rPr>
                        <a:t> </a:t>
                      </a:r>
                      <a:endParaRPr lang="es-CO" sz="1100" b="0" i="0" u="none" strike="noStrike" dirty="0">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Equipo de computo</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800,000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600,000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400,000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Maquinaria y Equipo</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800,000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600,000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400,000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Mobiliario y Decoracion</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160,000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120,000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80,000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Activos Fijos</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2,200,000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1,760,000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1,320,000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880,000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ACTIVOS</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5,200,000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19,475,321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29,993,894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54,002,490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PASIVO</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OBLIGACIONES FINANCIERAS</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Pasivo a Largo Plazo</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7,940,038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5,293,358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2,646,679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Pasivo Corriente</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2,477,837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Obligaciones Financieras</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10,417,875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5,293,358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2,646,679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CUENTAS POR PAGAR</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Proveedores</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7,915,471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9,102,792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11,378,490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Otras cuentas por Pagar</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359,338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750,162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de cuentas por pagar</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7,915,471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9,462,130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12,128,652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PASIVO</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10,417,875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13,208,830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12,108,809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12,128,652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PATRIMONIO</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Capital</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6,000,000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6,000,000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6,000,000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dirty="0">
                          <a:effectLst/>
                        </a:rPr>
                        <a:t> $        6,000,000 </a:t>
                      </a:r>
                      <a:endParaRPr lang="es-CO" sz="1100" b="0" i="0" u="none" strike="noStrike" dirty="0">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Utilidad de ejercicios anteriores</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266,491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11,618,593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Utilidad del ejercicio</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266,491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11,618,593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24,255,245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PATRIMONIO</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6,000,000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6,266,491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17,885,085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41,873,838 </a:t>
                      </a:r>
                      <a:endParaRPr lang="es-CO" sz="1100" b="1"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TOTAL PASIVO MAS PATRIMONIO</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16,417,875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19,475,321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29,993,894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54,002,490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r>
              <a:tr h="161811">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a:effectLst/>
                        </a:rPr>
                        <a:t> $                        0 </a:t>
                      </a:r>
                      <a:endParaRPr lang="es-CO" sz="1100" b="0" i="0" u="none" strike="noStrike">
                        <a:solidFill>
                          <a:srgbClr val="000000"/>
                        </a:solidFill>
                        <a:effectLst/>
                        <a:latin typeface="Tahoma"/>
                      </a:endParaRPr>
                    </a:p>
                  </a:txBody>
                  <a:tcPr marL="0" marR="0" marT="0" marB="0" anchor="b">
                    <a:solidFill>
                      <a:schemeClr val="accent1">
                        <a:lumMod val="40000"/>
                        <a:lumOff val="60000"/>
                      </a:schemeClr>
                    </a:solidFill>
                  </a:tcPr>
                </a:tc>
                <a:tc>
                  <a:txBody>
                    <a:bodyPr/>
                    <a:lstStyle/>
                    <a:p>
                      <a:pPr algn="l" fontAlgn="b"/>
                      <a:r>
                        <a:rPr lang="es-CO" sz="1100" u="none" strike="noStrike" dirty="0">
                          <a:effectLst/>
                        </a:rPr>
                        <a:t> $                       -0 </a:t>
                      </a:r>
                      <a:endParaRPr lang="es-CO" sz="1100" b="0" i="0" u="none" strike="noStrike" dirty="0">
                        <a:solidFill>
                          <a:srgbClr val="000000"/>
                        </a:solidFill>
                        <a:effectLst/>
                        <a:latin typeface="Tahoma"/>
                      </a:endParaRPr>
                    </a:p>
                  </a:txBody>
                  <a:tcPr marL="0" marR="0" marT="0" marB="0" anchor="b">
                    <a:solidFill>
                      <a:schemeClr val="accent1">
                        <a:lumMod val="40000"/>
                        <a:lumOff val="60000"/>
                      </a:schemeClr>
                    </a:solidFill>
                  </a:tcPr>
                </a:tc>
              </a:tr>
              <a:tr h="116501">
                <a:tc>
                  <a:txBody>
                    <a:bodyPr/>
                    <a:lstStyle/>
                    <a:p>
                      <a:pPr algn="l" fontAlgn="b"/>
                      <a:endParaRPr lang="es-CO" sz="600" b="0" i="0" u="none" strike="noStrike" dirty="0">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6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6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600" b="0" i="0" u="none" strike="noStrike">
                        <a:solidFill>
                          <a:srgbClr val="000000"/>
                        </a:solidFill>
                        <a:effectLst/>
                        <a:latin typeface="Calibri"/>
                      </a:endParaRPr>
                    </a:p>
                  </a:txBody>
                  <a:tcPr marL="0" marR="0" marT="0" marB="0" anchor="b">
                    <a:solidFill>
                      <a:schemeClr val="accent1">
                        <a:lumMod val="40000"/>
                        <a:lumOff val="60000"/>
                      </a:schemeClr>
                    </a:solidFill>
                  </a:tcPr>
                </a:tc>
                <a:tc>
                  <a:txBody>
                    <a:bodyPr/>
                    <a:lstStyle/>
                    <a:p>
                      <a:pPr algn="l" fontAlgn="b"/>
                      <a:endParaRPr lang="es-CO" sz="600" b="0" i="0" u="none" strike="noStrike" dirty="0">
                        <a:solidFill>
                          <a:srgbClr val="000000"/>
                        </a:solidFill>
                        <a:effectLst/>
                        <a:latin typeface="Calibri"/>
                      </a:endParaRPr>
                    </a:p>
                  </a:txBody>
                  <a:tcPr marL="0" marR="0" marT="0" marB="0" anchor="b">
                    <a:solidFill>
                      <a:schemeClr val="accent1">
                        <a:lumMod val="40000"/>
                        <a:lumOff val="60000"/>
                      </a:schemeClr>
                    </a:solidFill>
                  </a:tcPr>
                </a:tc>
              </a:tr>
            </a:tbl>
          </a:graphicData>
        </a:graphic>
      </p:graphicFrame>
    </p:spTree>
    <p:extLst>
      <p:ext uri="{BB962C8B-B14F-4D97-AF65-F5344CB8AC3E}">
        <p14:creationId xmlns:p14="http://schemas.microsoft.com/office/powerpoint/2010/main" val="22335068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350422832"/>
              </p:ext>
            </p:extLst>
          </p:nvPr>
        </p:nvGraphicFramePr>
        <p:xfrm>
          <a:off x="1733551" y="933443"/>
          <a:ext cx="7620000" cy="4876806"/>
        </p:xfrm>
        <a:graphic>
          <a:graphicData uri="http://schemas.openxmlformats.org/drawingml/2006/table">
            <a:tbl>
              <a:tblPr>
                <a:tableStyleId>{5C22544A-7EE6-4342-B048-85BDC9FD1C3A}</a:tableStyleId>
              </a:tblPr>
              <a:tblGrid>
                <a:gridCol w="3218556"/>
                <a:gridCol w="1279170"/>
                <a:gridCol w="1402960"/>
                <a:gridCol w="1719314"/>
              </a:tblGrid>
              <a:tr h="256674">
                <a:tc gridSpan="4">
                  <a:txBody>
                    <a:bodyPr/>
                    <a:lstStyle/>
                    <a:p>
                      <a:pPr algn="ctr" fontAlgn="b"/>
                      <a:r>
                        <a:rPr lang="es-CO" sz="1400" u="none" strike="noStrike" dirty="0">
                          <a:effectLst/>
                        </a:rPr>
                        <a:t>ESTADO DE RESULTADOS</a:t>
                      </a:r>
                      <a:endParaRPr lang="es-CO" sz="1400" b="1" i="0" u="none" strike="noStrike" dirty="0">
                        <a:solidFill>
                          <a:srgbClr val="000000"/>
                        </a:solidFill>
                        <a:effectLst/>
                        <a:latin typeface="Arial"/>
                      </a:endParaRPr>
                    </a:p>
                  </a:txBody>
                  <a:tcPr marL="0" marR="0" marT="0" marB="0" anchor="b">
                    <a:solidFill>
                      <a:schemeClr val="accent1">
                        <a:lumMod val="40000"/>
                        <a:lumOff val="6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tr>
              <a:tr h="256674">
                <a:tc gridSpan="4">
                  <a:txBody>
                    <a:bodyPr/>
                    <a:lstStyle/>
                    <a:p>
                      <a:pPr algn="ctr" fontAlgn="b"/>
                      <a:r>
                        <a:rPr lang="es-CO" sz="1400" u="none" strike="noStrike">
                          <a:effectLst/>
                        </a:rPr>
                        <a:t>1 DE ENERO AL 31 DE DICIEMBRE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tr>
              <a:tr h="256674">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ctr" fontAlgn="b"/>
                      <a:r>
                        <a:rPr lang="es-CO" sz="1400" u="none" strike="noStrike">
                          <a:effectLst/>
                        </a:rPr>
                        <a:t>AÑO 1</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ctr" fontAlgn="b"/>
                      <a:r>
                        <a:rPr lang="es-CO" sz="1400" u="none" strike="noStrike">
                          <a:effectLst/>
                        </a:rPr>
                        <a:t>AÑO 2</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ctr" fontAlgn="b"/>
                      <a:r>
                        <a:rPr lang="es-CO" sz="1400" u="none" strike="noStrike">
                          <a:effectLst/>
                        </a:rPr>
                        <a:t>AÑO 3</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Ventas</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$ 63,323,770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r" fontAlgn="b"/>
                      <a:r>
                        <a:rPr lang="es-CO" sz="1400" u="none" strike="noStrike">
                          <a:effectLst/>
                        </a:rPr>
                        <a:t>72,822,336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91,027,919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Costo de Produccion</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7,915,471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r" fontAlgn="b"/>
                      <a:r>
                        <a:rPr lang="es-CO" sz="1400" u="none" strike="noStrike">
                          <a:effectLst/>
                        </a:rPr>
                        <a:t>9,102,792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11,378,490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Utilidad Bruta en Ventas</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$ 55,408,299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63,719,544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79,649,429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Gastos de Administracion</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$ 53,194,948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50,704,245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54,225,892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Gastos de Ventas</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TOTAL GASTOS OPERACIONALES</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53,194,948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50,704,245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54,225,892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Utilidad Operacional</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2,213,351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13,015,299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25,423,537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Gastos Financieros</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1,946,860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r" fontAlgn="b"/>
                      <a:r>
                        <a:rPr lang="es-CO" sz="1400" u="none" strike="noStrike">
                          <a:effectLst/>
                        </a:rPr>
                        <a:t>1,037,367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418,130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Utilidad Antes de Impuestos</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266,491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11,977,931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25,005,407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Provision para Impuestos</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359,338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750,162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a:t>
                      </a:r>
                      <a:endParaRPr lang="es-CO" sz="1400" b="0" i="0" u="none" strike="noStrike">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400" u="none" strike="noStrike">
                          <a:effectLst/>
                        </a:rPr>
                        <a:t>UTILIDAD NETA</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266,491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a:effectLst/>
                        </a:rPr>
                        <a:t> $   11,618,593 </a:t>
                      </a:r>
                      <a:endParaRPr lang="es-CO" sz="1400" b="1"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400" u="none" strike="noStrike" dirty="0">
                          <a:effectLst/>
                        </a:rPr>
                        <a:t> $         24,255,245 </a:t>
                      </a:r>
                      <a:endParaRPr lang="es-CO" sz="1400" b="1" i="0" u="none" strike="noStrike" dirty="0">
                        <a:solidFill>
                          <a:srgbClr val="000000"/>
                        </a:solidFill>
                        <a:effectLst/>
                        <a:latin typeface="Arial"/>
                      </a:endParaRPr>
                    </a:p>
                  </a:txBody>
                  <a:tcPr marL="0" marR="0" marT="0" marB="0" anchor="b">
                    <a:solidFill>
                      <a:schemeClr val="accent1">
                        <a:lumMod val="40000"/>
                        <a:lumOff val="60000"/>
                      </a:schemeClr>
                    </a:solidFill>
                  </a:tcPr>
                </a:tc>
              </a:tr>
              <a:tr h="256674">
                <a:tc>
                  <a:txBody>
                    <a:bodyPr/>
                    <a:lstStyle/>
                    <a:p>
                      <a:pPr algn="l" fontAlgn="b"/>
                      <a:r>
                        <a:rPr lang="es-CO" sz="1000" u="none" strike="noStrike">
                          <a:effectLst/>
                        </a:rPr>
                        <a:t> </a:t>
                      </a:r>
                      <a:endParaRPr lang="es-CO" sz="10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000" u="none" strike="noStrike">
                          <a:effectLst/>
                        </a:rPr>
                        <a:t> </a:t>
                      </a:r>
                      <a:endParaRPr lang="es-CO" sz="10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000" u="none" strike="noStrike">
                          <a:effectLst/>
                        </a:rPr>
                        <a:t> </a:t>
                      </a:r>
                      <a:endParaRPr lang="es-CO" sz="1000" b="0" i="0" u="none" strike="noStrike">
                        <a:solidFill>
                          <a:srgbClr val="000000"/>
                        </a:solidFill>
                        <a:effectLst/>
                        <a:latin typeface="Arial"/>
                      </a:endParaRPr>
                    </a:p>
                  </a:txBody>
                  <a:tcPr marL="0" marR="0" marT="0" marB="0" anchor="b">
                    <a:solidFill>
                      <a:schemeClr val="accent1">
                        <a:lumMod val="40000"/>
                        <a:lumOff val="60000"/>
                      </a:schemeClr>
                    </a:solidFill>
                  </a:tcPr>
                </a:tc>
                <a:tc>
                  <a:txBody>
                    <a:bodyPr/>
                    <a:lstStyle/>
                    <a:p>
                      <a:pPr algn="l" fontAlgn="b"/>
                      <a:r>
                        <a:rPr lang="es-CO" sz="1000" u="none" strike="noStrike" dirty="0">
                          <a:effectLst/>
                        </a:rPr>
                        <a:t> </a:t>
                      </a:r>
                      <a:endParaRPr lang="es-CO" sz="1000" b="0" i="0" u="none" strike="noStrike" dirty="0">
                        <a:solidFill>
                          <a:srgbClr val="000000"/>
                        </a:solidFill>
                        <a:effectLst/>
                        <a:latin typeface="Arial"/>
                      </a:endParaRPr>
                    </a:p>
                  </a:txBody>
                  <a:tcPr marL="0" marR="0" marT="0" marB="0" anchor="b">
                    <a:solidFill>
                      <a:schemeClr val="accent1">
                        <a:lumMod val="40000"/>
                        <a:lumOff val="60000"/>
                      </a:schemeClr>
                    </a:solidFill>
                  </a:tcPr>
                </a:tc>
              </a:tr>
            </a:tbl>
          </a:graphicData>
        </a:graphic>
      </p:graphicFrame>
    </p:spTree>
    <p:extLst>
      <p:ext uri="{BB962C8B-B14F-4D97-AF65-F5344CB8AC3E}">
        <p14:creationId xmlns:p14="http://schemas.microsoft.com/office/powerpoint/2010/main" val="5474758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71071" y="112294"/>
            <a:ext cx="7766936" cy="990096"/>
          </a:xfrm>
        </p:spPr>
        <p:txBody>
          <a:bodyPr/>
          <a:lstStyle/>
          <a:p>
            <a:r>
              <a:rPr lang="es-CO" dirty="0" smtClean="0"/>
              <a:t>Flujo de Caja </a:t>
            </a:r>
            <a:endParaRPr lang="es-CO" dirty="0"/>
          </a:p>
        </p:txBody>
      </p:sp>
      <p:graphicFrame>
        <p:nvGraphicFramePr>
          <p:cNvPr id="4" name="Tabla 3"/>
          <p:cNvGraphicFramePr>
            <a:graphicFrameLocks noGrp="1"/>
          </p:cNvGraphicFramePr>
          <p:nvPr>
            <p:extLst>
              <p:ext uri="{D42A27DB-BD31-4B8C-83A1-F6EECF244321}">
                <p14:modId xmlns:p14="http://schemas.microsoft.com/office/powerpoint/2010/main" val="4033395940"/>
              </p:ext>
            </p:extLst>
          </p:nvPr>
        </p:nvGraphicFramePr>
        <p:xfrm>
          <a:off x="720438" y="1102390"/>
          <a:ext cx="9947560" cy="5530253"/>
        </p:xfrm>
        <a:graphic>
          <a:graphicData uri="http://schemas.openxmlformats.org/drawingml/2006/table">
            <a:tbl>
              <a:tblPr>
                <a:tableStyleId>{5C22544A-7EE6-4342-B048-85BDC9FD1C3A}</a:tableStyleId>
              </a:tblPr>
              <a:tblGrid>
                <a:gridCol w="3855514"/>
                <a:gridCol w="1435386"/>
                <a:gridCol w="1552220"/>
                <a:gridCol w="1552220"/>
                <a:gridCol w="1552220"/>
              </a:tblGrid>
              <a:tr h="247439">
                <a:tc gridSpan="5">
                  <a:txBody>
                    <a:bodyPr/>
                    <a:lstStyle/>
                    <a:p>
                      <a:pPr algn="ctr" fontAlgn="b"/>
                      <a:r>
                        <a:rPr lang="es-CO" sz="1400" u="none" strike="noStrike" dirty="0">
                          <a:effectLst/>
                        </a:rPr>
                        <a:t>FLUJO DE CAJA POR AÑO</a:t>
                      </a:r>
                      <a:endParaRPr lang="es-CO" sz="1400" b="1"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223065">
                <a:tc>
                  <a:txBody>
                    <a:bodyPr/>
                    <a:lstStyle/>
                    <a:p>
                      <a:pPr algn="l" fontAlgn="b"/>
                      <a:r>
                        <a:rPr lang="es-CO" sz="1400" u="none" strike="noStrike" dirty="0">
                          <a:effectLst/>
                        </a:rPr>
                        <a:t> </a:t>
                      </a:r>
                      <a:endParaRPr lang="es-CO" sz="1400" b="1" i="0" u="none" strike="noStrike" dirty="0">
                        <a:solidFill>
                          <a:srgbClr val="000000"/>
                        </a:solidFill>
                        <a:effectLst/>
                        <a:latin typeface="Arial" panose="020B0604020202020204" pitchFamily="34" charset="0"/>
                      </a:endParaRPr>
                    </a:p>
                  </a:txBody>
                  <a:tcPr marL="0" marR="0" marT="0" marB="0" anchor="b"/>
                </a:tc>
                <a:tc>
                  <a:txBody>
                    <a:bodyPr/>
                    <a:lstStyle/>
                    <a:p>
                      <a:pPr algn="ctr" fontAlgn="ctr"/>
                      <a:r>
                        <a:rPr lang="es-CO" sz="1400" u="none" strike="noStrike">
                          <a:effectLst/>
                        </a:rPr>
                        <a:t>Previo al inicio</a:t>
                      </a:r>
                      <a:endParaRPr lang="es-CO" sz="14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CO" sz="1400" u="none" strike="noStrike">
                          <a:effectLst/>
                        </a:rPr>
                        <a:t>AÑO 1</a:t>
                      </a:r>
                      <a:endParaRPr lang="es-CO" sz="14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CO" sz="1400" u="none" strike="noStrike">
                          <a:effectLst/>
                        </a:rPr>
                        <a:t>AÑO 2</a:t>
                      </a:r>
                      <a:endParaRPr lang="es-CO" sz="1400" b="1" i="0" u="none" strike="noStrike">
                        <a:solidFill>
                          <a:srgbClr val="000000"/>
                        </a:solidFill>
                        <a:effectLst/>
                        <a:latin typeface="Arial" panose="020B0604020202020204" pitchFamily="34" charset="0"/>
                      </a:endParaRPr>
                    </a:p>
                  </a:txBody>
                  <a:tcPr marL="0" marR="0" marT="0" marB="0" anchor="ctr"/>
                </a:tc>
                <a:tc>
                  <a:txBody>
                    <a:bodyPr/>
                    <a:lstStyle/>
                    <a:p>
                      <a:pPr algn="ctr" fontAlgn="ctr"/>
                      <a:r>
                        <a:rPr lang="es-CO" sz="1400" u="none" strike="noStrike">
                          <a:effectLst/>
                        </a:rPr>
                        <a:t>AÑO 3</a:t>
                      </a:r>
                      <a:endParaRPr lang="es-CO" sz="1400" b="1" i="0" u="none" strike="noStrike">
                        <a:solidFill>
                          <a:srgbClr val="000000"/>
                        </a:solidFill>
                        <a:effectLst/>
                        <a:latin typeface="Arial" panose="020B0604020202020204" pitchFamily="34" charset="0"/>
                      </a:endParaRPr>
                    </a:p>
                  </a:txBody>
                  <a:tcPr marL="0" marR="0" marT="0" marB="0" anchor="ctr"/>
                </a:tc>
              </a:tr>
              <a:tr h="223065">
                <a:tc>
                  <a:txBody>
                    <a:bodyPr/>
                    <a:lstStyle/>
                    <a:p>
                      <a:pPr algn="l" fontAlgn="b"/>
                      <a:r>
                        <a:rPr lang="es-CO" sz="1400" u="none" strike="noStrike" dirty="0">
                          <a:effectLst/>
                        </a:rPr>
                        <a:t>Ventas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63.323.770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72.822.336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dirty="0">
                          <a:effectLst/>
                        </a:rPr>
                        <a:t>91.027.919 </a:t>
                      </a:r>
                      <a:endParaRPr lang="es-CO" sz="1400" b="0" i="0" u="none" strike="noStrike" dirty="0">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Financiación</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7.086.381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Aportes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6.000.000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s-CO" sz="1400" u="none" strike="noStrike">
                          <a:effectLst/>
                        </a:rPr>
                        <a:t>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s-CO" sz="1400" u="none" strike="noStrike">
                          <a:effectLst/>
                        </a:rPr>
                        <a:t>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s-CO" sz="1400" u="none" strike="noStrike">
                          <a:effectLst/>
                        </a:rPr>
                        <a:t>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TOTAL COBROS</a:t>
                      </a:r>
                      <a:endParaRPr lang="es-CO" sz="1400" b="1" i="0" u="none" strike="noStrike" dirty="0">
                        <a:solidFill>
                          <a:srgbClr val="000000"/>
                        </a:solidFill>
                        <a:effectLst/>
                        <a:latin typeface="Arial" panose="020B0604020202020204" pitchFamily="34" charset="0"/>
                      </a:endParaRPr>
                    </a:p>
                  </a:txBody>
                  <a:tcPr marL="0" marR="0" marT="0" marB="0" anchor="b"/>
                </a:tc>
                <a:tc>
                  <a:txBody>
                    <a:bodyPr/>
                    <a:lstStyle/>
                    <a:p>
                      <a:pPr algn="r" fontAlgn="b"/>
                      <a:r>
                        <a:rPr lang="es-CO" sz="1400" u="none" strike="noStrike">
                          <a:effectLst/>
                        </a:rPr>
                        <a:t>13.086.381 </a:t>
                      </a:r>
                      <a:endParaRPr lang="es-CO" sz="14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63.323.770 </a:t>
                      </a:r>
                      <a:endParaRPr lang="es-CO" sz="14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72.822.336 </a:t>
                      </a:r>
                      <a:endParaRPr lang="es-CO" sz="14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91.027.919 </a:t>
                      </a:r>
                      <a:endParaRPr lang="es-CO" sz="1400" b="1"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Proveedores </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7.915.471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9.102.792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11.378.490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Salarios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21.647.964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21.647.964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21.647.964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Seguridad Social</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7.485.603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7.485.603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7.485.603 </a:t>
                      </a:r>
                      <a:endParaRPr lang="es-CO" sz="1400" b="0" i="0" u="none" strike="noStrike">
                        <a:solidFill>
                          <a:srgbClr val="000000"/>
                        </a:solidFill>
                        <a:effectLst/>
                        <a:latin typeface="Calibri" panose="020F0502020204030204" pitchFamily="34" charset="0"/>
                      </a:endParaRPr>
                    </a:p>
                  </a:txBody>
                  <a:tcPr marL="0" marR="0" marT="0" marB="0" anchor="b"/>
                </a:tc>
              </a:tr>
              <a:tr h="341925">
                <a:tc>
                  <a:txBody>
                    <a:bodyPr/>
                    <a:lstStyle/>
                    <a:p>
                      <a:pPr algn="l" fontAlgn="b"/>
                      <a:r>
                        <a:rPr lang="es-CO" sz="1400" u="none" strike="noStrike" dirty="0">
                          <a:effectLst/>
                        </a:rPr>
                        <a:t>Excedente diario (PROV. IMPREVISTOS)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1.200.000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1.260.000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1.348.200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Arrendamiento</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12.000.000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12.600.000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13.482.000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Servicios </a:t>
                      </a:r>
                      <a:r>
                        <a:rPr lang="es-CO" sz="1400" u="none" strike="noStrike" dirty="0" smtClean="0">
                          <a:effectLst/>
                        </a:rPr>
                        <a:t>públicos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4.740.000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4.977.000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5.325.390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Publicidad y propaganda</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0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240.000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252.000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269.640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Gastos diversos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0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600.000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630.000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674.100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Cuotas de los préstamos a largo</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0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2.646.679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2.646.679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2.646.679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Comisiones apertura préstamos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0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70.864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dirty="0">
                          <a:effectLst/>
                        </a:rPr>
                        <a:t>Devolución deudas</a:t>
                      </a:r>
                      <a:endParaRPr lang="es-CO" sz="1400" b="1" i="0" u="none" strike="noStrike" dirty="0">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0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2.477.837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a:effectLst/>
                        </a:rPr>
                        <a:t>Impuestos</a:t>
                      </a:r>
                      <a:endParaRPr lang="es-CO" sz="1400" b="1" i="0" u="none" strike="noStrike">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0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359.338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750.162 </a:t>
                      </a:r>
                      <a:endParaRPr lang="es-CO" sz="1400" b="0"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a:effectLst/>
                        </a:rPr>
                        <a:t>Gastos</a:t>
                      </a:r>
                      <a:endParaRPr lang="es-CO" sz="1400" b="1" i="0" u="none" strike="noStrike">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4.886.381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r>
              <a:tr h="234218">
                <a:tc>
                  <a:txBody>
                    <a:bodyPr/>
                    <a:lstStyle/>
                    <a:p>
                      <a:pPr algn="l" fontAlgn="b"/>
                      <a:r>
                        <a:rPr lang="es-CO" sz="1400" u="none" strike="noStrike">
                          <a:effectLst/>
                        </a:rPr>
                        <a:t>Pago de las inversiones</a:t>
                      </a:r>
                      <a:endParaRPr lang="es-CO" sz="1400" b="1" i="0" u="none" strike="noStrike">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dirty="0">
                          <a:effectLst/>
                        </a:rPr>
                        <a:t>6.200.000 </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0 </a:t>
                      </a:r>
                      <a:endParaRPr lang="es-CO" sz="1400" b="0" i="0" u="none" strike="noStrike">
                        <a:solidFill>
                          <a:srgbClr val="000000"/>
                        </a:solidFill>
                        <a:effectLst/>
                        <a:latin typeface="Calibri" panose="020F0502020204030204" pitchFamily="34" charset="0"/>
                      </a:endParaRPr>
                    </a:p>
                  </a:txBody>
                  <a:tcPr marL="0" marR="0" marT="0" marB="0" anchor="b"/>
                </a:tc>
              </a:tr>
              <a:tr h="234218">
                <a:tc>
                  <a:txBody>
                    <a:bodyPr/>
                    <a:lstStyle/>
                    <a:p>
                      <a:pPr algn="l" fontAlgn="b"/>
                      <a:r>
                        <a:rPr lang="es-CO" sz="1400" u="none" strike="noStrike">
                          <a:effectLst/>
                        </a:rPr>
                        <a:t>TOTAL PAGOS</a:t>
                      </a:r>
                      <a:endParaRPr lang="es-CO" sz="1400" b="1" i="0" u="none" strike="noStrike">
                        <a:solidFill>
                          <a:srgbClr val="000000"/>
                        </a:solidFill>
                        <a:effectLst/>
                        <a:latin typeface="Arial" panose="020B0604020202020204" pitchFamily="34" charset="0"/>
                      </a:endParaRPr>
                    </a:p>
                  </a:txBody>
                  <a:tcPr marL="0" marR="0" marT="0" marB="0" anchor="b"/>
                </a:tc>
                <a:tc>
                  <a:txBody>
                    <a:bodyPr/>
                    <a:lstStyle/>
                    <a:p>
                      <a:pPr algn="r" fontAlgn="ctr"/>
                      <a:r>
                        <a:rPr lang="es-CO" sz="1400" u="none" strike="noStrike" dirty="0">
                          <a:effectLst/>
                        </a:rPr>
                        <a:t>11.086.381 </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es-CO" sz="1400" u="none" strike="noStrike" dirty="0">
                          <a:effectLst/>
                        </a:rPr>
                        <a:t>61.024.418 </a:t>
                      </a:r>
                      <a:endParaRPr lang="es-CO" sz="1400" b="1"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es-CO" sz="1400" u="none" strike="noStrike">
                          <a:effectLst/>
                        </a:rPr>
                        <a:t>60.988.025 </a:t>
                      </a:r>
                      <a:endParaRPr lang="es-CO" sz="1400" b="1"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es-CO" sz="1400" u="none" strike="noStrike">
                          <a:effectLst/>
                        </a:rPr>
                        <a:t>66.170.087 </a:t>
                      </a:r>
                      <a:endParaRPr lang="es-CO" sz="1400" b="1" i="0" u="none" strike="noStrike">
                        <a:solidFill>
                          <a:srgbClr val="000000"/>
                        </a:solidFill>
                        <a:effectLst/>
                        <a:latin typeface="Calibri" panose="020F0502020204030204" pitchFamily="34" charset="0"/>
                      </a:endParaRPr>
                    </a:p>
                  </a:txBody>
                  <a:tcPr marL="0" marR="0" marT="0" marB="0" anchor="ctr"/>
                </a:tc>
              </a:tr>
              <a:tr h="223065">
                <a:tc>
                  <a:txBody>
                    <a:bodyPr/>
                    <a:lstStyle/>
                    <a:p>
                      <a:pPr algn="l" fontAlgn="b"/>
                      <a:r>
                        <a:rPr lang="es-CO" sz="1400" u="none" strike="noStrike">
                          <a:effectLst/>
                        </a:rPr>
                        <a:t>Diferencia COBROS-PAGOS</a:t>
                      </a:r>
                      <a:endParaRPr lang="es-CO" sz="1400" b="1" i="0" u="none" strike="noStrike">
                        <a:solidFill>
                          <a:srgbClr val="000000"/>
                        </a:solidFill>
                        <a:effectLst/>
                        <a:latin typeface="Arial" panose="020B0604020202020204" pitchFamily="34" charset="0"/>
                      </a:endParaRPr>
                    </a:p>
                  </a:txBody>
                  <a:tcPr marL="0" marR="0" marT="0" marB="0" anchor="b"/>
                </a:tc>
                <a:tc>
                  <a:txBody>
                    <a:bodyPr/>
                    <a:lstStyle/>
                    <a:p>
                      <a:pPr algn="r" fontAlgn="b"/>
                      <a:r>
                        <a:rPr lang="es-CO" sz="1400" u="none" strike="noStrike" dirty="0">
                          <a:effectLst/>
                        </a:rPr>
                        <a:t>2.000.000 </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dirty="0">
                          <a:effectLst/>
                        </a:rPr>
                        <a:t>2.299.352 </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11.834.311 </a:t>
                      </a:r>
                      <a:endParaRPr lang="es-CO" sz="14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24.857.832 </a:t>
                      </a:r>
                      <a:endParaRPr lang="es-CO" sz="1400" b="1" i="0" u="none" strike="noStrike">
                        <a:solidFill>
                          <a:srgbClr val="000000"/>
                        </a:solidFill>
                        <a:effectLst/>
                        <a:latin typeface="Calibri" panose="020F0502020204030204" pitchFamily="34" charset="0"/>
                      </a:endParaRPr>
                    </a:p>
                  </a:txBody>
                  <a:tcPr marL="0" marR="0" marT="0" marB="0" anchor="b"/>
                </a:tc>
              </a:tr>
              <a:tr h="223065">
                <a:tc>
                  <a:txBody>
                    <a:bodyPr/>
                    <a:lstStyle/>
                    <a:p>
                      <a:pPr algn="l" fontAlgn="b"/>
                      <a:r>
                        <a:rPr lang="es-CO" sz="1400" u="none" strike="noStrike">
                          <a:effectLst/>
                        </a:rPr>
                        <a:t>SALDO ANTERIOR</a:t>
                      </a:r>
                      <a:endParaRPr lang="es-CO" sz="1400" b="1" i="0" u="none" strike="noStrike">
                        <a:solidFill>
                          <a:srgbClr val="000000"/>
                        </a:solidFill>
                        <a:effectLst/>
                        <a:latin typeface="Calibri" panose="020F0502020204030204" pitchFamily="34" charset="0"/>
                      </a:endParaRPr>
                    </a:p>
                  </a:txBody>
                  <a:tcPr marL="71584" marR="0" marT="0" marB="0" anchor="b"/>
                </a:tc>
                <a:tc>
                  <a:txBody>
                    <a:bodyPr/>
                    <a:lstStyle/>
                    <a:p>
                      <a:pPr algn="r" fontAlgn="b"/>
                      <a:r>
                        <a:rPr lang="es-CO" sz="1400" u="none" strike="noStrike">
                          <a:effectLst/>
                        </a:rPr>
                        <a:t>0 </a:t>
                      </a:r>
                      <a:endParaRPr lang="es-CO" sz="14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dirty="0">
                          <a:effectLst/>
                        </a:rPr>
                        <a:t>2.000.000 </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a:effectLst/>
                        </a:rPr>
                        <a:t>4.299.352 </a:t>
                      </a:r>
                      <a:endParaRPr lang="es-CO" sz="1400" b="1"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dirty="0">
                          <a:effectLst/>
                        </a:rPr>
                        <a:t>16.133.663 </a:t>
                      </a:r>
                      <a:endParaRPr lang="es-CO" sz="1400" b="1" i="0" u="none" strike="noStrike" dirty="0">
                        <a:solidFill>
                          <a:srgbClr val="000000"/>
                        </a:solidFill>
                        <a:effectLst/>
                        <a:latin typeface="Calibri" panose="020F0502020204030204" pitchFamily="34" charset="0"/>
                      </a:endParaRPr>
                    </a:p>
                  </a:txBody>
                  <a:tcPr marL="0" marR="0" marT="0" marB="0" anchor="b"/>
                </a:tc>
              </a:tr>
              <a:tr h="234218">
                <a:tc>
                  <a:txBody>
                    <a:bodyPr/>
                    <a:lstStyle/>
                    <a:p>
                      <a:pPr algn="l" fontAlgn="b"/>
                      <a:r>
                        <a:rPr lang="es-CO" sz="1400" u="none" strike="noStrike" dirty="0">
                          <a:effectLst/>
                        </a:rPr>
                        <a:t>SALDO FINAL DISPONIBLE</a:t>
                      </a:r>
                      <a:endParaRPr lang="es-CO" sz="1400" b="1" i="0" u="none" strike="noStrike" dirty="0">
                        <a:solidFill>
                          <a:srgbClr val="000000"/>
                        </a:solidFill>
                        <a:effectLst/>
                        <a:latin typeface="Arial" panose="020B0604020202020204" pitchFamily="34" charset="0"/>
                      </a:endParaRPr>
                    </a:p>
                  </a:txBody>
                  <a:tcPr marL="0" marR="0" marT="0" marB="0" anchor="b"/>
                </a:tc>
                <a:tc>
                  <a:txBody>
                    <a:bodyPr/>
                    <a:lstStyle/>
                    <a:p>
                      <a:pPr algn="r" fontAlgn="b"/>
                      <a:r>
                        <a:rPr lang="es-CO" sz="1400" u="none" strike="noStrike" dirty="0">
                          <a:effectLst/>
                        </a:rPr>
                        <a:t>2.000.000 </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dirty="0">
                          <a:effectLst/>
                        </a:rPr>
                        <a:t>4.299.352 </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dirty="0">
                          <a:effectLst/>
                        </a:rPr>
                        <a:t>16.133.663 </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s-CO" sz="1400" u="none" strike="noStrike" dirty="0">
                          <a:effectLst/>
                        </a:rPr>
                        <a:t>40.991.495 </a:t>
                      </a:r>
                      <a:endParaRPr lang="es-CO" sz="1400" b="1" i="0" u="none" strike="noStrike" dirty="0">
                        <a:solidFill>
                          <a:srgbClr val="000000"/>
                        </a:solidFill>
                        <a:effectLst/>
                        <a:latin typeface="Calibri" panose="020F0502020204030204" pitchFamily="34" charset="0"/>
                      </a:endParaRPr>
                    </a:p>
                  </a:txBody>
                  <a:tcPr marL="0" marR="0" marT="0" marB="0" anchor="b"/>
                </a:tc>
              </a:tr>
            </a:tbl>
          </a:graphicData>
        </a:graphic>
      </p:graphicFrame>
    </p:spTree>
    <p:extLst>
      <p:ext uri="{BB962C8B-B14F-4D97-AF65-F5344CB8AC3E}">
        <p14:creationId xmlns:p14="http://schemas.microsoft.com/office/powerpoint/2010/main" val="3177724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79116" y="0"/>
            <a:ext cx="2407782" cy="1805476"/>
          </a:xfrm>
          <a:prstGeom prst="rect">
            <a:avLst/>
          </a:prstGeom>
        </p:spPr>
      </p:pic>
      <p:sp>
        <p:nvSpPr>
          <p:cNvPr id="2" name="1 CuadroTexto"/>
          <p:cNvSpPr txBox="1"/>
          <p:nvPr/>
        </p:nvSpPr>
        <p:spPr>
          <a:xfrm>
            <a:off x="812800" y="902738"/>
            <a:ext cx="8866316" cy="3046988"/>
          </a:xfrm>
          <a:prstGeom prst="rect">
            <a:avLst/>
          </a:prstGeom>
          <a:noFill/>
        </p:spPr>
        <p:txBody>
          <a:bodyPr wrap="square" rtlCol="0">
            <a:spAutoFit/>
          </a:bodyPr>
          <a:lstStyle/>
          <a:p>
            <a:r>
              <a:rPr lang="es-CO" sz="3000" dirty="0" smtClean="0">
                <a:solidFill>
                  <a:schemeClr val="tx1">
                    <a:lumMod val="50000"/>
                    <a:lumOff val="50000"/>
                  </a:schemeClr>
                </a:solidFill>
              </a:rPr>
              <a:t>JUSTIFICACION</a:t>
            </a:r>
          </a:p>
          <a:p>
            <a:pPr algn="just"/>
            <a:r>
              <a:rPr lang="es-CO" altLang="es-CO" dirty="0">
                <a:solidFill>
                  <a:schemeClr val="tx1">
                    <a:lumMod val="50000"/>
                    <a:lumOff val="50000"/>
                  </a:schemeClr>
                </a:solidFill>
              </a:rPr>
              <a:t>A partir de lo aprendido en nuestra formación como </a:t>
            </a:r>
            <a:r>
              <a:rPr lang="es-CO" altLang="es-CO" dirty="0" smtClean="0">
                <a:solidFill>
                  <a:schemeClr val="tx1">
                    <a:lumMod val="50000"/>
                    <a:lumOff val="50000"/>
                  </a:schemeClr>
                </a:solidFill>
              </a:rPr>
              <a:t>profesionales </a:t>
            </a:r>
            <a:r>
              <a:rPr lang="es-CO" altLang="es-CO" dirty="0">
                <a:solidFill>
                  <a:schemeClr val="tx1">
                    <a:lumMod val="50000"/>
                    <a:lumOff val="50000"/>
                  </a:schemeClr>
                </a:solidFill>
              </a:rPr>
              <a:t>buscamos mediante el emprendimiento, tener las herramientas que argumenten la creación de nuestro </a:t>
            </a:r>
            <a:r>
              <a:rPr lang="es-CO" altLang="es-CO" dirty="0" smtClean="0">
                <a:solidFill>
                  <a:schemeClr val="tx1">
                    <a:lumMod val="50000"/>
                    <a:lumOff val="50000"/>
                  </a:schemeClr>
                </a:solidFill>
              </a:rPr>
              <a:t>plan </a:t>
            </a:r>
            <a:r>
              <a:rPr lang="es-CO" altLang="es-CO" dirty="0">
                <a:solidFill>
                  <a:schemeClr val="tx1">
                    <a:lumMod val="50000"/>
                    <a:lumOff val="50000"/>
                  </a:schemeClr>
                </a:solidFill>
              </a:rPr>
              <a:t>de negocios.</a:t>
            </a:r>
          </a:p>
          <a:p>
            <a:pPr algn="just"/>
            <a:endParaRPr lang="es-CO" altLang="es-CO" dirty="0">
              <a:solidFill>
                <a:schemeClr val="tx1">
                  <a:lumMod val="50000"/>
                  <a:lumOff val="50000"/>
                </a:schemeClr>
              </a:solidFill>
            </a:endParaRPr>
          </a:p>
          <a:p>
            <a:pPr algn="just"/>
            <a:r>
              <a:rPr lang="es-CO" altLang="es-CO" dirty="0">
                <a:solidFill>
                  <a:schemeClr val="tx1">
                    <a:lumMod val="50000"/>
                    <a:lumOff val="50000"/>
                  </a:schemeClr>
                </a:solidFill>
              </a:rPr>
              <a:t>Para lograr los objetivos de este negocio trabajaremos en equipo , razón por la cual buscamos convertir nuestra idea emprendedora en un proyecto empresarial sostenible, en el cual demostremos que la mujer participa hoy en día en un </a:t>
            </a:r>
            <a:r>
              <a:rPr lang="es-CO" altLang="es-CO" dirty="0" smtClean="0">
                <a:solidFill>
                  <a:schemeClr val="tx1">
                    <a:lumMod val="50000"/>
                    <a:lumOff val="50000"/>
                  </a:schemeClr>
                </a:solidFill>
              </a:rPr>
              <a:t>alto porcentaje </a:t>
            </a:r>
            <a:r>
              <a:rPr lang="es-CO" altLang="es-CO" dirty="0">
                <a:solidFill>
                  <a:schemeClr val="tx1">
                    <a:lumMod val="50000"/>
                    <a:lumOff val="50000"/>
                  </a:schemeClr>
                </a:solidFill>
              </a:rPr>
              <a:t>de emprendimiento empresarial.</a:t>
            </a:r>
          </a:p>
          <a:p>
            <a:endParaRPr lang="es-CO"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3275" y="3498360"/>
            <a:ext cx="3194050" cy="2393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10 CuadroTexto"/>
          <p:cNvSpPr txBox="1">
            <a:spLocks noChangeArrowheads="1"/>
          </p:cNvSpPr>
          <p:nvPr/>
        </p:nvSpPr>
        <p:spPr bwMode="auto">
          <a:xfrm>
            <a:off x="2574925" y="5935173"/>
            <a:ext cx="5742278"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CO" altLang="es-CO" sz="900" dirty="0">
                <a:latin typeface="Verdana" pitchFamily="34" charset="0"/>
              </a:rPr>
              <a:t>https://</a:t>
            </a:r>
            <a:r>
              <a:rPr lang="es-CO" altLang="es-CO" sz="900" dirty="0" smtClean="0">
                <a:latin typeface="Verdana" pitchFamily="34" charset="0"/>
              </a:rPr>
              <a:t>liderazgoyequilibrio.wordpress.com.curso-liderazgo-femenino-barcelona-octubre-2017/</a:t>
            </a:r>
            <a:endParaRPr lang="es-CO" altLang="es-CO" sz="900" dirty="0">
              <a:latin typeface="Verdana" pitchFamily="34" charset="0"/>
            </a:endParaRPr>
          </a:p>
        </p:txBody>
      </p:sp>
      <p:pic>
        <p:nvPicPr>
          <p:cNvPr id="3" name="Imagen 2"/>
          <p:cNvPicPr>
            <a:picLocks noChangeAspect="1"/>
          </p:cNvPicPr>
          <p:nvPr/>
        </p:nvPicPr>
        <p:blipFill rotWithShape="1">
          <a:blip r:embed="rId4"/>
          <a:srcRect l="13692" t="32018" r="12051" b="30358"/>
          <a:stretch/>
        </p:blipFill>
        <p:spPr>
          <a:xfrm>
            <a:off x="10814985" y="6166005"/>
            <a:ext cx="1271913" cy="644438"/>
          </a:xfrm>
          <a:prstGeom prst="rect">
            <a:avLst/>
          </a:prstGeom>
        </p:spPr>
      </p:pic>
    </p:spTree>
    <p:extLst>
      <p:ext uri="{BB962C8B-B14F-4D97-AF65-F5344CB8AC3E}">
        <p14:creationId xmlns:p14="http://schemas.microsoft.com/office/powerpoint/2010/main" val="368856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701040"/>
          </a:xfrm>
        </p:spPr>
        <p:txBody>
          <a:bodyPr/>
          <a:lstStyle/>
          <a:p>
            <a:r>
              <a:rPr lang="es-CO" dirty="0" smtClean="0"/>
              <a:t>Indicadores</a:t>
            </a:r>
            <a:endParaRPr lang="es-CO" dirty="0"/>
          </a:p>
        </p:txBody>
      </p:sp>
      <p:pic>
        <p:nvPicPr>
          <p:cNvPr id="6" name="5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657" y="2460171"/>
            <a:ext cx="4232666" cy="1357086"/>
          </a:xfrm>
          <a:prstGeom prst="rect">
            <a:avLst/>
          </a:prstGeom>
        </p:spPr>
      </p:pic>
      <p:pic>
        <p:nvPicPr>
          <p:cNvPr id="7" name="6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1323" y="458295"/>
            <a:ext cx="7044042" cy="1933659"/>
          </a:xfrm>
          <a:prstGeom prst="rect">
            <a:avLst/>
          </a:prstGeom>
        </p:spPr>
      </p:pic>
      <p:pic>
        <p:nvPicPr>
          <p:cNvPr id="8" name="7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1323" y="2344082"/>
            <a:ext cx="7044043" cy="1920301"/>
          </a:xfrm>
          <a:prstGeom prst="rect">
            <a:avLst/>
          </a:prstGeom>
        </p:spPr>
      </p:pic>
      <p:pic>
        <p:nvPicPr>
          <p:cNvPr id="9" name="8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2295" y="4238282"/>
            <a:ext cx="7044041" cy="1747144"/>
          </a:xfrm>
          <a:prstGeom prst="rect">
            <a:avLst/>
          </a:prstGeom>
        </p:spPr>
      </p:pic>
    </p:spTree>
    <p:extLst>
      <p:ext uri="{BB962C8B-B14F-4D97-AF65-F5344CB8AC3E}">
        <p14:creationId xmlns:p14="http://schemas.microsoft.com/office/powerpoint/2010/main" val="573802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655320"/>
          </a:xfrm>
        </p:spPr>
        <p:txBody>
          <a:bodyPr/>
          <a:lstStyle/>
          <a:p>
            <a:r>
              <a:rPr lang="es-CO" dirty="0"/>
              <a:t>Indicadores</a:t>
            </a:r>
          </a:p>
        </p:txBody>
      </p:sp>
      <p:pic>
        <p:nvPicPr>
          <p:cNvPr id="4" name="3 Imagen" descr="Recorte de pantalla"/>
          <p:cNvPicPr>
            <a:picLocks noChangeAspect="1"/>
          </p:cNvPicPr>
          <p:nvPr/>
        </p:nvPicPr>
        <p:blipFill rotWithShape="1">
          <a:blip r:embed="rId2">
            <a:extLst>
              <a:ext uri="{28A0092B-C50C-407E-A947-70E740481C1C}">
                <a14:useLocalDpi xmlns:a14="http://schemas.microsoft.com/office/drawing/2010/main" val="0"/>
              </a:ext>
            </a:extLst>
          </a:blip>
          <a:srcRect l="758" r="-1"/>
          <a:stretch/>
        </p:blipFill>
        <p:spPr>
          <a:xfrm>
            <a:off x="197224" y="2545030"/>
            <a:ext cx="4802707" cy="1937323"/>
          </a:xfrm>
          <a:prstGeom prst="rect">
            <a:avLst/>
          </a:prstGeom>
        </p:spPr>
      </p:pic>
      <p:pic>
        <p:nvPicPr>
          <p:cNvPr id="5" name="4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5994" y="609600"/>
            <a:ext cx="6185818" cy="1784770"/>
          </a:xfrm>
          <a:prstGeom prst="rect">
            <a:avLst/>
          </a:prstGeom>
        </p:spPr>
      </p:pic>
      <p:pic>
        <p:nvPicPr>
          <p:cNvPr id="6" name="5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5994" y="2545030"/>
            <a:ext cx="6185819" cy="3521941"/>
          </a:xfrm>
          <a:prstGeom prst="rect">
            <a:avLst/>
          </a:prstGeom>
        </p:spPr>
      </p:pic>
    </p:spTree>
    <p:extLst>
      <p:ext uri="{BB962C8B-B14F-4D97-AF65-F5344CB8AC3E}">
        <p14:creationId xmlns:p14="http://schemas.microsoft.com/office/powerpoint/2010/main" val="13052559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1100" y="330009"/>
            <a:ext cx="7766936" cy="77307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O" dirty="0" smtClean="0"/>
              <a:t>Punto de Equilibrio</a:t>
            </a:r>
            <a:endParaRPr lang="es-CO" dirty="0"/>
          </a:p>
        </p:txBody>
      </p:sp>
      <p:pic>
        <p:nvPicPr>
          <p:cNvPr id="5" name="Imagen 4"/>
          <p:cNvPicPr/>
          <p:nvPr/>
        </p:nvPicPr>
        <p:blipFill>
          <a:blip r:embed="rId2">
            <a:extLst>
              <a:ext uri="{28A0092B-C50C-407E-A947-70E740481C1C}">
                <a14:useLocalDpi xmlns:a14="http://schemas.microsoft.com/office/drawing/2010/main" val="0"/>
              </a:ext>
            </a:extLst>
          </a:blip>
          <a:stretch>
            <a:fillRect/>
          </a:stretch>
        </p:blipFill>
        <p:spPr>
          <a:xfrm>
            <a:off x="451100" y="909332"/>
            <a:ext cx="4764318" cy="1915884"/>
          </a:xfrm>
          <a:prstGeom prst="rect">
            <a:avLst/>
          </a:prstGeom>
        </p:spPr>
      </p:pic>
      <p:graphicFrame>
        <p:nvGraphicFramePr>
          <p:cNvPr id="3" name="Tabla 2"/>
          <p:cNvGraphicFramePr>
            <a:graphicFrameLocks noGrp="1"/>
          </p:cNvGraphicFramePr>
          <p:nvPr>
            <p:extLst>
              <p:ext uri="{D42A27DB-BD31-4B8C-83A1-F6EECF244321}">
                <p14:modId xmlns:p14="http://schemas.microsoft.com/office/powerpoint/2010/main" val="2049265341"/>
              </p:ext>
            </p:extLst>
          </p:nvPr>
        </p:nvGraphicFramePr>
        <p:xfrm>
          <a:off x="5376391" y="909332"/>
          <a:ext cx="6323773" cy="2776698"/>
        </p:xfrm>
        <a:graphic>
          <a:graphicData uri="http://schemas.openxmlformats.org/drawingml/2006/table">
            <a:tbl>
              <a:tblPr firstRow="1" firstCol="1" bandRow="1">
                <a:tableStyleId>{5C22544A-7EE6-4342-B048-85BDC9FD1C3A}</a:tableStyleId>
              </a:tblPr>
              <a:tblGrid>
                <a:gridCol w="3667847"/>
                <a:gridCol w="2655926"/>
              </a:tblGrid>
              <a:tr h="359418">
                <a:tc>
                  <a:txBody>
                    <a:bodyPr/>
                    <a:lstStyle/>
                    <a:p>
                      <a:pPr algn="ctr">
                        <a:lnSpc>
                          <a:spcPct val="115000"/>
                        </a:lnSpc>
                        <a:spcAft>
                          <a:spcPts val="0"/>
                        </a:spcAft>
                      </a:pPr>
                      <a:r>
                        <a:rPr lang="es-CO" sz="1600" dirty="0">
                          <a:effectLst/>
                        </a:rPr>
                        <a:t>COSTOS FIJOS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es-CO" sz="1600" dirty="0">
                          <a:effectLst/>
                        </a:rPr>
                        <a:t> Gasto Mensual</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302606">
                <a:tc>
                  <a:txBody>
                    <a:bodyPr/>
                    <a:lstStyle/>
                    <a:p>
                      <a:pPr indent="127635">
                        <a:lnSpc>
                          <a:spcPct val="115000"/>
                        </a:lnSpc>
                        <a:spcAft>
                          <a:spcPts val="0"/>
                        </a:spcAft>
                      </a:pPr>
                      <a:r>
                        <a:rPr lang="es-CO" sz="1600" dirty="0">
                          <a:effectLst/>
                        </a:rPr>
                        <a:t>Excedente diario (PROV. IMPREVISTOS)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15000"/>
                        </a:lnSpc>
                        <a:spcAft>
                          <a:spcPts val="0"/>
                        </a:spcAft>
                      </a:pPr>
                      <a:r>
                        <a:rPr lang="es-CO" sz="1600" dirty="0">
                          <a:effectLst/>
                        </a:rPr>
                        <a:t> $                         100.000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302606">
                <a:tc>
                  <a:txBody>
                    <a:bodyPr/>
                    <a:lstStyle/>
                    <a:p>
                      <a:pPr indent="127635">
                        <a:lnSpc>
                          <a:spcPct val="115000"/>
                        </a:lnSpc>
                        <a:spcAft>
                          <a:spcPts val="0"/>
                        </a:spcAft>
                      </a:pPr>
                      <a:r>
                        <a:rPr lang="es-CO" sz="1600" dirty="0">
                          <a:effectLst/>
                        </a:rPr>
                        <a:t>Arrendamiento</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15000"/>
                        </a:lnSpc>
                        <a:spcAft>
                          <a:spcPts val="0"/>
                        </a:spcAft>
                      </a:pPr>
                      <a:r>
                        <a:rPr lang="es-CO" sz="1600" dirty="0">
                          <a:effectLst/>
                        </a:rPr>
                        <a:t> $                       1.000.000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302606">
                <a:tc>
                  <a:txBody>
                    <a:bodyPr/>
                    <a:lstStyle/>
                    <a:p>
                      <a:pPr indent="127635">
                        <a:lnSpc>
                          <a:spcPct val="115000"/>
                        </a:lnSpc>
                        <a:spcAft>
                          <a:spcPts val="0"/>
                        </a:spcAft>
                      </a:pPr>
                      <a:r>
                        <a:rPr lang="es-CO" sz="1600" dirty="0">
                          <a:effectLst/>
                        </a:rPr>
                        <a:t>Servicios públicos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15000"/>
                        </a:lnSpc>
                        <a:spcAft>
                          <a:spcPts val="0"/>
                        </a:spcAft>
                      </a:pPr>
                      <a:r>
                        <a:rPr lang="es-CO" sz="1600" dirty="0">
                          <a:effectLst/>
                        </a:rPr>
                        <a:t> $                         395.000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302606">
                <a:tc>
                  <a:txBody>
                    <a:bodyPr/>
                    <a:lstStyle/>
                    <a:p>
                      <a:pPr indent="127635">
                        <a:lnSpc>
                          <a:spcPct val="115000"/>
                        </a:lnSpc>
                        <a:spcAft>
                          <a:spcPts val="0"/>
                        </a:spcAft>
                      </a:pPr>
                      <a:r>
                        <a:rPr lang="es-CO" sz="1600" dirty="0">
                          <a:effectLst/>
                        </a:rPr>
                        <a:t>Publicidad y propaganda</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15000"/>
                        </a:lnSpc>
                        <a:spcAft>
                          <a:spcPts val="0"/>
                        </a:spcAft>
                      </a:pPr>
                      <a:r>
                        <a:rPr lang="es-CO" sz="1600" dirty="0">
                          <a:effectLst/>
                        </a:rPr>
                        <a:t> $                           20.000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302606">
                <a:tc>
                  <a:txBody>
                    <a:bodyPr/>
                    <a:lstStyle/>
                    <a:p>
                      <a:pPr indent="127635">
                        <a:lnSpc>
                          <a:spcPct val="115000"/>
                        </a:lnSpc>
                        <a:spcAft>
                          <a:spcPts val="0"/>
                        </a:spcAft>
                      </a:pPr>
                      <a:r>
                        <a:rPr lang="es-CO" sz="1600" dirty="0">
                          <a:effectLst/>
                        </a:rPr>
                        <a:t>Gastos diversos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15000"/>
                        </a:lnSpc>
                        <a:spcAft>
                          <a:spcPts val="0"/>
                        </a:spcAft>
                      </a:pPr>
                      <a:r>
                        <a:rPr lang="es-CO" sz="1600" dirty="0">
                          <a:effectLst/>
                        </a:rPr>
                        <a:t> $                           50.000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316519">
                <a:tc>
                  <a:txBody>
                    <a:bodyPr/>
                    <a:lstStyle/>
                    <a:p>
                      <a:pPr indent="127635">
                        <a:lnSpc>
                          <a:spcPct val="115000"/>
                        </a:lnSpc>
                        <a:spcAft>
                          <a:spcPts val="0"/>
                        </a:spcAft>
                      </a:pPr>
                      <a:r>
                        <a:rPr lang="es-CO" sz="1600">
                          <a:effectLst/>
                        </a:rPr>
                        <a:t> Gastos totales de Nomina </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15000"/>
                        </a:lnSpc>
                        <a:spcAft>
                          <a:spcPts val="0"/>
                        </a:spcAft>
                      </a:pPr>
                      <a:r>
                        <a:rPr lang="es-CO" sz="1600" dirty="0">
                          <a:effectLst/>
                        </a:rPr>
                        <a:t> $                       2.427.797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r h="329505">
                <a:tc>
                  <a:txBody>
                    <a:bodyPr/>
                    <a:lstStyle/>
                    <a:p>
                      <a:pPr indent="127635">
                        <a:lnSpc>
                          <a:spcPct val="115000"/>
                        </a:lnSpc>
                        <a:spcAft>
                          <a:spcPts val="0"/>
                        </a:spcAft>
                      </a:pPr>
                      <a:r>
                        <a:rPr lang="es-CO" sz="1600">
                          <a:effectLst/>
                        </a:rPr>
                        <a:t>Total costos fijos </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15000"/>
                        </a:lnSpc>
                        <a:spcAft>
                          <a:spcPts val="0"/>
                        </a:spcAft>
                      </a:pPr>
                      <a:r>
                        <a:rPr lang="es-CO" sz="1600" dirty="0">
                          <a:effectLst/>
                        </a:rPr>
                        <a:t> $      </a:t>
                      </a:r>
                      <a:r>
                        <a:rPr lang="es-CO" sz="1600" dirty="0" smtClean="0">
                          <a:effectLst/>
                        </a:rPr>
                        <a:t>                 </a:t>
                      </a:r>
                      <a:r>
                        <a:rPr lang="es-CO" sz="1600" dirty="0">
                          <a:effectLst/>
                        </a:rPr>
                        <a:t>3.992.797 </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2185809694"/>
              </p:ext>
            </p:extLst>
          </p:nvPr>
        </p:nvGraphicFramePr>
        <p:xfrm>
          <a:off x="638136" y="3716470"/>
          <a:ext cx="6697846" cy="2829803"/>
        </p:xfrm>
        <a:graphic>
          <a:graphicData uri="http://schemas.openxmlformats.org/drawingml/2006/table">
            <a:tbl>
              <a:tblPr firstRow="1" firstCol="1" bandRow="1">
                <a:tableStyleId>{5C22544A-7EE6-4342-B048-85BDC9FD1C3A}</a:tableStyleId>
              </a:tblPr>
              <a:tblGrid>
                <a:gridCol w="3310725"/>
                <a:gridCol w="3387121"/>
              </a:tblGrid>
              <a:tr h="576775">
                <a:tc>
                  <a:txBody>
                    <a:bodyPr/>
                    <a:lstStyle/>
                    <a:p>
                      <a:pPr algn="ctr">
                        <a:lnSpc>
                          <a:spcPct val="115000"/>
                        </a:lnSpc>
                        <a:spcAft>
                          <a:spcPts val="0"/>
                        </a:spcAft>
                      </a:pPr>
                      <a:r>
                        <a:rPr lang="es-CO" sz="1500" dirty="0">
                          <a:effectLst/>
                        </a:rPr>
                        <a:t>COSTOS VARIABLES</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15000"/>
                        </a:lnSpc>
                        <a:spcAft>
                          <a:spcPts val="0"/>
                        </a:spcAft>
                      </a:pPr>
                      <a:r>
                        <a:rPr lang="es-CO" sz="1500" dirty="0">
                          <a:effectLst/>
                        </a:rPr>
                        <a:t>GASTOS</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576775">
                <a:tc>
                  <a:txBody>
                    <a:bodyPr/>
                    <a:lstStyle/>
                    <a:p>
                      <a:pPr>
                        <a:lnSpc>
                          <a:spcPct val="115000"/>
                        </a:lnSpc>
                        <a:spcAft>
                          <a:spcPts val="0"/>
                        </a:spcAft>
                      </a:pPr>
                      <a:r>
                        <a:rPr lang="es-CO" sz="1500" dirty="0">
                          <a:effectLst/>
                        </a:rPr>
                        <a:t>Publicidad y propaganda</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15000"/>
                        </a:lnSpc>
                        <a:spcAft>
                          <a:spcPts val="0"/>
                        </a:spcAft>
                      </a:pPr>
                      <a:r>
                        <a:rPr lang="es-CO" sz="1500" dirty="0">
                          <a:effectLst/>
                        </a:rPr>
                        <a:t>$240.000</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576775">
                <a:tc>
                  <a:txBody>
                    <a:bodyPr/>
                    <a:lstStyle/>
                    <a:p>
                      <a:pPr>
                        <a:lnSpc>
                          <a:spcPct val="115000"/>
                        </a:lnSpc>
                        <a:spcAft>
                          <a:spcPts val="0"/>
                        </a:spcAft>
                      </a:pPr>
                      <a:r>
                        <a:rPr lang="es-CO" sz="1500">
                          <a:effectLst/>
                        </a:rPr>
                        <a:t>Gastos diversos</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15000"/>
                        </a:lnSpc>
                        <a:spcAft>
                          <a:spcPts val="0"/>
                        </a:spcAft>
                      </a:pPr>
                      <a:r>
                        <a:rPr lang="es-CO" sz="1500" dirty="0">
                          <a:effectLst/>
                        </a:rPr>
                        <a:t>$600.000</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549739">
                <a:tc>
                  <a:txBody>
                    <a:bodyPr/>
                    <a:lstStyle/>
                    <a:p>
                      <a:pPr algn="ctr">
                        <a:lnSpc>
                          <a:spcPct val="115000"/>
                        </a:lnSpc>
                        <a:spcAft>
                          <a:spcPts val="0"/>
                        </a:spcAft>
                      </a:pPr>
                      <a:r>
                        <a:rPr lang="es-CO" sz="1500">
                          <a:effectLst/>
                        </a:rPr>
                        <a:t>TOTAL COSTOS VARIABLES</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15000"/>
                        </a:lnSpc>
                        <a:spcAft>
                          <a:spcPts val="0"/>
                        </a:spcAft>
                      </a:pPr>
                      <a:r>
                        <a:rPr lang="es-CO" sz="1500" dirty="0">
                          <a:effectLst/>
                        </a:rPr>
                        <a:t>$840.000</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549739">
                <a:tc>
                  <a:txBody>
                    <a:bodyPr/>
                    <a:lstStyle/>
                    <a:p>
                      <a:pPr indent="127635">
                        <a:lnSpc>
                          <a:spcPct val="115000"/>
                        </a:lnSpc>
                        <a:spcAft>
                          <a:spcPts val="0"/>
                        </a:spcAft>
                      </a:pPr>
                      <a:r>
                        <a:rPr lang="es-CO" sz="1500">
                          <a:effectLst/>
                        </a:rPr>
                        <a:t>TOTAL COSTOS VARIABLES MENSUALES</a:t>
                      </a:r>
                      <a:endParaRPr lang="es-CO" sz="15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15000"/>
                        </a:lnSpc>
                        <a:spcAft>
                          <a:spcPts val="0"/>
                        </a:spcAft>
                      </a:pPr>
                      <a:r>
                        <a:rPr lang="es-CO" sz="1500" dirty="0">
                          <a:effectLst/>
                        </a:rPr>
                        <a:t>$28.000</a:t>
                      </a:r>
                      <a:endParaRPr lang="es-CO"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12769210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954703677"/>
              </p:ext>
            </p:extLst>
          </p:nvPr>
        </p:nvGraphicFramePr>
        <p:xfrm>
          <a:off x="665019" y="177487"/>
          <a:ext cx="9538856" cy="5589593"/>
        </p:xfrm>
        <a:graphic>
          <a:graphicData uri="http://schemas.openxmlformats.org/drawingml/2006/table">
            <a:tbl>
              <a:tblPr firstRow="1" firstCol="1" bandRow="1">
                <a:tableStyleId>{5C22544A-7EE6-4342-B048-85BDC9FD1C3A}</a:tableStyleId>
              </a:tblPr>
              <a:tblGrid>
                <a:gridCol w="3330808"/>
                <a:gridCol w="1924839"/>
                <a:gridCol w="2155464"/>
                <a:gridCol w="2127745"/>
              </a:tblGrid>
              <a:tr h="468191">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COSTOS FIJOS </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CF</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 $             3.992.797 </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r>
              <a:tr h="547621">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PRECIO VALOR UNITARIO</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CVU</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 $                    46.360 </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r>
              <a:tr h="547621">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COSTOS VARIABLES</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CV</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 $                    28.000 </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r>
              <a:tr h="468191">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r>
              <a:tr h="468191">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 UNIDADES </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217,47260</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r>
              <a:tr h="547621">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 $                    18.360 </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r>
              <a:tr h="615423">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CANTIDAD_ UNIDADES(CU)</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COSF/(CVU-CV)=</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smtClean="0">
                          <a:effectLst/>
                          <a:latin typeface="Arial" panose="020B0604020202020204" pitchFamily="34" charset="0"/>
                          <a:cs typeface="Arial" panose="020B0604020202020204" pitchFamily="34" charset="0"/>
                        </a:rPr>
                        <a:t>             </a:t>
                      </a:r>
                      <a:r>
                        <a:rPr lang="es-CO" sz="1700" dirty="0">
                          <a:effectLst/>
                          <a:latin typeface="Arial" panose="020B0604020202020204" pitchFamily="34" charset="0"/>
                          <a:cs typeface="Arial" panose="020B0604020202020204" pitchFamily="34" charset="0"/>
                        </a:rPr>
                        <a:t>217,5 </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r>
              <a:tr h="468191">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COSTO VARIABLE</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CU*CV                 =</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 $         6.089.232,90 </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r>
              <a:tr h="468191">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COSTO DE VENTA TOTAL </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CU*CVU              =</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a:effectLst/>
                          <a:latin typeface="Arial" panose="020B0604020202020204" pitchFamily="34" charset="0"/>
                          <a:cs typeface="Arial" panose="020B0604020202020204" pitchFamily="34" charset="0"/>
                        </a:rPr>
                        <a:t> $       10.082.029,90 </a:t>
                      </a:r>
                      <a:endParaRPr lang="es-CO" sz="170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r>
              <a:tr h="468191">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a:effectLst/>
                        <a:latin typeface="Arial" panose="020B0604020202020204" pitchFamily="34" charset="0"/>
                        <a:cs typeface="Arial" panose="020B0604020202020204" pitchFamily="34" charset="0"/>
                      </a:endParaRPr>
                    </a:p>
                  </a:txBody>
                  <a:tcPr marL="44450" marR="44450" marT="0" marB="0" anchor="b"/>
                </a:tc>
                <a:tc>
                  <a:txBody>
                    <a:bodyPr/>
                    <a:lstStyle/>
                    <a:p>
                      <a:pPr algn="ctr">
                        <a:lnSpc>
                          <a:spcPct val="115000"/>
                        </a:lnSpc>
                      </a:pPr>
                      <a:endParaRPr lang="es-CO" sz="1700" dirty="0">
                        <a:effectLst/>
                        <a:latin typeface="Arial" panose="020B0604020202020204" pitchFamily="34" charset="0"/>
                        <a:cs typeface="Arial" panose="020B0604020202020204" pitchFamily="34" charset="0"/>
                      </a:endParaRPr>
                    </a:p>
                  </a:txBody>
                  <a:tcPr marL="44450" marR="44450" marT="0" marB="0" anchor="b"/>
                </a:tc>
              </a:tr>
              <a:tr h="273811">
                <a:tc gridSpan="2">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Comprobar unidades x precio de venta</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es-CO"/>
                    </a:p>
                  </a:txBody>
                  <a:tcPr/>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CVU  X   U</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c>
                  <a:txBody>
                    <a:bodyPr/>
                    <a:lstStyle/>
                    <a:p>
                      <a:pPr algn="ctr">
                        <a:lnSpc>
                          <a:spcPct val="115000"/>
                        </a:lnSpc>
                        <a:spcAft>
                          <a:spcPts val="0"/>
                        </a:spcAft>
                      </a:pPr>
                      <a:r>
                        <a:rPr lang="es-CO" sz="1700" dirty="0">
                          <a:effectLst/>
                          <a:latin typeface="Arial" panose="020B0604020202020204" pitchFamily="34" charset="0"/>
                          <a:cs typeface="Arial" panose="020B0604020202020204" pitchFamily="34" charset="0"/>
                        </a:rPr>
                        <a:t> $  </a:t>
                      </a:r>
                      <a:r>
                        <a:rPr lang="es-CO" sz="1700" dirty="0" smtClean="0">
                          <a:effectLst/>
                          <a:latin typeface="Arial" panose="020B0604020202020204" pitchFamily="34" charset="0"/>
                          <a:cs typeface="Arial" panose="020B0604020202020204" pitchFamily="34" charset="0"/>
                        </a:rPr>
                        <a:t> 10.082.029,90 </a:t>
                      </a:r>
                      <a:endParaRPr lang="es-CO" sz="1700" dirty="0">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b"/>
                </a:tc>
              </a:tr>
            </a:tbl>
          </a:graphicData>
        </a:graphic>
      </p:graphicFrame>
    </p:spTree>
    <p:extLst>
      <p:ext uri="{BB962C8B-B14F-4D97-AF65-F5344CB8AC3E}">
        <p14:creationId xmlns:p14="http://schemas.microsoft.com/office/powerpoint/2010/main" val="17602543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
          <p:cNvGraphicFramePr>
            <a:graphicFrameLocks/>
          </p:cNvGraphicFramePr>
          <p:nvPr>
            <p:extLst>
              <p:ext uri="{D42A27DB-BD31-4B8C-83A1-F6EECF244321}">
                <p14:modId xmlns:p14="http://schemas.microsoft.com/office/powerpoint/2010/main" val="692654921"/>
              </p:ext>
            </p:extLst>
          </p:nvPr>
        </p:nvGraphicFramePr>
        <p:xfrm>
          <a:off x="852055" y="727363"/>
          <a:ext cx="9752445" cy="5839691"/>
        </p:xfrm>
        <a:graphic>
          <a:graphicData uri="http://schemas.openxmlformats.org/drawingml/2006/chart">
            <c:chart xmlns:c="http://schemas.openxmlformats.org/drawingml/2006/chart" xmlns:r="http://schemas.openxmlformats.org/officeDocument/2006/relationships" r:id="rId2"/>
          </a:graphicData>
        </a:graphic>
      </p:graphicFrame>
      <p:sp>
        <p:nvSpPr>
          <p:cNvPr id="13" name="Flecha abajo 12"/>
          <p:cNvSpPr/>
          <p:nvPr/>
        </p:nvSpPr>
        <p:spPr>
          <a:xfrm>
            <a:off x="3735082" y="2314554"/>
            <a:ext cx="607075" cy="2539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endParaRPr lang="es-CO"/>
          </a:p>
        </p:txBody>
      </p:sp>
      <p:sp>
        <p:nvSpPr>
          <p:cNvPr id="14" name="CuadroTexto 1"/>
          <p:cNvSpPr txBox="1"/>
          <p:nvPr/>
        </p:nvSpPr>
        <p:spPr>
          <a:xfrm>
            <a:off x="4342157" y="3241964"/>
            <a:ext cx="2058643" cy="759623"/>
          </a:xfrm>
          <a:prstGeom prst="rect">
            <a:avLst/>
          </a:prstGeom>
        </p:spPr>
        <p:txBody>
          <a:bodyPr wrap="square" rtlCol="0"/>
          <a:lstStyle/>
          <a:p>
            <a:pPr>
              <a:spcAft>
                <a:spcPts val="0"/>
              </a:spcAft>
            </a:pPr>
            <a:r>
              <a:rPr lang="es-CO" dirty="0">
                <a:effectLst/>
                <a:latin typeface="Calibri" panose="020F0502020204030204" pitchFamily="34" charset="0"/>
                <a:ea typeface="Times New Roman" panose="02020603050405020304" pitchFamily="18" charset="0"/>
                <a:cs typeface="Times New Roman" panose="02020603050405020304" pitchFamily="18" charset="0"/>
              </a:rPr>
              <a:t>$ 10, 082,029</a:t>
            </a:r>
            <a:endParaRPr lang="es-CO" dirty="0">
              <a:effectLst/>
              <a:latin typeface="Times New Roman" panose="02020603050405020304" pitchFamily="18" charset="0"/>
              <a:ea typeface="Times New Roman" panose="02020603050405020304" pitchFamily="18" charset="0"/>
            </a:endParaRPr>
          </a:p>
        </p:txBody>
      </p:sp>
      <p:sp>
        <p:nvSpPr>
          <p:cNvPr id="15" name="CuadroTexto 6"/>
          <p:cNvSpPr txBox="1"/>
          <p:nvPr/>
        </p:nvSpPr>
        <p:spPr>
          <a:xfrm>
            <a:off x="2143485" y="4534190"/>
            <a:ext cx="1467098" cy="448454"/>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noAutofit/>
          </a:bodyPr>
          <a:lstStyle/>
          <a:p>
            <a:pPr>
              <a:spcAft>
                <a:spcPts val="0"/>
              </a:spcAft>
            </a:pPr>
            <a:r>
              <a:rPr lang="es-CO">
                <a:solidFill>
                  <a:srgbClr val="000000"/>
                </a:solidFill>
                <a:effectLst/>
                <a:ea typeface="Times New Roman" panose="02020603050405020304" pitchFamily="18" charset="0"/>
                <a:cs typeface="Times New Roman" panose="02020603050405020304" pitchFamily="18" charset="0"/>
              </a:rPr>
              <a:t>217,472</a:t>
            </a:r>
            <a:endParaRPr lang="es-CO">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304978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03564"/>
          </a:xfrm>
        </p:spPr>
        <p:txBody>
          <a:bodyPr>
            <a:normAutofit fontScale="90000"/>
          </a:bodyPr>
          <a:lstStyle/>
          <a:p>
            <a:r>
              <a:rPr lang="es-CO" dirty="0" smtClean="0"/>
              <a:t>Costos fijos </a:t>
            </a:r>
            <a:br>
              <a:rPr lang="es-CO" dirty="0" smtClean="0"/>
            </a:br>
            <a:endParaRPr lang="es-CO" dirty="0"/>
          </a:p>
        </p:txBody>
      </p:sp>
      <p:graphicFrame>
        <p:nvGraphicFramePr>
          <p:cNvPr id="4" name="Tabla 3"/>
          <p:cNvGraphicFramePr>
            <a:graphicFrameLocks noGrp="1"/>
          </p:cNvGraphicFramePr>
          <p:nvPr>
            <p:extLst>
              <p:ext uri="{D42A27DB-BD31-4B8C-83A1-F6EECF244321}">
                <p14:modId xmlns:p14="http://schemas.microsoft.com/office/powerpoint/2010/main" val="2919449001"/>
              </p:ext>
            </p:extLst>
          </p:nvPr>
        </p:nvGraphicFramePr>
        <p:xfrm>
          <a:off x="394855" y="1413165"/>
          <a:ext cx="6234545" cy="2474656"/>
        </p:xfrm>
        <a:graphic>
          <a:graphicData uri="http://schemas.openxmlformats.org/drawingml/2006/table">
            <a:tbl>
              <a:tblPr>
                <a:tableStyleId>{5C22544A-7EE6-4342-B048-85BDC9FD1C3A}</a:tableStyleId>
              </a:tblPr>
              <a:tblGrid>
                <a:gridCol w="4215160"/>
                <a:gridCol w="2019385"/>
              </a:tblGrid>
              <a:tr h="187445">
                <a:tc>
                  <a:txBody>
                    <a:bodyPr/>
                    <a:lstStyle/>
                    <a:p>
                      <a:pPr algn="l" fontAlgn="b"/>
                      <a:r>
                        <a:rPr lang="es-CO" sz="1400" u="none" strike="noStrike" dirty="0">
                          <a:effectLst/>
                        </a:rPr>
                        <a:t>COSTOS FIJOS</a:t>
                      </a:r>
                      <a:endParaRPr lang="es-CO" sz="1400" b="1" i="0" u="none" strike="noStrike" dirty="0">
                        <a:solidFill>
                          <a:srgbClr val="000000"/>
                        </a:solidFill>
                        <a:effectLst/>
                        <a:latin typeface="Arial" panose="020B0604020202020204" pitchFamily="34" charset="0"/>
                      </a:endParaRPr>
                    </a:p>
                  </a:txBody>
                  <a:tcPr marL="0" marR="0" marT="0" marB="0" anchor="b"/>
                </a:tc>
                <a:tc>
                  <a:txBody>
                    <a:bodyPr/>
                    <a:lstStyle/>
                    <a:p>
                      <a:pPr algn="l" fontAlgn="b"/>
                      <a:endParaRPr lang="es-CO" sz="1400" b="1" i="0" u="none" strike="noStrike">
                        <a:solidFill>
                          <a:srgbClr val="000000"/>
                        </a:solidFill>
                        <a:effectLst/>
                        <a:latin typeface="Arial" panose="020B0604020202020204" pitchFamily="34" charset="0"/>
                      </a:endParaRPr>
                    </a:p>
                  </a:txBody>
                  <a:tcPr marL="0" marR="0" marT="0" marB="0" anchor="b"/>
                </a:tc>
              </a:tr>
              <a:tr h="157454">
                <a:tc>
                  <a:txBody>
                    <a:bodyPr/>
                    <a:lstStyle/>
                    <a:p>
                      <a:pPr algn="l" fontAlgn="b"/>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tc>
              </a:tr>
              <a:tr h="164952">
                <a:tc>
                  <a:txBody>
                    <a:bodyPr/>
                    <a:lstStyle/>
                    <a:p>
                      <a:pPr algn="ctr" fontAlgn="b"/>
                      <a:r>
                        <a:rPr lang="es-CO" sz="1400" u="none" strike="noStrike" dirty="0">
                          <a:effectLst/>
                        </a:rPr>
                        <a:t>COSTOS FIJOS</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s-CO" sz="1400" u="none" strike="noStrike" dirty="0" smtClean="0">
                          <a:effectLst/>
                        </a:rPr>
                        <a:t>Gasto </a:t>
                      </a:r>
                      <a:r>
                        <a:rPr lang="es-CO" sz="1400" u="none" strike="noStrike" dirty="0">
                          <a:effectLst/>
                        </a:rPr>
                        <a:t>Mensual</a:t>
                      </a:r>
                      <a:endParaRPr lang="es-CO" sz="1400" b="1" i="0" u="none" strike="noStrike" dirty="0">
                        <a:solidFill>
                          <a:srgbClr val="000000"/>
                        </a:solidFill>
                        <a:effectLst/>
                        <a:latin typeface="Calibri" panose="020F0502020204030204" pitchFamily="34" charset="0"/>
                      </a:endParaRPr>
                    </a:p>
                  </a:txBody>
                  <a:tcPr marL="0" marR="0" marT="0" marB="0" anchor="b"/>
                </a:tc>
              </a:tr>
              <a:tr h="239930">
                <a:tc>
                  <a:txBody>
                    <a:bodyPr/>
                    <a:lstStyle/>
                    <a:p>
                      <a:pPr algn="l" fontAlgn="b"/>
                      <a:r>
                        <a:rPr lang="es-CO" sz="1400" u="none" strike="noStrike" dirty="0">
                          <a:effectLst/>
                        </a:rPr>
                        <a:t>Excedente diario (PROV. IMPREVISTOS)</a:t>
                      </a:r>
                      <a:endParaRPr lang="es-CO" sz="1400" b="1" i="0" u="none" strike="noStrike" dirty="0">
                        <a:solidFill>
                          <a:srgbClr val="000000"/>
                        </a:solidFill>
                        <a:effectLst/>
                        <a:latin typeface="Calibri" panose="020F0502020204030204" pitchFamily="34" charset="0"/>
                      </a:endParaRPr>
                    </a:p>
                  </a:txBody>
                  <a:tcPr marL="85725" marR="0" marT="0" marB="0" anchor="b"/>
                </a:tc>
                <a:tc>
                  <a:txBody>
                    <a:bodyPr/>
                    <a:lstStyle/>
                    <a:p>
                      <a:pPr algn="l" fontAlgn="b"/>
                      <a:r>
                        <a:rPr lang="es-CO" sz="1400" u="none" strike="noStrike" dirty="0" smtClean="0">
                          <a:effectLst/>
                        </a:rPr>
                        <a:t>            </a:t>
                      </a:r>
                      <a:r>
                        <a:rPr lang="es-CO" sz="1400" u="none" strike="noStrike" dirty="0">
                          <a:effectLst/>
                        </a:rPr>
                        <a:t>100.000 </a:t>
                      </a:r>
                      <a:endParaRPr lang="es-CO" sz="1400" b="0" i="0" u="none" strike="noStrike" dirty="0">
                        <a:solidFill>
                          <a:srgbClr val="000000"/>
                        </a:solidFill>
                        <a:effectLst/>
                        <a:latin typeface="Arial" panose="020B0604020202020204" pitchFamily="34" charset="0"/>
                      </a:endParaRPr>
                    </a:p>
                  </a:txBody>
                  <a:tcPr marL="0" marR="0" marT="0" marB="0" anchor="b"/>
                </a:tc>
              </a:tr>
              <a:tr h="149956">
                <a:tc>
                  <a:txBody>
                    <a:bodyPr/>
                    <a:lstStyle/>
                    <a:p>
                      <a:pPr algn="l" fontAlgn="b"/>
                      <a:r>
                        <a:rPr lang="es-CO" sz="1400" u="none" strike="noStrike" dirty="0">
                          <a:effectLst/>
                        </a:rPr>
                        <a:t>Arrendamiento</a:t>
                      </a:r>
                      <a:endParaRPr lang="es-CO" sz="1400" b="1" i="0" u="none" strike="noStrike" dirty="0">
                        <a:solidFill>
                          <a:srgbClr val="000000"/>
                        </a:solidFill>
                        <a:effectLst/>
                        <a:latin typeface="Calibri" panose="020F0502020204030204" pitchFamily="34" charset="0"/>
                      </a:endParaRPr>
                    </a:p>
                  </a:txBody>
                  <a:tcPr marL="85725" marR="0" marT="0" marB="0" anchor="b"/>
                </a:tc>
                <a:tc>
                  <a:txBody>
                    <a:bodyPr/>
                    <a:lstStyle/>
                    <a:p>
                      <a:pPr algn="l" fontAlgn="b"/>
                      <a:r>
                        <a:rPr lang="es-CO" sz="1400" u="none" strike="noStrike" dirty="0" smtClean="0">
                          <a:effectLst/>
                        </a:rPr>
                        <a:t>          </a:t>
                      </a:r>
                      <a:r>
                        <a:rPr lang="es-CO" sz="1400" u="none" strike="noStrike" dirty="0">
                          <a:effectLst/>
                        </a:rPr>
                        <a:t>1.000.000 </a:t>
                      </a:r>
                      <a:endParaRPr lang="es-CO" sz="1400" b="0" i="0" u="none" strike="noStrike" dirty="0">
                        <a:solidFill>
                          <a:srgbClr val="000000"/>
                        </a:solidFill>
                        <a:effectLst/>
                        <a:latin typeface="Arial" panose="020B0604020202020204" pitchFamily="34" charset="0"/>
                      </a:endParaRPr>
                    </a:p>
                  </a:txBody>
                  <a:tcPr marL="0" marR="0" marT="0" marB="0" anchor="b"/>
                </a:tc>
              </a:tr>
              <a:tr h="149956">
                <a:tc>
                  <a:txBody>
                    <a:bodyPr/>
                    <a:lstStyle/>
                    <a:p>
                      <a:pPr algn="l" fontAlgn="b"/>
                      <a:r>
                        <a:rPr lang="es-CO" sz="1400" u="none" strike="noStrike" dirty="0">
                          <a:effectLst/>
                        </a:rPr>
                        <a:t>Servicios </a:t>
                      </a:r>
                      <a:r>
                        <a:rPr lang="es-CO" sz="1400" u="none" strike="noStrike" dirty="0" err="1">
                          <a:effectLst/>
                        </a:rPr>
                        <a:t>publicos</a:t>
                      </a:r>
                      <a:endParaRPr lang="es-CO" sz="1400" b="1" i="0" u="none" strike="noStrike" dirty="0">
                        <a:solidFill>
                          <a:srgbClr val="000000"/>
                        </a:solidFill>
                        <a:effectLst/>
                        <a:latin typeface="Calibri" panose="020F0502020204030204" pitchFamily="34" charset="0"/>
                      </a:endParaRPr>
                    </a:p>
                  </a:txBody>
                  <a:tcPr marL="85725" marR="0" marT="0" marB="0" anchor="b"/>
                </a:tc>
                <a:tc>
                  <a:txBody>
                    <a:bodyPr/>
                    <a:lstStyle/>
                    <a:p>
                      <a:pPr algn="l" fontAlgn="b"/>
                      <a:r>
                        <a:rPr lang="es-CO" sz="1400" u="none" strike="noStrike" dirty="0">
                          <a:effectLst/>
                        </a:rPr>
                        <a:t>             395.000 </a:t>
                      </a:r>
                      <a:endParaRPr lang="es-CO" sz="1400" b="0" i="0" u="none" strike="noStrike" dirty="0">
                        <a:solidFill>
                          <a:srgbClr val="000000"/>
                        </a:solidFill>
                        <a:effectLst/>
                        <a:latin typeface="Arial" panose="020B0604020202020204" pitchFamily="34" charset="0"/>
                      </a:endParaRPr>
                    </a:p>
                  </a:txBody>
                  <a:tcPr marL="0" marR="0" marT="0" marB="0" anchor="b"/>
                </a:tc>
              </a:tr>
              <a:tr h="157454">
                <a:tc>
                  <a:txBody>
                    <a:bodyPr/>
                    <a:lstStyle/>
                    <a:p>
                      <a:pPr algn="l" fontAlgn="b"/>
                      <a:r>
                        <a:rPr lang="es-CO" sz="1400" u="none" strike="noStrike" dirty="0">
                          <a:effectLst/>
                        </a:rPr>
                        <a:t>Publicidad y propaganda</a:t>
                      </a:r>
                      <a:endParaRPr lang="es-CO" sz="1400" b="1" i="0" u="none" strike="noStrike" dirty="0">
                        <a:solidFill>
                          <a:srgbClr val="000000"/>
                        </a:solidFill>
                        <a:effectLst/>
                        <a:latin typeface="Calibri" panose="020F0502020204030204" pitchFamily="34" charset="0"/>
                      </a:endParaRPr>
                    </a:p>
                  </a:txBody>
                  <a:tcPr marL="85725" marR="0" marT="0" marB="0" anchor="b"/>
                </a:tc>
                <a:tc>
                  <a:txBody>
                    <a:bodyPr/>
                    <a:lstStyle/>
                    <a:p>
                      <a:pPr algn="l" fontAlgn="b"/>
                      <a:r>
                        <a:rPr lang="es-CO" sz="1400" u="none" strike="noStrike" dirty="0" smtClean="0">
                          <a:effectLst/>
                        </a:rPr>
                        <a:t>              </a:t>
                      </a:r>
                      <a:r>
                        <a:rPr lang="es-CO" sz="1400" u="none" strike="noStrike" dirty="0">
                          <a:effectLst/>
                        </a:rPr>
                        <a:t>20.000 </a:t>
                      </a:r>
                      <a:endParaRPr lang="es-CO" sz="1400" b="0" i="0" u="none" strike="noStrike" dirty="0">
                        <a:solidFill>
                          <a:srgbClr val="000000"/>
                        </a:solidFill>
                        <a:effectLst/>
                        <a:latin typeface="Arial" panose="020B0604020202020204" pitchFamily="34" charset="0"/>
                      </a:endParaRPr>
                    </a:p>
                  </a:txBody>
                  <a:tcPr marL="0" marR="0" marT="0" marB="0" anchor="b"/>
                </a:tc>
              </a:tr>
              <a:tr h="164952">
                <a:tc>
                  <a:txBody>
                    <a:bodyPr/>
                    <a:lstStyle/>
                    <a:p>
                      <a:pPr algn="l" fontAlgn="b"/>
                      <a:r>
                        <a:rPr lang="es-CO" sz="1400" u="none" strike="noStrike" dirty="0">
                          <a:effectLst/>
                        </a:rPr>
                        <a:t>Gastos diversos</a:t>
                      </a:r>
                      <a:endParaRPr lang="es-CO" sz="1400" b="1" i="0" u="none" strike="noStrike" dirty="0">
                        <a:solidFill>
                          <a:srgbClr val="000000"/>
                        </a:solidFill>
                        <a:effectLst/>
                        <a:latin typeface="Calibri" panose="020F0502020204030204" pitchFamily="34" charset="0"/>
                      </a:endParaRPr>
                    </a:p>
                  </a:txBody>
                  <a:tcPr marL="85725" marR="0" marT="0" marB="0" anchor="b"/>
                </a:tc>
                <a:tc>
                  <a:txBody>
                    <a:bodyPr/>
                    <a:lstStyle/>
                    <a:p>
                      <a:pPr algn="l" fontAlgn="b"/>
                      <a:r>
                        <a:rPr lang="es-CO" sz="1400" u="none" strike="noStrike" dirty="0" smtClean="0">
                          <a:effectLst/>
                        </a:rPr>
                        <a:t>              </a:t>
                      </a:r>
                      <a:r>
                        <a:rPr lang="es-CO" sz="1400" u="none" strike="noStrike" dirty="0">
                          <a:effectLst/>
                        </a:rPr>
                        <a:t>50.000 </a:t>
                      </a:r>
                      <a:endParaRPr lang="es-CO" sz="1400" b="0" i="0" u="none" strike="noStrike" dirty="0">
                        <a:solidFill>
                          <a:srgbClr val="000000"/>
                        </a:solidFill>
                        <a:effectLst/>
                        <a:latin typeface="Arial" panose="020B0604020202020204" pitchFamily="34" charset="0"/>
                      </a:endParaRPr>
                    </a:p>
                  </a:txBody>
                  <a:tcPr marL="0" marR="0" marT="0" marB="0" anchor="b"/>
                </a:tc>
              </a:tr>
              <a:tr h="263923">
                <a:tc>
                  <a:txBody>
                    <a:bodyPr/>
                    <a:lstStyle/>
                    <a:p>
                      <a:pPr algn="l" fontAlgn="b"/>
                      <a:r>
                        <a:rPr lang="es-CO" sz="1400" u="sng" strike="noStrike" dirty="0">
                          <a:effectLst/>
                        </a:rPr>
                        <a:t>TOTAL</a:t>
                      </a:r>
                      <a:endParaRPr lang="es-CO" sz="1400" b="0" i="0" u="sng" strike="noStrike" dirty="0">
                        <a:solidFill>
                          <a:srgbClr val="000000"/>
                        </a:solidFill>
                        <a:effectLst/>
                        <a:latin typeface="Arial" panose="020B0604020202020204" pitchFamily="34" charset="0"/>
                      </a:endParaRPr>
                    </a:p>
                  </a:txBody>
                  <a:tcPr marL="0" marR="0" marT="0" marB="0" anchor="b"/>
                </a:tc>
                <a:tc>
                  <a:txBody>
                    <a:bodyPr/>
                    <a:lstStyle/>
                    <a:p>
                      <a:pPr algn="l" fontAlgn="b"/>
                      <a:r>
                        <a:rPr lang="es-CO" sz="1400" u="none" strike="noStrike" dirty="0" smtClean="0">
                          <a:effectLst/>
                        </a:rPr>
                        <a:t>        </a:t>
                      </a:r>
                      <a:r>
                        <a:rPr lang="es-CO" sz="1400" u="none" strike="noStrike" dirty="0">
                          <a:effectLst/>
                        </a:rPr>
                        <a:t>1.565.000 </a:t>
                      </a:r>
                      <a:endParaRPr lang="es-CO" sz="1400" b="0" i="0" u="none" strike="noStrike" dirty="0">
                        <a:solidFill>
                          <a:srgbClr val="000000"/>
                        </a:solidFill>
                        <a:effectLst/>
                        <a:latin typeface="Calibri" panose="020F0502020204030204" pitchFamily="34" charset="0"/>
                      </a:endParaRPr>
                    </a:p>
                  </a:txBody>
                  <a:tcPr marL="0" marR="0" marT="0" marB="0" anchor="b"/>
                </a:tc>
              </a:tr>
              <a:tr h="157454">
                <a:tc>
                  <a:txBody>
                    <a:bodyPr/>
                    <a:lstStyle/>
                    <a:p>
                      <a:pPr algn="l" fontAlgn="b"/>
                      <a:endParaRPr lang="es-CO" sz="1400" b="0" i="0" u="sng" strike="noStrike" dirty="0">
                        <a:solidFill>
                          <a:srgbClr val="000000"/>
                        </a:solidFill>
                        <a:effectLst/>
                        <a:latin typeface="Arial" panose="020B0604020202020204" pitchFamily="34" charset="0"/>
                      </a:endParaRPr>
                    </a:p>
                  </a:txBody>
                  <a:tcPr marL="0" marR="0" marT="0" marB="0" anchor="b"/>
                </a:tc>
                <a:tc>
                  <a:txBody>
                    <a:bodyPr/>
                    <a:lstStyle/>
                    <a:p>
                      <a:pPr algn="l" fontAlgn="b"/>
                      <a:endParaRPr lang="es-CO" sz="1400" b="0" i="0" u="none" strike="noStrike" dirty="0">
                        <a:solidFill>
                          <a:srgbClr val="000000"/>
                        </a:solidFill>
                        <a:effectLst/>
                        <a:latin typeface="Calibri" panose="020F0502020204030204" pitchFamily="34" charset="0"/>
                      </a:endParaRPr>
                    </a:p>
                  </a:txBody>
                  <a:tcPr marL="0" marR="0" marT="0" marB="0" anchor="b"/>
                </a:tc>
              </a:tr>
              <a:tr h="263923">
                <a:tc>
                  <a:txBody>
                    <a:bodyPr/>
                    <a:lstStyle/>
                    <a:p>
                      <a:pPr algn="l" fontAlgn="b"/>
                      <a:r>
                        <a:rPr lang="es-CO" sz="1400" u="sng" strike="noStrike" dirty="0">
                          <a:effectLst/>
                        </a:rPr>
                        <a:t>TOTAL GENERAL COSTOS </a:t>
                      </a:r>
                      <a:endParaRPr lang="es-CO" sz="1400" b="0" i="0" u="sng" strike="noStrike" dirty="0">
                        <a:solidFill>
                          <a:srgbClr val="000000"/>
                        </a:solidFill>
                        <a:effectLst/>
                        <a:latin typeface="Arial" panose="020B0604020202020204" pitchFamily="34" charset="0"/>
                      </a:endParaRPr>
                    </a:p>
                  </a:txBody>
                  <a:tcPr marL="0" marR="0" marT="0" marB="0" anchor="b"/>
                </a:tc>
                <a:tc>
                  <a:txBody>
                    <a:bodyPr/>
                    <a:lstStyle/>
                    <a:p>
                      <a:pPr algn="l" fontAlgn="b"/>
                      <a:r>
                        <a:rPr lang="es-CO" sz="1400" u="none" strike="noStrike" dirty="0" smtClean="0">
                          <a:effectLst/>
                        </a:rPr>
                        <a:t>         </a:t>
                      </a:r>
                      <a:r>
                        <a:rPr lang="es-CO" sz="1400" u="none" strike="noStrike" dirty="0">
                          <a:effectLst/>
                        </a:rPr>
                        <a:t>3.992.797 </a:t>
                      </a:r>
                      <a:endParaRPr lang="es-CO" sz="1400" b="0" i="0" u="none" strike="noStrike" dirty="0">
                        <a:solidFill>
                          <a:srgbClr val="000000"/>
                        </a:solidFill>
                        <a:effectLst/>
                        <a:latin typeface="Calibri" panose="020F0502020204030204" pitchFamily="34" charset="0"/>
                      </a:endParaRPr>
                    </a:p>
                  </a:txBody>
                  <a:tcPr marL="0" marR="0" marT="0" marB="0" anchor="b"/>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2246031651"/>
              </p:ext>
            </p:extLst>
          </p:nvPr>
        </p:nvGraphicFramePr>
        <p:xfrm>
          <a:off x="394856" y="4105122"/>
          <a:ext cx="11450779" cy="2503498"/>
        </p:xfrm>
        <a:graphic>
          <a:graphicData uri="http://schemas.openxmlformats.org/drawingml/2006/table">
            <a:tbl>
              <a:tblPr/>
              <a:tblGrid>
                <a:gridCol w="1558635"/>
                <a:gridCol w="396936"/>
                <a:gridCol w="226518"/>
                <a:gridCol w="1101437"/>
                <a:gridCol w="789709"/>
                <a:gridCol w="602673"/>
                <a:gridCol w="561109"/>
                <a:gridCol w="1018309"/>
                <a:gridCol w="990214"/>
                <a:gridCol w="916674"/>
                <a:gridCol w="996882"/>
                <a:gridCol w="1054174"/>
                <a:gridCol w="1237509"/>
              </a:tblGrid>
              <a:tr h="457161">
                <a:tc gridSpan="2">
                  <a:txBody>
                    <a:bodyPr/>
                    <a:lstStyle/>
                    <a:p>
                      <a:pPr algn="ctr" fontAlgn="b"/>
                      <a:r>
                        <a:rPr lang="es-CO" sz="1400" b="1" i="0" u="none" strike="noStrike" dirty="0">
                          <a:solidFill>
                            <a:srgbClr val="000000"/>
                          </a:solidFill>
                          <a:effectLst/>
                          <a:latin typeface="Calibri" panose="020F0502020204030204" pitchFamily="34" charset="0"/>
                        </a:rPr>
                        <a:t>GASTOS DE PERSONAL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hMerge="1">
                  <a:txBody>
                    <a:bodyPr/>
                    <a:lstStyle/>
                    <a:p>
                      <a:endParaRPr lang="es-CO"/>
                    </a:p>
                  </a:txBody>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740164">
                <a:tc gridSpan="3">
                  <a:txBody>
                    <a:bodyPr/>
                    <a:lstStyle/>
                    <a:p>
                      <a:pPr algn="ctr" fontAlgn="ctr"/>
                      <a:r>
                        <a:rPr lang="es-CO" sz="1400" b="1" i="0" u="none" strike="noStrike" dirty="0">
                          <a:solidFill>
                            <a:srgbClr val="000000"/>
                          </a:solidFill>
                          <a:effectLst/>
                          <a:latin typeface="Calibri" panose="020F0502020204030204" pitchFamily="34" charset="0"/>
                        </a:rPr>
                        <a:t>Puesto de trabajo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hMerge="1">
                  <a:txBody>
                    <a:bodyPr/>
                    <a:lstStyle/>
                    <a:p>
                      <a:endParaRPr lang="es-CO"/>
                    </a:p>
                  </a:txBody>
                  <a:tcPr/>
                </a:tc>
                <a:tc hMerge="1">
                  <a:txBody>
                    <a:bodyPr/>
                    <a:lstStyle/>
                    <a:p>
                      <a:endParaRPr lang="es-CO"/>
                    </a:p>
                  </a:txBody>
                  <a:tcPr/>
                </a:tc>
                <a:tc>
                  <a:txBody>
                    <a:bodyPr/>
                    <a:lstStyle/>
                    <a:p>
                      <a:pPr algn="ctr" fontAlgn="ctr"/>
                      <a:r>
                        <a:rPr lang="es-CO" sz="1400" b="1" i="0" u="none" strike="noStrike" dirty="0">
                          <a:solidFill>
                            <a:srgbClr val="000000"/>
                          </a:solidFill>
                          <a:effectLst/>
                          <a:latin typeface="Calibri" panose="020F0502020204030204" pitchFamily="34" charset="0"/>
                        </a:rPr>
                        <a:t>Bruto Mensual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Aux. trasporte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Retención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ARL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Base de cotización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Seg. Social trabajador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Seg. Social empresa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Total Seg. Social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Pago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es-CO" sz="1400" b="1" i="0" u="none" strike="noStrike">
                          <a:solidFill>
                            <a:srgbClr val="000000"/>
                          </a:solidFill>
                          <a:effectLst/>
                          <a:latin typeface="Calibri" panose="020F0502020204030204" pitchFamily="34" charset="0"/>
                        </a:rPr>
                        <a:t>Costo Empresa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r>
              <a:tr h="435391">
                <a:tc>
                  <a:txBody>
                    <a:bodyPr/>
                    <a:lstStyle/>
                    <a:p>
                      <a:pPr algn="ctr" fontAlgn="b"/>
                      <a:r>
                        <a:rPr lang="es-CO" sz="1400" b="0" i="0" u="none" strike="noStrike">
                          <a:solidFill>
                            <a:srgbClr val="000000"/>
                          </a:solidFill>
                          <a:effectLst/>
                          <a:latin typeface="Calibri" panose="020F0502020204030204" pitchFamily="34" charset="0"/>
                        </a:rPr>
                        <a:t>ADMINISTRADOR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s-CO" sz="14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s-CO" sz="14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dirty="0">
                          <a:solidFill>
                            <a:srgbClr val="000000"/>
                          </a:solidFill>
                          <a:effectLst/>
                          <a:latin typeface="Calibri" panose="020F0502020204030204" pitchFamily="34" charset="0"/>
                        </a:rPr>
                        <a:t>900.000,00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dirty="0">
                          <a:solidFill>
                            <a:srgbClr val="000000"/>
                          </a:solidFill>
                          <a:effectLst/>
                          <a:latin typeface="Calibri" panose="020F0502020204030204" pitchFamily="34" charset="0"/>
                        </a:rPr>
                        <a:t>83.140,00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Calibri" panose="020F0502020204030204" pitchFamily="34" charset="0"/>
                        </a:rPr>
                        <a:t>6,96%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dirty="0">
                          <a:solidFill>
                            <a:srgbClr val="000000"/>
                          </a:solidFill>
                          <a:effectLst/>
                          <a:latin typeface="Calibri" panose="020F0502020204030204" pitchFamily="34" charset="0"/>
                        </a:rPr>
                        <a:t>983.140,00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dirty="0">
                          <a:solidFill>
                            <a:srgbClr val="000000"/>
                          </a:solidFill>
                          <a:effectLst/>
                          <a:latin typeface="Calibri" panose="020F0502020204030204" pitchFamily="34" charset="0"/>
                        </a:rPr>
                        <a:t>61.849,00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359.016,40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420.865,40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834.231,00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1.342.156,40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5391">
                <a:tc>
                  <a:txBody>
                    <a:bodyPr/>
                    <a:lstStyle/>
                    <a:p>
                      <a:pPr algn="ctr" fontAlgn="b"/>
                      <a:r>
                        <a:rPr lang="es-CO" sz="1400" b="0" i="0" u="none" strike="noStrike">
                          <a:solidFill>
                            <a:srgbClr val="000000"/>
                          </a:solidFill>
                          <a:effectLst/>
                          <a:latin typeface="Calibri" panose="020F0502020204030204" pitchFamily="34" charset="0"/>
                        </a:rPr>
                        <a:t>VENDEDOR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s-CO" sz="14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endParaRPr lang="es-CO" sz="1400" b="0" i="0" u="none" strike="noStrike">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737.717,00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83.140,00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a:solidFill>
                            <a:srgbClr val="000000"/>
                          </a:solidFill>
                          <a:effectLst/>
                          <a:latin typeface="Calibri" panose="020F0502020204030204" pitchFamily="34" charset="0"/>
                        </a:rPr>
                        <a:t>6,96%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820.857,00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dirty="0">
                          <a:solidFill>
                            <a:srgbClr val="000000"/>
                          </a:solidFill>
                          <a:effectLst/>
                          <a:latin typeface="Calibri" panose="020F0502020204030204" pitchFamily="34" charset="0"/>
                        </a:rPr>
                        <a:t>45.615,23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dirty="0">
                          <a:solidFill>
                            <a:srgbClr val="000000"/>
                          </a:solidFill>
                          <a:effectLst/>
                          <a:latin typeface="Calibri" panose="020F0502020204030204" pitchFamily="34" charset="0"/>
                        </a:rPr>
                        <a:t>264.783,81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dirty="0">
                          <a:solidFill>
                            <a:srgbClr val="000000"/>
                          </a:solidFill>
                          <a:effectLst/>
                          <a:latin typeface="Calibri" panose="020F0502020204030204" pitchFamily="34" charset="0"/>
                        </a:rPr>
                        <a:t>310.399,04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615.266,78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O" sz="1400" b="0" i="0" u="none" strike="noStrike">
                          <a:solidFill>
                            <a:srgbClr val="000000"/>
                          </a:solidFill>
                          <a:effectLst/>
                          <a:latin typeface="Calibri" panose="020F0502020204030204" pitchFamily="34" charset="0"/>
                        </a:rPr>
                        <a:t>1.085.640,81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5391">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lang="es-CO"/>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CO" sz="1400" b="0" i="0" u="none" strike="noStrike">
                        <a:solidFill>
                          <a:srgbClr val="000000"/>
                        </a:solidFill>
                        <a:effectLst/>
                        <a:latin typeface="Calibri" panose="020F0502020204030204" pitchFamily="34"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s-CO" sz="1400" b="1" i="0" u="none" strike="noStrike">
                          <a:solidFill>
                            <a:srgbClr val="000000"/>
                          </a:solidFill>
                          <a:effectLst/>
                          <a:latin typeface="Calibri" panose="020F0502020204030204" pitchFamily="34" charset="0"/>
                        </a:rPr>
                        <a:t>1.803.997,00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r" fontAlgn="b"/>
                      <a:r>
                        <a:rPr lang="es-CO" sz="1400" b="1" i="0" u="none" strike="noStrike">
                          <a:solidFill>
                            <a:srgbClr val="000000"/>
                          </a:solidFill>
                          <a:effectLst/>
                          <a:latin typeface="Calibri" panose="020F0502020204030204" pitchFamily="34" charset="0"/>
                        </a:rPr>
                        <a:t>107.464,23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r" fontAlgn="b"/>
                      <a:r>
                        <a:rPr lang="es-CO" sz="1400" b="1" i="0" u="none" strike="noStrike">
                          <a:solidFill>
                            <a:srgbClr val="000000"/>
                          </a:solidFill>
                          <a:effectLst/>
                          <a:latin typeface="Calibri" panose="020F0502020204030204" pitchFamily="34" charset="0"/>
                        </a:rPr>
                        <a:t>623.800,21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r" fontAlgn="b"/>
                      <a:r>
                        <a:rPr lang="es-CO" sz="1400" b="1" i="0" u="none" strike="noStrike" dirty="0">
                          <a:solidFill>
                            <a:srgbClr val="000000"/>
                          </a:solidFill>
                          <a:effectLst/>
                          <a:latin typeface="Calibri" panose="020F0502020204030204" pitchFamily="34" charset="0"/>
                        </a:rPr>
                        <a:t>731.264,44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r" fontAlgn="b"/>
                      <a:r>
                        <a:rPr lang="es-CO" sz="1400" b="1" i="0" u="none" strike="noStrike" dirty="0">
                          <a:solidFill>
                            <a:srgbClr val="000000"/>
                          </a:solidFill>
                          <a:effectLst/>
                          <a:latin typeface="Calibri" panose="020F0502020204030204" pitchFamily="34" charset="0"/>
                        </a:rPr>
                        <a:t>1.449.497,78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r" fontAlgn="b"/>
                      <a:r>
                        <a:rPr lang="es-CO" sz="1400" b="1" i="0" u="none" strike="noStrike" dirty="0">
                          <a:solidFill>
                            <a:srgbClr val="000000"/>
                          </a:solidFill>
                          <a:effectLst/>
                          <a:latin typeface="Calibri" panose="020F0502020204030204" pitchFamily="34" charset="0"/>
                        </a:rPr>
                        <a:t>2.427.797,21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r>
            </a:tbl>
          </a:graphicData>
        </a:graphic>
      </p:graphicFrame>
    </p:spTree>
    <p:extLst>
      <p:ext uri="{BB962C8B-B14F-4D97-AF65-F5344CB8AC3E}">
        <p14:creationId xmlns:p14="http://schemas.microsoft.com/office/powerpoint/2010/main" val="552561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3853102" cy="720436"/>
          </a:xfrm>
        </p:spPr>
        <p:txBody>
          <a:bodyPr/>
          <a:lstStyle/>
          <a:p>
            <a:r>
              <a:rPr lang="es-CO" dirty="0" smtClean="0"/>
              <a:t>Conclusiones </a:t>
            </a:r>
            <a:endParaRPr lang="es-CO" dirty="0"/>
          </a:p>
        </p:txBody>
      </p:sp>
      <p:sp>
        <p:nvSpPr>
          <p:cNvPr id="4" name="CuadroTexto 3"/>
          <p:cNvSpPr txBox="1"/>
          <p:nvPr/>
        </p:nvSpPr>
        <p:spPr>
          <a:xfrm>
            <a:off x="566057" y="1330036"/>
            <a:ext cx="10884725" cy="5355312"/>
          </a:xfrm>
          <a:prstGeom prst="rect">
            <a:avLst/>
          </a:prstGeom>
          <a:noFill/>
        </p:spPr>
        <p:txBody>
          <a:bodyPr wrap="square" rtlCol="0">
            <a:spAutoFit/>
          </a:bodyPr>
          <a:lstStyle/>
          <a:p>
            <a:r>
              <a:rPr lang="es-CO" dirty="0"/>
              <a:t> La creación de esta tienda constituye un gran reto en el cual tuvimos que poco a poco ir aclarando los estudios necesarios para presentarlo el día de hoy, encontrando que en Colombia existe una creciente tendencia hacia el consumo de productos naturales pues estos se han convertido en una alternativa  para usos alimenticios, cosmetológicos y terapéuticos.</a:t>
            </a:r>
          </a:p>
          <a:p>
            <a:r>
              <a:rPr lang="es-CO" dirty="0"/>
              <a:t>     Luego de analizar cuáles son las diferentes formas legales de creación de empresas se identificó  para nuestra idea de negocio que la mejor opción es una compañía SAS, la cual estimula el emprendimiento debido a las facilidades y flexibilidades que posee para su constitución y funcionamiento.</a:t>
            </a:r>
          </a:p>
          <a:p>
            <a:r>
              <a:rPr lang="es-CO" dirty="0"/>
              <a:t>     Cabe resaltar que la población escogida, cuenta con un estrato socioeconómico alto, y esto nos permitirá vender los productos que la comunidad desee adquirir sin importar su precio gracias a su poder adquisitivo.</a:t>
            </a:r>
          </a:p>
          <a:p>
            <a:r>
              <a:rPr lang="es-CO" dirty="0"/>
              <a:t>     Referente al estudio administrativo, “BUENA VIDA”, se esforzara por velar que la misión, visión, objetivos y valores corporativos estén coherentes con el desarrollo de las actividades y así establecernos dentro del mercado por mucho tiempo.</a:t>
            </a:r>
          </a:p>
          <a:p>
            <a:r>
              <a:rPr lang="es-CO" dirty="0"/>
              <a:t>     En la tienda se debe mantener  estándares de calidad en todos los productos así como en la atención al cliente generando así fidelización con los mismos y estabilidad para el negocio.</a:t>
            </a:r>
          </a:p>
          <a:p>
            <a:r>
              <a:rPr lang="es-CO" dirty="0"/>
              <a:t>     Mantener un stock adecuado y variado de productos con el fin de promocionar el consumo de los productos naturales mostrando los beneficios para el cuerpo y así mantener e incrementar la compra y el consumo.</a:t>
            </a:r>
          </a:p>
        </p:txBody>
      </p:sp>
    </p:spTree>
    <p:extLst>
      <p:ext uri="{BB962C8B-B14F-4D97-AF65-F5344CB8AC3E}">
        <p14:creationId xmlns:p14="http://schemas.microsoft.com/office/powerpoint/2010/main" val="3635020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61059" y="865497"/>
            <a:ext cx="9958450" cy="5634093"/>
          </a:xfrm>
          <a:prstGeom prst="rect">
            <a:avLst/>
          </a:prstGeom>
        </p:spPr>
      </p:pic>
      <p:sp>
        <p:nvSpPr>
          <p:cNvPr id="2" name="CuadroTexto 1"/>
          <p:cNvSpPr txBox="1"/>
          <p:nvPr/>
        </p:nvSpPr>
        <p:spPr>
          <a:xfrm>
            <a:off x="3260766" y="311499"/>
            <a:ext cx="4759036" cy="553998"/>
          </a:xfrm>
          <a:prstGeom prst="rect">
            <a:avLst/>
          </a:prstGeom>
          <a:noFill/>
        </p:spPr>
        <p:txBody>
          <a:bodyPr wrap="square" rtlCol="0">
            <a:spAutoFit/>
          </a:bodyPr>
          <a:lstStyle/>
          <a:p>
            <a:pPr algn="ctr"/>
            <a:r>
              <a:rPr lang="es-CO" sz="3000" dirty="0" smtClean="0">
                <a:solidFill>
                  <a:schemeClr val="accent2"/>
                </a:solidFill>
              </a:rPr>
              <a:t>GRACIAS</a:t>
            </a:r>
            <a:endParaRPr lang="es-CO" dirty="0">
              <a:solidFill>
                <a:schemeClr val="accent2"/>
              </a:solidFill>
            </a:endParaRPr>
          </a:p>
        </p:txBody>
      </p:sp>
    </p:spTree>
    <p:extLst>
      <p:ext uri="{BB962C8B-B14F-4D97-AF65-F5344CB8AC3E}">
        <p14:creationId xmlns:p14="http://schemas.microsoft.com/office/powerpoint/2010/main" val="2068650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LA IDEA…</a:t>
            </a:r>
            <a:endParaRPr lang="es-CO" dirty="0"/>
          </a:p>
        </p:txBody>
      </p:sp>
      <p:sp>
        <p:nvSpPr>
          <p:cNvPr id="3" name="Marcador de contenido 2"/>
          <p:cNvSpPr>
            <a:spLocks noGrp="1"/>
          </p:cNvSpPr>
          <p:nvPr>
            <p:ph idx="1"/>
          </p:nvPr>
        </p:nvSpPr>
        <p:spPr>
          <a:xfrm>
            <a:off x="651934" y="1385889"/>
            <a:ext cx="8596668" cy="3880773"/>
          </a:xfrm>
        </p:spPr>
        <p:txBody>
          <a:bodyPr/>
          <a:lstStyle/>
          <a:p>
            <a:pPr algn="just"/>
            <a:r>
              <a:rPr lang="es-CO" dirty="0">
                <a:solidFill>
                  <a:schemeClr val="tx1">
                    <a:lumMod val="50000"/>
                    <a:lumOff val="50000"/>
                  </a:schemeClr>
                </a:solidFill>
              </a:rPr>
              <a:t> Las tendencias en el consumo de alimentos cambian y las exigencias del consumidor se vuelven cada vez más complejas. Actualmente existe una preocupación por consumir alimentos que provean beneficios a la salud sin sacrificar el sabor tradicional, una preocupación de los consumidores por ingerir alimentos que además de nutrirlos cumplan otras funciones dentro del organismo (alimentos funcionales), buscan alimentos más saludables y contemplan cuestiones relacionadas con la salud a la hora de elegir sus alimentos</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pic>
        <p:nvPicPr>
          <p:cNvPr id="1026" name="Picture 2" descr="Resultado de imagen para f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8375" y="3586162"/>
            <a:ext cx="2990850" cy="152400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10 CuadroTexto"/>
          <p:cNvSpPr txBox="1">
            <a:spLocks noChangeArrowheads="1"/>
          </p:cNvSpPr>
          <p:nvPr/>
        </p:nvSpPr>
        <p:spPr bwMode="auto">
          <a:xfrm>
            <a:off x="7229114" y="5172057"/>
            <a:ext cx="1810111"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CO" altLang="es-CO" sz="900" dirty="0">
                <a:latin typeface="Verdana" pitchFamily="34" charset="0"/>
              </a:rPr>
              <a:t>https</a:t>
            </a:r>
            <a:r>
              <a:rPr lang="es-CO" altLang="es-CO" sz="900" dirty="0" smtClean="0">
                <a:latin typeface="Verdana" pitchFamily="34" charset="0"/>
              </a:rPr>
              <a:t>://vidasaludable.com /</a:t>
            </a:r>
            <a:endParaRPr lang="es-CO" altLang="es-CO" sz="900" dirty="0">
              <a:latin typeface="Verdana" pitchFamily="34" charset="0"/>
            </a:endParaRPr>
          </a:p>
        </p:txBody>
      </p:sp>
    </p:spTree>
    <p:extLst>
      <p:ext uri="{BB962C8B-B14F-4D97-AF65-F5344CB8AC3E}">
        <p14:creationId xmlns:p14="http://schemas.microsoft.com/office/powerpoint/2010/main" val="4107685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t>Tienda Naturista</a:t>
            </a:r>
            <a:endParaRPr lang="es-CO" dirty="0"/>
          </a:p>
        </p:txBody>
      </p:sp>
      <p:pic>
        <p:nvPicPr>
          <p:cNvPr id="3074" name="Picture 2" descr="Resultado de imagen para tiendas naturis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7301" y="3151369"/>
            <a:ext cx="4294433" cy="341294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2 Marcador de contenido"/>
          <p:cNvSpPr>
            <a:spLocks noGrp="1"/>
          </p:cNvSpPr>
          <p:nvPr>
            <p:ph idx="1"/>
          </p:nvPr>
        </p:nvSpPr>
        <p:spPr>
          <a:xfrm>
            <a:off x="677334" y="1538289"/>
            <a:ext cx="8596668" cy="1839911"/>
          </a:xfrm>
        </p:spPr>
        <p:txBody>
          <a:bodyPr/>
          <a:lstStyle/>
          <a:p>
            <a:pPr algn="just"/>
            <a:r>
              <a:rPr lang="es-CO" dirty="0">
                <a:solidFill>
                  <a:schemeClr val="tx1">
                    <a:lumMod val="50000"/>
                    <a:lumOff val="50000"/>
                  </a:schemeClr>
                </a:solidFill>
              </a:rPr>
              <a:t>Establecimiento </a:t>
            </a:r>
            <a:r>
              <a:rPr lang="es-CO" dirty="0" smtClean="0">
                <a:solidFill>
                  <a:schemeClr val="tx1">
                    <a:lumMod val="50000"/>
                    <a:lumOff val="50000"/>
                  </a:schemeClr>
                </a:solidFill>
              </a:rPr>
              <a:t>comercial </a:t>
            </a:r>
            <a:r>
              <a:rPr lang="es-CO" dirty="0">
                <a:solidFill>
                  <a:schemeClr val="tx1">
                    <a:lumMod val="50000"/>
                    <a:lumOff val="50000"/>
                  </a:schemeClr>
                </a:solidFill>
              </a:rPr>
              <a:t>que se dedica a vender al por menor </a:t>
            </a:r>
            <a:r>
              <a:rPr lang="es-CO" dirty="0" smtClean="0">
                <a:solidFill>
                  <a:schemeClr val="tx1">
                    <a:lumMod val="50000"/>
                    <a:lumOff val="50000"/>
                  </a:schemeClr>
                </a:solidFill>
              </a:rPr>
              <a:t>alimentos debidamente </a:t>
            </a:r>
            <a:r>
              <a:rPr lang="es-CO" dirty="0">
                <a:solidFill>
                  <a:schemeClr val="tx1">
                    <a:lumMod val="50000"/>
                    <a:lumOff val="50000"/>
                  </a:schemeClr>
                </a:solidFill>
              </a:rPr>
              <a:t>empacados y etiquetados, así como: té, infusiones de hierbas</a:t>
            </a:r>
            <a:r>
              <a:rPr lang="es-CO" dirty="0" smtClean="0">
                <a:solidFill>
                  <a:schemeClr val="tx1">
                    <a:lumMod val="50000"/>
                    <a:lumOff val="50000"/>
                  </a:schemeClr>
                </a:solidFill>
              </a:rPr>
              <a:t>, </a:t>
            </a:r>
            <a:r>
              <a:rPr lang="es-CO" dirty="0">
                <a:solidFill>
                  <a:schemeClr val="tx1">
                    <a:lumMod val="50000"/>
                    <a:lumOff val="50000"/>
                  </a:schemeClr>
                </a:solidFill>
              </a:rPr>
              <a:t>semilla, nueces y frutos </a:t>
            </a:r>
            <a:r>
              <a:rPr lang="es-CO" dirty="0" smtClean="0">
                <a:solidFill>
                  <a:schemeClr val="tx1">
                    <a:lumMod val="50000"/>
                    <a:lumOff val="50000"/>
                  </a:schemeClr>
                </a:solidFill>
              </a:rPr>
              <a:t>secos, </a:t>
            </a:r>
            <a:r>
              <a:rPr lang="es-CO" dirty="0">
                <a:solidFill>
                  <a:schemeClr val="tx1">
                    <a:lumMod val="50000"/>
                    <a:lumOff val="50000"/>
                  </a:schemeClr>
                </a:solidFill>
              </a:rPr>
              <a:t>productos cosméticos, productos Fito terapéuticos de venta libre y con fórmula médica, suplementos dietarios, medicamentos homeopáticos de venta libre y esencias florales y minerales. (Resolución 126 de 2009</a:t>
            </a:r>
            <a:r>
              <a:rPr lang="es-CO" dirty="0" smtClean="0">
                <a:solidFill>
                  <a:schemeClr val="tx1">
                    <a:lumMod val="50000"/>
                    <a:lumOff val="50000"/>
                  </a:schemeClr>
                </a:solidFill>
              </a:rPr>
              <a:t>).</a:t>
            </a:r>
          </a:p>
        </p:txBody>
      </p:sp>
      <p:sp>
        <p:nvSpPr>
          <p:cNvPr id="6" name="10 CuadroTexto"/>
          <p:cNvSpPr txBox="1">
            <a:spLocks noChangeArrowheads="1"/>
          </p:cNvSpPr>
          <p:nvPr/>
        </p:nvSpPr>
        <p:spPr bwMode="auto">
          <a:xfrm>
            <a:off x="9172214" y="6333482"/>
            <a:ext cx="1810111"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CO" altLang="es-CO" sz="900" dirty="0">
                <a:latin typeface="Verdana" pitchFamily="34" charset="0"/>
              </a:rPr>
              <a:t>https</a:t>
            </a:r>
            <a:r>
              <a:rPr lang="es-CO" altLang="es-CO" sz="900" dirty="0" smtClean="0">
                <a:latin typeface="Verdana" pitchFamily="34" charset="0"/>
              </a:rPr>
              <a:t>://vidasaludable.com /</a:t>
            </a:r>
            <a:endParaRPr lang="es-CO" altLang="es-CO" sz="900" dirty="0">
              <a:latin typeface="Verdana" pitchFamily="34" charset="0"/>
            </a:endParaRPr>
          </a:p>
        </p:txBody>
      </p:sp>
      <p:sp>
        <p:nvSpPr>
          <p:cNvPr id="4" name="3 CuadroTexto"/>
          <p:cNvSpPr txBox="1"/>
          <p:nvPr/>
        </p:nvSpPr>
        <p:spPr>
          <a:xfrm>
            <a:off x="1092200" y="3594100"/>
            <a:ext cx="3606800" cy="1754326"/>
          </a:xfrm>
          <a:prstGeom prst="rect">
            <a:avLst/>
          </a:prstGeom>
          <a:noFill/>
        </p:spPr>
        <p:txBody>
          <a:bodyPr wrap="square" rtlCol="0">
            <a:spAutoFit/>
          </a:bodyPr>
          <a:lstStyle/>
          <a:p>
            <a:pPr algn="just"/>
            <a:r>
              <a:rPr lang="es-CO" dirty="0">
                <a:solidFill>
                  <a:schemeClr val="tx1">
                    <a:lumMod val="50000"/>
                    <a:lumOff val="50000"/>
                  </a:schemeClr>
                </a:solidFill>
              </a:rPr>
              <a:t>TIENDA NATURISTA BUENA VIDA, es una tienda ubicada en la ciudad de Bogotá localidad chapinero que comercializara </a:t>
            </a:r>
            <a:r>
              <a:rPr lang="es-CO" dirty="0" smtClean="0">
                <a:solidFill>
                  <a:schemeClr val="tx1">
                    <a:lumMod val="50000"/>
                    <a:lumOff val="50000"/>
                  </a:schemeClr>
                </a:solidFill>
              </a:rPr>
              <a:t>productos </a:t>
            </a:r>
            <a:r>
              <a:rPr lang="es-CO" dirty="0">
                <a:solidFill>
                  <a:schemeClr val="tx1">
                    <a:lumMod val="50000"/>
                    <a:lumOff val="50000"/>
                  </a:schemeClr>
                </a:solidFill>
              </a:rPr>
              <a:t>naturales </a:t>
            </a:r>
            <a:r>
              <a:rPr lang="es-CO" dirty="0" smtClean="0">
                <a:solidFill>
                  <a:schemeClr val="tx1">
                    <a:lumMod val="50000"/>
                    <a:lumOff val="50000"/>
                  </a:schemeClr>
                </a:solidFill>
              </a:rPr>
              <a:t>orientados </a:t>
            </a:r>
            <a:r>
              <a:rPr lang="es-CO" dirty="0">
                <a:solidFill>
                  <a:schemeClr val="tx1">
                    <a:lumMod val="50000"/>
                    <a:lumOff val="50000"/>
                  </a:schemeClr>
                </a:solidFill>
              </a:rPr>
              <a:t>a la </a:t>
            </a:r>
            <a:r>
              <a:rPr lang="es-CO" dirty="0" smtClean="0">
                <a:solidFill>
                  <a:schemeClr val="tx1">
                    <a:lumMod val="50000"/>
                    <a:lumOff val="50000"/>
                  </a:schemeClr>
                </a:solidFill>
              </a:rPr>
              <a:t>salud</a:t>
            </a:r>
            <a:endParaRPr lang="es-CO" dirty="0"/>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9116" y="0"/>
            <a:ext cx="2407782" cy="1805476"/>
          </a:xfrm>
          <a:prstGeom prst="rect">
            <a:avLst/>
          </a:prstGeom>
        </p:spPr>
      </p:pic>
    </p:spTree>
    <p:extLst>
      <p:ext uri="{BB962C8B-B14F-4D97-AF65-F5344CB8AC3E}">
        <p14:creationId xmlns:p14="http://schemas.microsoft.com/office/powerpoint/2010/main" val="3672610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1134" y="827089"/>
            <a:ext cx="8596668" cy="3880773"/>
          </a:xfrm>
        </p:spPr>
        <p:txBody>
          <a:bodyPr>
            <a:normAutofit/>
          </a:bodyPr>
          <a:lstStyle/>
          <a:p>
            <a:pPr algn="just"/>
            <a:r>
              <a:rPr lang="es-CO" b="1" dirty="0">
                <a:solidFill>
                  <a:schemeClr val="tx1">
                    <a:lumMod val="50000"/>
                    <a:lumOff val="50000"/>
                  </a:schemeClr>
                </a:solidFill>
              </a:rPr>
              <a:t>Comunicación del producto</a:t>
            </a:r>
            <a:endParaRPr lang="es-CO" dirty="0">
              <a:solidFill>
                <a:schemeClr val="tx1">
                  <a:lumMod val="50000"/>
                  <a:lumOff val="50000"/>
                </a:schemeClr>
              </a:solidFill>
            </a:endParaRPr>
          </a:p>
          <a:p>
            <a:pPr marL="0" indent="0" algn="just">
              <a:buNone/>
            </a:pPr>
            <a:r>
              <a:rPr lang="es-CO" dirty="0" smtClean="0">
                <a:solidFill>
                  <a:schemeClr val="tx1">
                    <a:lumMod val="50000"/>
                    <a:lumOff val="50000"/>
                  </a:schemeClr>
                </a:solidFill>
              </a:rPr>
              <a:t>Los </a:t>
            </a:r>
            <a:r>
              <a:rPr lang="es-CO" dirty="0">
                <a:solidFill>
                  <a:schemeClr val="tx1">
                    <a:lumMod val="50000"/>
                    <a:lumOff val="50000"/>
                  </a:schemeClr>
                </a:solidFill>
              </a:rPr>
              <a:t>consumidores de productos medicinales naturales, además de comprarlos por su concepto ‘natural’ lo hacen también porque los consideran efectivos y les ofrece </a:t>
            </a:r>
            <a:r>
              <a:rPr lang="es-CO" dirty="0" smtClean="0">
                <a:solidFill>
                  <a:schemeClr val="tx1">
                    <a:lumMod val="50000"/>
                    <a:lumOff val="50000"/>
                  </a:schemeClr>
                </a:solidFill>
              </a:rPr>
              <a:t>confianza. </a:t>
            </a:r>
            <a:r>
              <a:rPr lang="es-CO" i="1" dirty="0">
                <a:solidFill>
                  <a:schemeClr val="tx1">
                    <a:lumMod val="50000"/>
                    <a:lumOff val="50000"/>
                  </a:schemeClr>
                </a:solidFill>
              </a:rPr>
              <a:t>(Humboldt, 2005)</a:t>
            </a:r>
            <a:endParaRPr lang="es-CO" dirty="0">
              <a:solidFill>
                <a:schemeClr val="tx1">
                  <a:lumMod val="50000"/>
                  <a:lumOff val="50000"/>
                </a:schemeClr>
              </a:solidFill>
            </a:endParaRPr>
          </a:p>
          <a:p>
            <a:pPr marL="0" indent="0" algn="just">
              <a:buNone/>
            </a:pPr>
            <a:endParaRPr lang="es-CO" dirty="0">
              <a:solidFill>
                <a:schemeClr val="tx1">
                  <a:lumMod val="50000"/>
                  <a:lumOff val="50000"/>
                </a:schemeClr>
              </a:solidFill>
            </a:endParaRPr>
          </a:p>
        </p:txBody>
      </p:sp>
      <p:pic>
        <p:nvPicPr>
          <p:cNvPr id="5" name="Imagen 4"/>
          <p:cNvPicPr>
            <a:picLocks noChangeAspect="1"/>
          </p:cNvPicPr>
          <p:nvPr/>
        </p:nvPicPr>
        <p:blipFill>
          <a:blip r:embed="rId2"/>
          <a:stretch>
            <a:fillRect/>
          </a:stretch>
        </p:blipFill>
        <p:spPr>
          <a:xfrm>
            <a:off x="1862802" y="2435456"/>
            <a:ext cx="6073332" cy="3934203"/>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9116" y="0"/>
            <a:ext cx="2407782" cy="1805476"/>
          </a:xfrm>
          <a:prstGeom prst="rect">
            <a:avLst/>
          </a:prstGeom>
        </p:spPr>
      </p:pic>
    </p:spTree>
    <p:extLst>
      <p:ext uri="{BB962C8B-B14F-4D97-AF65-F5344CB8AC3E}">
        <p14:creationId xmlns:p14="http://schemas.microsoft.com/office/powerpoint/2010/main" val="345280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1079500"/>
          </a:xfrm>
        </p:spPr>
        <p:txBody>
          <a:bodyPr>
            <a:normAutofit fontScale="90000"/>
          </a:bodyPr>
          <a:lstStyle/>
          <a:p>
            <a:r>
              <a:rPr lang="es-CO" dirty="0"/>
              <a:t>T</a:t>
            </a:r>
            <a:r>
              <a:rPr lang="es-CO" dirty="0" smtClean="0"/>
              <a:t>ienda naturista buena vida”, el placer de la salud y el buen comer</a:t>
            </a:r>
            <a:endParaRPr lang="es-CO" dirty="0"/>
          </a:p>
        </p:txBody>
      </p:sp>
      <p:sp>
        <p:nvSpPr>
          <p:cNvPr id="3" name="2 Marcador de contenido"/>
          <p:cNvSpPr>
            <a:spLocks noGrp="1"/>
          </p:cNvSpPr>
          <p:nvPr>
            <p:ph idx="1"/>
          </p:nvPr>
        </p:nvSpPr>
        <p:spPr/>
        <p:txBody>
          <a:bodyPr/>
          <a:lstStyle/>
          <a:p>
            <a:r>
              <a:rPr lang="es-CO" dirty="0">
                <a:solidFill>
                  <a:schemeClr val="tx1">
                    <a:lumMod val="50000"/>
                    <a:lumOff val="50000"/>
                  </a:schemeClr>
                </a:solidFill>
              </a:rPr>
              <a:t>Sociedad por Acciones Simplificadas (SAS), que ofrece más flexibilidad para formar </a:t>
            </a:r>
            <a:r>
              <a:rPr lang="es-CO" dirty="0" smtClean="0">
                <a:solidFill>
                  <a:schemeClr val="tx1">
                    <a:lumMod val="50000"/>
                    <a:lumOff val="50000"/>
                  </a:schemeClr>
                </a:solidFill>
              </a:rPr>
              <a:t>empresa</a:t>
            </a:r>
          </a:p>
          <a:p>
            <a:r>
              <a:rPr lang="es-CO" dirty="0" smtClean="0">
                <a:solidFill>
                  <a:schemeClr val="tx1">
                    <a:lumMod val="50000"/>
                    <a:lumOff val="50000"/>
                  </a:schemeClr>
                </a:solidFill>
              </a:rPr>
              <a:t>Responsabilidad de los socios se limita al aporte de capital de cada quien</a:t>
            </a:r>
          </a:p>
          <a:p>
            <a:r>
              <a:rPr lang="es-CO" dirty="0" smtClean="0">
                <a:solidFill>
                  <a:schemeClr val="tx1">
                    <a:lumMod val="50000"/>
                    <a:lumOff val="50000"/>
                  </a:schemeClr>
                </a:solidFill>
              </a:rPr>
              <a:t>En caso de liquidación es permitido 1 solo socio</a:t>
            </a:r>
          </a:p>
          <a:p>
            <a:r>
              <a:rPr lang="es-CO" dirty="0" smtClean="0">
                <a:solidFill>
                  <a:schemeClr val="tx1">
                    <a:lumMod val="50000"/>
                    <a:lumOff val="50000"/>
                  </a:schemeClr>
                </a:solidFill>
              </a:rPr>
              <a:t>No </a:t>
            </a:r>
            <a:r>
              <a:rPr lang="es-CO" dirty="0">
                <a:solidFill>
                  <a:schemeClr val="tx1">
                    <a:lumMod val="50000"/>
                    <a:lumOff val="50000"/>
                  </a:schemeClr>
                </a:solidFill>
              </a:rPr>
              <a:t>se requiere establecer una duración </a:t>
            </a:r>
            <a:r>
              <a:rPr lang="es-CO" dirty="0" smtClean="0">
                <a:solidFill>
                  <a:schemeClr val="tx1">
                    <a:lumMod val="50000"/>
                    <a:lumOff val="50000"/>
                  </a:schemeClr>
                </a:solidFill>
              </a:rPr>
              <a:t>determinada</a:t>
            </a:r>
          </a:p>
          <a:p>
            <a:r>
              <a:rPr lang="es-CO" dirty="0">
                <a:solidFill>
                  <a:schemeClr val="tx1">
                    <a:lumMod val="50000"/>
                    <a:lumOff val="50000"/>
                  </a:schemeClr>
                </a:solidFill>
              </a:rPr>
              <a:t>no exige revisor </a:t>
            </a:r>
            <a:r>
              <a:rPr lang="es-CO" dirty="0" smtClean="0">
                <a:solidFill>
                  <a:schemeClr val="tx1">
                    <a:lumMod val="50000"/>
                    <a:lumOff val="50000"/>
                  </a:schemeClr>
                </a:solidFill>
              </a:rPr>
              <a:t>fiscal: (</a:t>
            </a:r>
            <a:r>
              <a:rPr lang="es-CO" dirty="0">
                <a:solidFill>
                  <a:schemeClr val="tx1">
                    <a:lumMod val="50000"/>
                    <a:lumOff val="50000"/>
                  </a:schemeClr>
                </a:solidFill>
              </a:rPr>
              <a:t>activos brutos a 31 de diciembre del año inmediatamente anterior, sean o excedan el equivalente a tres mil salarios mínimos</a:t>
            </a:r>
            <a:r>
              <a:rPr lang="es-CO" i="1" dirty="0">
                <a:solidFill>
                  <a:schemeClr val="tx1">
                    <a:lumMod val="50000"/>
                    <a:lumOff val="50000"/>
                  </a:schemeClr>
                </a:solidFill>
              </a:rPr>
              <a:t> (personales, 2002</a:t>
            </a:r>
            <a:r>
              <a:rPr lang="es-CO" i="1" dirty="0" smtClean="0">
                <a:solidFill>
                  <a:schemeClr val="tx1">
                    <a:lumMod val="50000"/>
                    <a:lumOff val="50000"/>
                  </a:schemeClr>
                </a:solidFill>
              </a:rPr>
              <a:t>).</a:t>
            </a:r>
            <a:endParaRPr lang="es-CO" dirty="0">
              <a:solidFill>
                <a:schemeClr val="tx1">
                  <a:lumMod val="50000"/>
                  <a:lumOff val="50000"/>
                </a:schemeClr>
              </a:solidFill>
            </a:endParaRPr>
          </a:p>
          <a:p>
            <a:r>
              <a:rPr lang="es-CO" dirty="0" smtClean="0">
                <a:solidFill>
                  <a:schemeClr val="tx1">
                    <a:lumMod val="50000"/>
                    <a:lumOff val="50000"/>
                  </a:schemeClr>
                </a:solidFill>
              </a:rPr>
              <a:t>La </a:t>
            </a:r>
            <a:r>
              <a:rPr lang="es-CO" dirty="0">
                <a:solidFill>
                  <a:schemeClr val="tx1">
                    <a:lumMod val="50000"/>
                    <a:lumOff val="50000"/>
                  </a:schemeClr>
                </a:solidFill>
              </a:rPr>
              <a:t>SAS no estará obligada a tener junta directiva</a:t>
            </a:r>
          </a:p>
        </p:txBody>
      </p:sp>
      <p:pic>
        <p:nvPicPr>
          <p:cNvPr id="4098" name="Picture 2" descr="Resultado de imagen para normatividad empresas s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8075" y="4833937"/>
            <a:ext cx="2895600" cy="158115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10 CuadroTexto"/>
          <p:cNvSpPr txBox="1">
            <a:spLocks noChangeArrowheads="1"/>
          </p:cNvSpPr>
          <p:nvPr/>
        </p:nvSpPr>
        <p:spPr bwMode="auto">
          <a:xfrm>
            <a:off x="6873514" y="6299672"/>
            <a:ext cx="1810111"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CO" altLang="es-CO" sz="900" dirty="0">
                <a:latin typeface="Verdana" pitchFamily="34" charset="0"/>
              </a:rPr>
              <a:t>https</a:t>
            </a:r>
            <a:r>
              <a:rPr lang="es-CO" altLang="es-CO" sz="900" dirty="0" smtClean="0">
                <a:latin typeface="Verdana" pitchFamily="34" charset="0"/>
              </a:rPr>
              <a:t>://vidasaludable.com /</a:t>
            </a:r>
            <a:endParaRPr lang="es-CO" altLang="es-CO" sz="900" dirty="0">
              <a:latin typeface="Verdana" pitchFamily="34" charset="0"/>
            </a:endParaRPr>
          </a:p>
        </p:txBody>
      </p:sp>
    </p:spTree>
    <p:extLst>
      <p:ext uri="{BB962C8B-B14F-4D97-AF65-F5344CB8AC3E}">
        <p14:creationId xmlns:p14="http://schemas.microsoft.com/office/powerpoint/2010/main" val="1562969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4584700"/>
          </a:xfrm>
        </p:spPr>
        <p:txBody>
          <a:bodyPr>
            <a:normAutofit/>
          </a:bodyPr>
          <a:lstStyle/>
          <a:p>
            <a:pPr algn="just"/>
            <a:r>
              <a:rPr lang="es-CO" sz="2000" dirty="0">
                <a:solidFill>
                  <a:schemeClr val="tx1">
                    <a:lumMod val="50000"/>
                    <a:lumOff val="50000"/>
                  </a:schemeClr>
                </a:solidFill>
              </a:rPr>
              <a:t>El tipo de empresa que se va a estructurar es de comercio. El código CIIU (Clasificación Industrial Internacional Uniforme) al que pertenece es el 5231 catalogado como comercio al por menor de productos farmacéuticos, medicinales; artículos de cosméticos dietarios y de tocador en establecimientos </a:t>
            </a:r>
            <a:r>
              <a:rPr lang="es-CO" sz="2000" dirty="0" smtClean="0">
                <a:solidFill>
                  <a:schemeClr val="tx1">
                    <a:lumMod val="50000"/>
                    <a:lumOff val="50000"/>
                  </a:schemeClr>
                </a:solidFill>
              </a:rPr>
              <a:t>especializados</a:t>
            </a:r>
            <a:endParaRPr lang="es-CO" sz="2000" dirty="0">
              <a:solidFill>
                <a:schemeClr val="tx1">
                  <a:lumMod val="50000"/>
                  <a:lumOff val="50000"/>
                </a:schemeClr>
              </a:solidFill>
            </a:endParaRPr>
          </a:p>
        </p:txBody>
      </p:sp>
      <p:pic>
        <p:nvPicPr>
          <p:cNvPr id="6146" name="Picture 2" descr="Resultado de imagen para cii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2975" y="2794000"/>
            <a:ext cx="2857500" cy="160020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5" name="10 CuadroTexto"/>
          <p:cNvSpPr txBox="1">
            <a:spLocks noChangeArrowheads="1"/>
          </p:cNvSpPr>
          <p:nvPr/>
        </p:nvSpPr>
        <p:spPr bwMode="auto">
          <a:xfrm>
            <a:off x="7229114" y="4511657"/>
            <a:ext cx="1491114"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CO" altLang="es-CO" sz="900" dirty="0">
                <a:latin typeface="Verdana" pitchFamily="34" charset="0"/>
              </a:rPr>
              <a:t>https</a:t>
            </a:r>
            <a:r>
              <a:rPr lang="es-CO" altLang="es-CO" sz="900" dirty="0" smtClean="0">
                <a:latin typeface="Verdana" pitchFamily="34" charset="0"/>
              </a:rPr>
              <a:t>://youtube.com /</a:t>
            </a:r>
            <a:endParaRPr lang="es-CO" altLang="es-CO" sz="900" dirty="0">
              <a:latin typeface="Verdana" pitchFamily="34" charset="0"/>
            </a:endParaRPr>
          </a:p>
        </p:txBody>
      </p:sp>
      <p:sp>
        <p:nvSpPr>
          <p:cNvPr id="4" name="3 CuadroTexto"/>
          <p:cNvSpPr txBox="1"/>
          <p:nvPr/>
        </p:nvSpPr>
        <p:spPr>
          <a:xfrm>
            <a:off x="1028700" y="2565737"/>
            <a:ext cx="3822700" cy="1600438"/>
          </a:xfrm>
          <a:prstGeom prst="rect">
            <a:avLst/>
          </a:prstGeom>
          <a:noFill/>
        </p:spPr>
        <p:txBody>
          <a:bodyPr wrap="square" rtlCol="0">
            <a:spAutoFit/>
          </a:bodyPr>
          <a:lstStyle/>
          <a:p>
            <a:r>
              <a:rPr lang="es-CO" dirty="0">
                <a:solidFill>
                  <a:schemeClr val="tx1">
                    <a:lumMod val="50000"/>
                    <a:lumOff val="50000"/>
                  </a:schemeClr>
                </a:solidFill>
              </a:rPr>
              <a:t>“</a:t>
            </a:r>
            <a:r>
              <a:rPr lang="es-CO" sz="1600" dirty="0">
                <a:solidFill>
                  <a:schemeClr val="tx1">
                    <a:lumMod val="50000"/>
                    <a:lumOff val="50000"/>
                  </a:schemeClr>
                </a:solidFill>
              </a:rPr>
              <a:t>código sanitario nacional” </a:t>
            </a:r>
            <a:r>
              <a:rPr lang="es-CO" sz="1600" dirty="0" smtClean="0">
                <a:solidFill>
                  <a:schemeClr val="tx1">
                    <a:lumMod val="50000"/>
                    <a:lumOff val="50000"/>
                  </a:schemeClr>
                </a:solidFill>
              </a:rPr>
              <a:t>: </a:t>
            </a:r>
            <a:r>
              <a:rPr lang="es-CO" sz="1600" dirty="0">
                <a:solidFill>
                  <a:schemeClr val="tx1">
                    <a:lumMod val="50000"/>
                    <a:lumOff val="50000"/>
                  </a:schemeClr>
                </a:solidFill>
              </a:rPr>
              <a:t>establece que todos los establecimientos de comercio deben cumplir con unas condiciones sanitarias y de infraestructura mínimas para su funcionamiento</a:t>
            </a:r>
          </a:p>
        </p:txBody>
      </p:sp>
      <p:sp>
        <p:nvSpPr>
          <p:cNvPr id="6" name="5 CuadroTexto"/>
          <p:cNvSpPr txBox="1"/>
          <p:nvPr/>
        </p:nvSpPr>
        <p:spPr>
          <a:xfrm>
            <a:off x="1187450" y="4511657"/>
            <a:ext cx="2165350" cy="1323439"/>
          </a:xfrm>
          <a:prstGeom prst="rect">
            <a:avLst/>
          </a:prstGeom>
          <a:noFill/>
        </p:spPr>
        <p:txBody>
          <a:bodyPr wrap="square" rtlCol="0">
            <a:spAutoFit/>
          </a:bodyPr>
          <a:lstStyle/>
          <a:p>
            <a:r>
              <a:rPr lang="es-CO" sz="1600" dirty="0" smtClean="0">
                <a:solidFill>
                  <a:schemeClr val="tx1">
                    <a:lumMod val="50000"/>
                    <a:lumOff val="50000"/>
                  </a:schemeClr>
                </a:solidFill>
              </a:rPr>
              <a:t>INVIMA: </a:t>
            </a:r>
            <a:r>
              <a:rPr lang="es-CO" sz="1600" dirty="0">
                <a:solidFill>
                  <a:schemeClr val="tx1">
                    <a:lumMod val="50000"/>
                    <a:lumOff val="50000"/>
                  </a:schemeClr>
                </a:solidFill>
              </a:rPr>
              <a:t>Instituto Nacional de Vigilancia de Medicamentos y Alimentos</a:t>
            </a:r>
          </a:p>
        </p:txBody>
      </p:sp>
    </p:spTree>
    <p:extLst>
      <p:ext uri="{BB962C8B-B14F-4D97-AF65-F5344CB8AC3E}">
        <p14:creationId xmlns:p14="http://schemas.microsoft.com/office/powerpoint/2010/main" val="3360534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88603" y="646606"/>
            <a:ext cx="4115229" cy="369332"/>
          </a:xfrm>
          <a:prstGeom prst="rect">
            <a:avLst/>
          </a:prstGeom>
        </p:spPr>
        <p:txBody>
          <a:bodyPr wrap="none">
            <a:spAutoFit/>
          </a:bodyPr>
          <a:lstStyle/>
          <a:p>
            <a:r>
              <a:rPr lang="es-CO" b="1" dirty="0">
                <a:latin typeface="Times New Roman" panose="02020603050405020304" pitchFamily="18" charset="0"/>
                <a:ea typeface="Calibri" panose="020F0502020204030204" pitchFamily="34" charset="0"/>
              </a:rPr>
              <a:t>CLASIFICACIÓN DE LAS MIPYMES</a:t>
            </a:r>
            <a:endParaRPr lang="es-CO" dirty="0"/>
          </a:p>
        </p:txBody>
      </p:sp>
      <p:pic>
        <p:nvPicPr>
          <p:cNvPr id="5" name="Imagen 4"/>
          <p:cNvPicPr>
            <a:picLocks noChangeAspect="1"/>
          </p:cNvPicPr>
          <p:nvPr/>
        </p:nvPicPr>
        <p:blipFill>
          <a:blip r:embed="rId2"/>
          <a:stretch>
            <a:fillRect/>
          </a:stretch>
        </p:blipFill>
        <p:spPr>
          <a:xfrm>
            <a:off x="588603" y="1168544"/>
            <a:ext cx="9735062" cy="909638"/>
          </a:xfrm>
          <a:prstGeom prst="rect">
            <a:avLst/>
          </a:prstGeom>
        </p:spPr>
      </p:pic>
      <p:sp>
        <p:nvSpPr>
          <p:cNvPr id="6" name="Rectángulo 5"/>
          <p:cNvSpPr/>
          <p:nvPr/>
        </p:nvSpPr>
        <p:spPr>
          <a:xfrm>
            <a:off x="387927" y="2898030"/>
            <a:ext cx="8922328" cy="410882"/>
          </a:xfrm>
          <a:prstGeom prst="rect">
            <a:avLst/>
          </a:prstGeom>
        </p:spPr>
        <p:txBody>
          <a:bodyPr wrap="square">
            <a:spAutoFit/>
          </a:bodyPr>
          <a:lstStyle/>
          <a:p>
            <a:pPr algn="ctr">
              <a:lnSpc>
                <a:spcPct val="115000"/>
              </a:lnSpc>
              <a:spcAft>
                <a:spcPts val="1000"/>
              </a:spcAft>
            </a:pPr>
            <a:r>
              <a:rPr lang="es-CO" b="1" cap="small" dirty="0">
                <a:latin typeface="Times New Roman" panose="02020603050405020304" pitchFamily="18" charset="0"/>
                <a:ea typeface="Calibri" panose="020F0502020204030204" pitchFamily="34" charset="0"/>
                <a:cs typeface="Times New Roman" panose="02020603050405020304" pitchFamily="18" charset="0"/>
              </a:rPr>
              <a:t>Nombre, Nacionalidad, Domicilio, Objeto y Duración de la Sociedad</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1437623" y="2365786"/>
            <a:ext cx="6532418" cy="369332"/>
          </a:xfrm>
          <a:prstGeom prst="rect">
            <a:avLst/>
          </a:prstGeom>
        </p:spPr>
        <p:txBody>
          <a:bodyPr wrap="square">
            <a:spAutoFit/>
          </a:bodyPr>
          <a:lstStyle/>
          <a:p>
            <a:pPr algn="ctr">
              <a:spcAft>
                <a:spcPts val="0"/>
              </a:spcAft>
            </a:pPr>
            <a:r>
              <a:rPr lang="es-ES" b="1" cap="small" dirty="0">
                <a:latin typeface="Times New Roman" panose="02020603050405020304" pitchFamily="18" charset="0"/>
                <a:ea typeface="Calibri" panose="020F0502020204030204" pitchFamily="34" charset="0"/>
                <a:cs typeface="Times New Roman" panose="02020603050405020304" pitchFamily="18" charset="0"/>
              </a:rPr>
              <a:t>Estatutos Básicos Sociedad por Acciones Simplificada</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Tabla 8"/>
          <p:cNvGraphicFramePr>
            <a:graphicFrameLocks noGrp="1"/>
          </p:cNvGraphicFramePr>
          <p:nvPr>
            <p:extLst>
              <p:ext uri="{D42A27DB-BD31-4B8C-83A1-F6EECF244321}">
                <p14:modId xmlns:p14="http://schemas.microsoft.com/office/powerpoint/2010/main" val="402221302"/>
              </p:ext>
            </p:extLst>
          </p:nvPr>
        </p:nvGraphicFramePr>
        <p:xfrm>
          <a:off x="387927" y="3556241"/>
          <a:ext cx="6189303" cy="1381125"/>
        </p:xfrm>
        <a:graphic>
          <a:graphicData uri="http://schemas.openxmlformats.org/drawingml/2006/table">
            <a:tbl>
              <a:tblPr/>
              <a:tblGrid>
                <a:gridCol w="4489528"/>
                <a:gridCol w="1699775"/>
              </a:tblGrid>
              <a:tr h="80592">
                <a:tc>
                  <a:txBody>
                    <a:bodyPr/>
                    <a:lstStyle/>
                    <a:p>
                      <a:pPr algn="l" fontAlgn="b"/>
                      <a:endParaRPr lang="es-CO" sz="11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162333">
                <a:tc>
                  <a:txBody>
                    <a:bodyPr/>
                    <a:lstStyle/>
                    <a:p>
                      <a:pPr algn="l" fontAlgn="b"/>
                      <a:endParaRPr lang="es-CO" sz="1800" b="1"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r" fontAlgn="b"/>
                      <a:r>
                        <a:rPr lang="es-CO" sz="1800" b="0" i="0" u="none" strike="noStrike">
                          <a:solidFill>
                            <a:srgbClr val="000000"/>
                          </a:solidFill>
                          <a:effectLst/>
                          <a:latin typeface="Calibri" panose="020F0502020204030204" pitchFamily="34" charset="0"/>
                        </a:rPr>
                        <a:t>100</a:t>
                      </a:r>
                    </a:p>
                  </a:txBody>
                  <a:tcPr marL="0" marR="0" marT="0" marB="0" anchor="b">
                    <a:lnL>
                      <a:noFill/>
                    </a:lnL>
                    <a:lnR>
                      <a:noFill/>
                    </a:lnR>
                    <a:lnT>
                      <a:noFill/>
                    </a:lnT>
                    <a:lnB>
                      <a:noFill/>
                    </a:lnB>
                  </a:tcPr>
                </a:tc>
              </a:tr>
              <a:tr h="190500">
                <a:tc>
                  <a:txBody>
                    <a:bodyPr/>
                    <a:lstStyle/>
                    <a:p>
                      <a:pPr algn="l" fontAlgn="b"/>
                      <a:r>
                        <a:rPr lang="es-CO" sz="1800" b="0" i="0" u="none" strike="noStrike" dirty="0">
                          <a:solidFill>
                            <a:srgbClr val="000000"/>
                          </a:solidFill>
                          <a:effectLst/>
                          <a:latin typeface="Calibri" panose="020F0502020204030204" pitchFamily="34" charset="0"/>
                        </a:rPr>
                        <a:t> $                                      130.863,81 </a:t>
                      </a:r>
                    </a:p>
                  </a:txBody>
                  <a:tcPr marL="0" marR="0" marT="0" marB="0" anchor="b">
                    <a:lnL>
                      <a:noFill/>
                    </a:lnL>
                    <a:lnR>
                      <a:noFill/>
                    </a:lnR>
                    <a:lnT>
                      <a:noFill/>
                    </a:lnT>
                    <a:lnB>
                      <a:noFill/>
                    </a:lnB>
                  </a:tcPr>
                </a:tc>
                <a:tc>
                  <a:txBody>
                    <a:bodyPr/>
                    <a:lstStyle/>
                    <a:p>
                      <a:pPr algn="l" fontAlgn="b"/>
                      <a:endParaRPr lang="es-CO" sz="1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r>
              <a:tr h="200025">
                <a:tc>
                  <a:txBody>
                    <a:bodyPr/>
                    <a:lstStyle/>
                    <a:p>
                      <a:pPr algn="l" fontAlgn="b"/>
                      <a:r>
                        <a:rPr lang="es-CO" sz="1800" b="0" i="0" u="none" strike="noStrike">
                          <a:solidFill>
                            <a:srgbClr val="000000"/>
                          </a:solidFill>
                          <a:effectLst/>
                          <a:latin typeface="Calibri" panose="020F0502020204030204" pitchFamily="34" charset="0"/>
                        </a:rPr>
                        <a:t> $                                  4.362.127,00 </a:t>
                      </a:r>
                    </a:p>
                  </a:txBody>
                  <a:tcPr marL="0" marR="0" marT="0" marB="0" anchor="b">
                    <a:lnL>
                      <a:noFill/>
                    </a:lnL>
                    <a:lnR>
                      <a:noFill/>
                    </a:lnR>
                    <a:lnT>
                      <a:noFill/>
                    </a:lnT>
                    <a:lnB>
                      <a:noFill/>
                    </a:lnB>
                  </a:tcPr>
                </a:tc>
                <a:tc>
                  <a:txBody>
                    <a:bodyPr/>
                    <a:lstStyle/>
                    <a:p>
                      <a:pPr algn="r" fontAlgn="b"/>
                      <a:r>
                        <a:rPr lang="es-CO" sz="1800" b="0" i="0" u="none" strike="noStrike" dirty="0">
                          <a:solidFill>
                            <a:srgbClr val="000000"/>
                          </a:solidFill>
                          <a:effectLst/>
                          <a:latin typeface="Calibri" panose="020F0502020204030204" pitchFamily="34" charset="0"/>
                        </a:rPr>
                        <a:t>33,33333333</a:t>
                      </a:r>
                    </a:p>
                  </a:txBody>
                  <a:tcPr marL="0" marR="0" marT="0" marB="0" anchor="b">
                    <a:lnL>
                      <a:noFill/>
                    </a:lnL>
                    <a:lnR>
                      <a:noFill/>
                    </a:lnR>
                    <a:lnT>
                      <a:noFill/>
                    </a:lnT>
                    <a:lnB>
                      <a:noFill/>
                    </a:lnB>
                  </a:tcPr>
                </a:tc>
              </a:tr>
              <a:tr h="190500">
                <a:tc>
                  <a:txBody>
                    <a:bodyPr/>
                    <a:lstStyle/>
                    <a:p>
                      <a:pPr algn="l" fontAlgn="b"/>
                      <a:endParaRPr lang="es-CO" sz="11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1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r>
              <a:tr h="200025">
                <a:tc>
                  <a:txBody>
                    <a:bodyPr/>
                    <a:lstStyle/>
                    <a:p>
                      <a:pPr algn="l" fontAlgn="b"/>
                      <a:endParaRPr lang="es-CO" sz="11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es-CO" sz="11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a:noFill/>
                    </a:lnB>
                  </a:tcPr>
                </a:tc>
              </a:tr>
            </a:tbl>
          </a:graphicData>
        </a:graphic>
      </p:graphicFrame>
      <p:sp>
        <p:nvSpPr>
          <p:cNvPr id="10" name="Rectángulo 9"/>
          <p:cNvSpPr/>
          <p:nvPr/>
        </p:nvSpPr>
        <p:spPr>
          <a:xfrm>
            <a:off x="1834630" y="4866631"/>
            <a:ext cx="1189749" cy="369332"/>
          </a:xfrm>
          <a:prstGeom prst="rect">
            <a:avLst/>
          </a:prstGeom>
        </p:spPr>
        <p:txBody>
          <a:bodyPr wrap="none">
            <a:spAutoFit/>
          </a:bodyPr>
          <a:lstStyle/>
          <a:p>
            <a:r>
              <a:rPr lang="es-CO" b="1" cap="small" dirty="0"/>
              <a:t>Duración</a:t>
            </a:r>
            <a:r>
              <a:rPr lang="es-CO" b="1" dirty="0"/>
              <a:t>.</a:t>
            </a:r>
            <a:endParaRPr lang="es-CO" dirty="0"/>
          </a:p>
        </p:txBody>
      </p:sp>
      <p:sp>
        <p:nvSpPr>
          <p:cNvPr id="12" name="Rectángulo 11"/>
          <p:cNvSpPr/>
          <p:nvPr/>
        </p:nvSpPr>
        <p:spPr>
          <a:xfrm>
            <a:off x="588603" y="4815363"/>
            <a:ext cx="1045351" cy="369332"/>
          </a:xfrm>
          <a:prstGeom prst="rect">
            <a:avLst/>
          </a:prstGeom>
        </p:spPr>
        <p:txBody>
          <a:bodyPr wrap="none">
            <a:spAutoFit/>
          </a:bodyPr>
          <a:lstStyle/>
          <a:p>
            <a:r>
              <a:rPr lang="es-CO" b="1" cap="small" dirty="0">
                <a:latin typeface="Times New Roman" panose="02020603050405020304" pitchFamily="18" charset="0"/>
                <a:ea typeface="Calibri" panose="020F0502020204030204" pitchFamily="34" charset="0"/>
              </a:rPr>
              <a:t>Objeto</a:t>
            </a:r>
            <a:r>
              <a:rPr lang="es-CO" b="1" dirty="0">
                <a:latin typeface="Times New Roman" panose="02020603050405020304" pitchFamily="18" charset="0"/>
                <a:ea typeface="Calibri" panose="020F0502020204030204" pitchFamily="34" charset="0"/>
              </a:rPr>
              <a:t>:</a:t>
            </a:r>
            <a:endParaRPr lang="es-CO" dirty="0"/>
          </a:p>
        </p:txBody>
      </p:sp>
      <p:sp>
        <p:nvSpPr>
          <p:cNvPr id="13" name="Rectángulo 12"/>
          <p:cNvSpPr/>
          <p:nvPr/>
        </p:nvSpPr>
        <p:spPr>
          <a:xfrm>
            <a:off x="481230" y="5235963"/>
            <a:ext cx="9099188" cy="369332"/>
          </a:xfrm>
          <a:prstGeom prst="rect">
            <a:avLst/>
          </a:prstGeom>
        </p:spPr>
        <p:txBody>
          <a:bodyPr wrap="square">
            <a:spAutoFit/>
          </a:bodyPr>
          <a:lstStyle/>
          <a:p>
            <a:r>
              <a:rPr lang="es-CO" b="1" cap="small" dirty="0">
                <a:latin typeface="Times New Roman" panose="02020603050405020304" pitchFamily="18" charset="0"/>
                <a:ea typeface="Calibri" panose="020F0502020204030204" pitchFamily="34" charset="0"/>
              </a:rPr>
              <a:t>Dirección, Administración, Representación y Revisoría Fiscal de la Sociedad</a:t>
            </a:r>
            <a:endParaRPr lang="es-CO" dirty="0"/>
          </a:p>
        </p:txBody>
      </p:sp>
      <p:sp>
        <p:nvSpPr>
          <p:cNvPr id="14" name="Rectángulo 13"/>
          <p:cNvSpPr/>
          <p:nvPr/>
        </p:nvSpPr>
        <p:spPr>
          <a:xfrm>
            <a:off x="387927" y="5656563"/>
            <a:ext cx="8922328" cy="369332"/>
          </a:xfrm>
          <a:prstGeom prst="rect">
            <a:avLst/>
          </a:prstGeom>
        </p:spPr>
        <p:txBody>
          <a:bodyPr wrap="square">
            <a:spAutoFit/>
          </a:bodyPr>
          <a:lstStyle/>
          <a:p>
            <a:r>
              <a:rPr lang="es-CO" b="1" cap="small" dirty="0">
                <a:latin typeface="Times New Roman" panose="02020603050405020304" pitchFamily="18" charset="0"/>
                <a:ea typeface="Calibri" panose="020F0502020204030204" pitchFamily="34" charset="0"/>
              </a:rPr>
              <a:t>Administración y Representación Legal de la Sociedad </a:t>
            </a:r>
            <a:endParaRPr lang="es-CO" dirty="0"/>
          </a:p>
        </p:txBody>
      </p:sp>
      <p:sp>
        <p:nvSpPr>
          <p:cNvPr id="15" name="Rectángulo 14"/>
          <p:cNvSpPr/>
          <p:nvPr/>
        </p:nvSpPr>
        <p:spPr>
          <a:xfrm>
            <a:off x="387927" y="6025895"/>
            <a:ext cx="1795300" cy="369332"/>
          </a:xfrm>
          <a:prstGeom prst="rect">
            <a:avLst/>
          </a:prstGeom>
        </p:spPr>
        <p:txBody>
          <a:bodyPr wrap="none">
            <a:spAutoFit/>
          </a:bodyPr>
          <a:lstStyle/>
          <a:p>
            <a:r>
              <a:rPr lang="es-CO" b="1" cap="small" dirty="0">
                <a:latin typeface="Times New Roman" panose="02020603050405020304" pitchFamily="18" charset="0"/>
                <a:ea typeface="Calibri" panose="020F0502020204030204" pitchFamily="34" charset="0"/>
              </a:rPr>
              <a:t>Reserva Legal</a:t>
            </a:r>
            <a:endParaRPr lang="es-CO" dirty="0"/>
          </a:p>
        </p:txBody>
      </p:sp>
      <p:sp>
        <p:nvSpPr>
          <p:cNvPr id="16" name="Rectángulo 15"/>
          <p:cNvSpPr/>
          <p:nvPr/>
        </p:nvSpPr>
        <p:spPr>
          <a:xfrm>
            <a:off x="2231660" y="6006388"/>
            <a:ext cx="2799164" cy="369332"/>
          </a:xfrm>
          <a:prstGeom prst="rect">
            <a:avLst/>
          </a:prstGeom>
        </p:spPr>
        <p:txBody>
          <a:bodyPr wrap="none">
            <a:spAutoFit/>
          </a:bodyPr>
          <a:lstStyle/>
          <a:p>
            <a:r>
              <a:rPr lang="es-CO" b="1" cap="small" dirty="0">
                <a:latin typeface="Times New Roman" panose="02020603050405020304" pitchFamily="18" charset="0"/>
                <a:ea typeface="Calibri" panose="020F0502020204030204" pitchFamily="34" charset="0"/>
              </a:rPr>
              <a:t>Causales de Disolución</a:t>
            </a:r>
            <a:endParaRPr lang="es-CO" dirty="0"/>
          </a:p>
        </p:txBody>
      </p:sp>
    </p:spTree>
    <p:extLst>
      <p:ext uri="{BB962C8B-B14F-4D97-AF65-F5344CB8AC3E}">
        <p14:creationId xmlns:p14="http://schemas.microsoft.com/office/powerpoint/2010/main" val="1112784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26754" y="625825"/>
            <a:ext cx="3457037" cy="369332"/>
          </a:xfrm>
          <a:prstGeom prst="rect">
            <a:avLst/>
          </a:prstGeom>
        </p:spPr>
        <p:txBody>
          <a:bodyPr wrap="none">
            <a:spAutoFit/>
          </a:bodyPr>
          <a:lstStyle/>
          <a:p>
            <a:r>
              <a:rPr lang="es-CO" b="1" dirty="0">
                <a:latin typeface="Times New Roman" panose="02020603050405020304" pitchFamily="18" charset="0"/>
                <a:ea typeface="Calibri" panose="020F0502020204030204" pitchFamily="34" charset="0"/>
              </a:rPr>
              <a:t>Registro Único tributario (RUT):</a:t>
            </a:r>
            <a:endParaRPr lang="es-CO" dirty="0"/>
          </a:p>
        </p:txBody>
      </p:sp>
      <p:sp>
        <p:nvSpPr>
          <p:cNvPr id="5" name="Rectángulo 4"/>
          <p:cNvSpPr/>
          <p:nvPr/>
        </p:nvSpPr>
        <p:spPr>
          <a:xfrm>
            <a:off x="4322930" y="1835911"/>
            <a:ext cx="3557384" cy="369332"/>
          </a:xfrm>
          <a:prstGeom prst="rect">
            <a:avLst/>
          </a:prstGeom>
        </p:spPr>
        <p:txBody>
          <a:bodyPr wrap="none">
            <a:spAutoFit/>
          </a:bodyPr>
          <a:lstStyle/>
          <a:p>
            <a:r>
              <a:rPr lang="es-CO" b="1" dirty="0" smtClean="0">
                <a:latin typeface="Times New Roman" panose="02020603050405020304" pitchFamily="18" charset="0"/>
                <a:ea typeface="Calibri" panose="020F0502020204030204" pitchFamily="34" charset="0"/>
              </a:rPr>
              <a:t> </a:t>
            </a:r>
            <a:r>
              <a:rPr lang="es-CO" b="1" dirty="0">
                <a:latin typeface="Times New Roman" panose="02020603050405020304" pitchFamily="18" charset="0"/>
                <a:ea typeface="Calibri" panose="020F0502020204030204" pitchFamily="34" charset="0"/>
              </a:rPr>
              <a:t>Resolución de facturación DIAN</a:t>
            </a:r>
            <a:endParaRPr lang="es-CO" dirty="0"/>
          </a:p>
        </p:txBody>
      </p:sp>
      <p:sp>
        <p:nvSpPr>
          <p:cNvPr id="6" name="Rectángulo 5"/>
          <p:cNvSpPr/>
          <p:nvPr/>
        </p:nvSpPr>
        <p:spPr>
          <a:xfrm>
            <a:off x="1111473" y="3971698"/>
            <a:ext cx="2561599" cy="369332"/>
          </a:xfrm>
          <a:prstGeom prst="rect">
            <a:avLst/>
          </a:prstGeom>
        </p:spPr>
        <p:txBody>
          <a:bodyPr wrap="none">
            <a:spAutoFit/>
          </a:bodyPr>
          <a:lstStyle/>
          <a:p>
            <a:r>
              <a:rPr lang="es-CO" b="1" dirty="0">
                <a:latin typeface="Times New Roman" panose="02020603050405020304" pitchFamily="18" charset="0"/>
                <a:ea typeface="Calibri" panose="020F0502020204030204" pitchFamily="34" charset="0"/>
              </a:rPr>
              <a:t>Obligaciones de registro</a:t>
            </a:r>
            <a:endParaRPr lang="es-CO" dirty="0"/>
          </a:p>
        </p:txBody>
      </p:sp>
      <p:sp>
        <p:nvSpPr>
          <p:cNvPr id="7" name="Rectángulo 6"/>
          <p:cNvSpPr/>
          <p:nvPr/>
        </p:nvSpPr>
        <p:spPr>
          <a:xfrm>
            <a:off x="4774508" y="5098656"/>
            <a:ext cx="4207242" cy="369332"/>
          </a:xfrm>
          <a:prstGeom prst="rect">
            <a:avLst/>
          </a:prstGeom>
        </p:spPr>
        <p:txBody>
          <a:bodyPr wrap="none">
            <a:spAutoFit/>
          </a:bodyPr>
          <a:lstStyle/>
          <a:p>
            <a:r>
              <a:rPr lang="es-CO" b="1" dirty="0">
                <a:latin typeface="Times New Roman" panose="02020603050405020304" pitchFamily="18" charset="0"/>
                <a:ea typeface="Calibri" panose="020F0502020204030204" pitchFamily="34" charset="0"/>
              </a:rPr>
              <a:t>Revisión técnica de seguridad (bomberos</a:t>
            </a:r>
            <a:endParaRPr lang="es-CO" dirty="0"/>
          </a:p>
        </p:txBody>
      </p:sp>
    </p:spTree>
    <p:extLst>
      <p:ext uri="{BB962C8B-B14F-4D97-AF65-F5344CB8AC3E}">
        <p14:creationId xmlns:p14="http://schemas.microsoft.com/office/powerpoint/2010/main" val="3185967438"/>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1187</TotalTime>
  <Words>2536</Words>
  <Application>Microsoft Office PowerPoint</Application>
  <PresentationFormat>Panorámica</PresentationFormat>
  <Paragraphs>969</Paragraphs>
  <Slides>27</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27</vt:i4>
      </vt:variant>
    </vt:vector>
  </HeadingPairs>
  <TitlesOfParts>
    <vt:vector size="35" baseType="lpstr">
      <vt:lpstr>Arial</vt:lpstr>
      <vt:lpstr>Calibri</vt:lpstr>
      <vt:lpstr>Tahoma</vt:lpstr>
      <vt:lpstr>Times New Roman</vt:lpstr>
      <vt:lpstr>Trebuchet MS</vt:lpstr>
      <vt:lpstr>Verdana</vt:lpstr>
      <vt:lpstr>Wingdings 3</vt:lpstr>
      <vt:lpstr>Faceta</vt:lpstr>
      <vt:lpstr>TIENDA NATURISTA BUENA VIDA   El placer de la vida y el buen comer </vt:lpstr>
      <vt:lpstr>Presentación de PowerPoint</vt:lpstr>
      <vt:lpstr>LA IDEA…</vt:lpstr>
      <vt:lpstr>Tienda Naturista</vt:lpstr>
      <vt:lpstr>Presentación de PowerPoint</vt:lpstr>
      <vt:lpstr>Tienda naturista buena vida”, el placer de la salud y el buen comer</vt:lpstr>
      <vt:lpstr>El tipo de empresa que se va a estructurar es de comercio. El código CIIU (Clasificación Industrial Internacional Uniforme) al que pertenece es el 5231 catalogado como comercio al por menor de productos farmacéuticos, medicinales; artículos de cosméticos dietarios y de tocador en establecimientos especializados</vt:lpstr>
      <vt:lpstr>Presentación de PowerPoint</vt:lpstr>
      <vt:lpstr>Presentación de PowerPoint</vt:lpstr>
      <vt:lpstr>5 FUERZAS DE PORTER</vt:lpstr>
      <vt:lpstr>ESPECIFICACIONES DEL PRODUCTO </vt:lpstr>
      <vt:lpstr>FICHA TECNICA Y ENVASE</vt:lpstr>
      <vt:lpstr>IMPACTO AMBIENTAL</vt:lpstr>
      <vt:lpstr>Presupuesto: En la inversión inicial del proyecto se tiene en cuenta los valores intangibles antes de salir con el proyecto, el aporte de capital de cada uno de los socios, la infraestructura donde nos instalaremos, el crédito a realizar por la entidad financiera y el valor equivalente a los gastos administrativos para dar inicio al negocio </vt:lpstr>
      <vt:lpstr>Presentación de PowerPoint</vt:lpstr>
      <vt:lpstr>VENTAS</vt:lpstr>
      <vt:lpstr>Presentación de PowerPoint</vt:lpstr>
      <vt:lpstr>Presentación de PowerPoint</vt:lpstr>
      <vt:lpstr>Flujo de Caja </vt:lpstr>
      <vt:lpstr>Indicadores</vt:lpstr>
      <vt:lpstr>Indicadores</vt:lpstr>
      <vt:lpstr>Presentación de PowerPoint</vt:lpstr>
      <vt:lpstr>Presentación de PowerPoint</vt:lpstr>
      <vt:lpstr>Presentación de PowerPoint</vt:lpstr>
      <vt:lpstr>Costos fijos  </vt:lpstr>
      <vt:lpstr>Conclusiones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DEL PROYECTO</dc:title>
  <dc:creator>docente_n</dc:creator>
  <cp:lastModifiedBy>Gestor Corporativo</cp:lastModifiedBy>
  <cp:revision>61</cp:revision>
  <dcterms:created xsi:type="dcterms:W3CDTF">2016-03-11T19:03:10Z</dcterms:created>
  <dcterms:modified xsi:type="dcterms:W3CDTF">2017-05-22T21:26:51Z</dcterms:modified>
</cp:coreProperties>
</file>