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6" r:id="rId4"/>
    <p:sldId id="262" r:id="rId5"/>
    <p:sldId id="267" r:id="rId6"/>
    <p:sldId id="268" r:id="rId7"/>
    <p:sldId id="269" r:id="rId8"/>
    <p:sldId id="263" r:id="rId9"/>
    <p:sldId id="261" r:id="rId10"/>
    <p:sldId id="265" r:id="rId11"/>
    <p:sldId id="260" r:id="rId12"/>
    <p:sldId id="259"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81" d="100"/>
          <a:sy n="81" d="100"/>
        </p:scale>
        <p:origin x="-288"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1584857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434330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78304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594731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53253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03531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221706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3033471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2692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314D8714-04F1-449E-B3AF-6EBB88BDC82C}" type="datetimeFigureOut">
              <a:rPr lang="es-CO" smtClean="0"/>
              <a:t>8/11/2017</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62573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14D8714-04F1-449E-B3AF-6EBB88BDC82C}" type="datetimeFigureOut">
              <a:rPr lang="es-CO" smtClean="0"/>
              <a:t>8/11/2017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631505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14D8714-04F1-449E-B3AF-6EBB88BDC82C}" type="datetimeFigureOut">
              <a:rPr lang="es-CO" smtClean="0"/>
              <a:t>8/11/2017</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06590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14D8714-04F1-449E-B3AF-6EBB88BDC82C}" type="datetimeFigureOut">
              <a:rPr lang="es-CO" smtClean="0"/>
              <a:t>8/11/2017</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276622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4D8714-04F1-449E-B3AF-6EBB88BDC82C}" type="datetimeFigureOut">
              <a:rPr lang="es-CO" smtClean="0"/>
              <a:t>8/11/2017</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2017480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14D8714-04F1-449E-B3AF-6EBB88BDC82C}" type="datetimeFigureOut">
              <a:rPr lang="es-CO" smtClean="0"/>
              <a:t>8/11/2017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1111495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314D8714-04F1-449E-B3AF-6EBB88BDC82C}" type="datetimeFigureOut">
              <a:rPr lang="es-CO" smtClean="0"/>
              <a:t>8/11/2017</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05E7393-A527-41D6-BD7D-DF09394D5FAE}" type="slidenum">
              <a:rPr lang="es-CO" smtClean="0"/>
              <a:t>‹Nº›</a:t>
            </a:fld>
            <a:endParaRPr lang="es-CO"/>
          </a:p>
        </p:txBody>
      </p:sp>
    </p:spTree>
    <p:extLst>
      <p:ext uri="{BB962C8B-B14F-4D97-AF65-F5344CB8AC3E}">
        <p14:creationId xmlns:p14="http://schemas.microsoft.com/office/powerpoint/2010/main" val="417639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14D8714-04F1-449E-B3AF-6EBB88BDC82C}" type="datetimeFigureOut">
              <a:rPr lang="es-CO" smtClean="0"/>
              <a:t>8/11/2017</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05E7393-A527-41D6-BD7D-DF09394D5FAE}" type="slidenum">
              <a:rPr lang="es-CO" smtClean="0"/>
              <a:t>‹Nº›</a:t>
            </a:fld>
            <a:endParaRPr lang="es-CO"/>
          </a:p>
        </p:txBody>
      </p:sp>
    </p:spTree>
    <p:extLst>
      <p:ext uri="{BB962C8B-B14F-4D97-AF65-F5344CB8AC3E}">
        <p14:creationId xmlns:p14="http://schemas.microsoft.com/office/powerpoint/2010/main" val="6654140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75233" y="922576"/>
            <a:ext cx="7766936" cy="1646302"/>
          </a:xfrm>
        </p:spPr>
        <p:txBody>
          <a:bodyPr/>
          <a:lstStyle/>
          <a:p>
            <a:r>
              <a:rPr lang="es-CO" dirty="0"/>
              <a:t>Servicio Técnico GO-TO </a:t>
            </a:r>
          </a:p>
        </p:txBody>
      </p:sp>
      <p:sp>
        <p:nvSpPr>
          <p:cNvPr id="3" name="Subtítulo 2"/>
          <p:cNvSpPr>
            <a:spLocks noGrp="1"/>
          </p:cNvSpPr>
          <p:nvPr>
            <p:ph type="subTitle" idx="1"/>
          </p:nvPr>
        </p:nvSpPr>
        <p:spPr>
          <a:xfrm>
            <a:off x="1801357" y="2756501"/>
            <a:ext cx="7766936" cy="1096899"/>
          </a:xfrm>
        </p:spPr>
        <p:txBody>
          <a:bodyPr/>
          <a:lstStyle/>
          <a:p>
            <a:r>
              <a:rPr lang="es-CO" dirty="0"/>
              <a:t>Melquisedec Rincón Osorio</a:t>
            </a:r>
          </a:p>
          <a:p>
            <a:r>
              <a:rPr lang="es-CO" dirty="0"/>
              <a:t>Manuel Guillermo Castro Ramos </a:t>
            </a:r>
          </a:p>
          <a:p>
            <a:endParaRPr lang="es-CO" dirty="0"/>
          </a:p>
        </p:txBody>
      </p:sp>
      <p:pic>
        <p:nvPicPr>
          <p:cNvPr id="4" name="Imagen 3"/>
          <p:cNvPicPr>
            <a:picLocks noChangeAspect="1"/>
          </p:cNvPicPr>
          <p:nvPr/>
        </p:nvPicPr>
        <p:blipFill>
          <a:blip r:embed="rId2"/>
          <a:stretch>
            <a:fillRect/>
          </a:stretch>
        </p:blipFill>
        <p:spPr>
          <a:xfrm>
            <a:off x="881752" y="4290193"/>
            <a:ext cx="3295452" cy="2469228"/>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6604" y="4942390"/>
            <a:ext cx="2788210" cy="1659097"/>
          </a:xfrm>
          <a:prstGeom prst="rect">
            <a:avLst/>
          </a:prstGeom>
        </p:spPr>
      </p:pic>
    </p:spTree>
    <p:extLst>
      <p:ext uri="{BB962C8B-B14F-4D97-AF65-F5344CB8AC3E}">
        <p14:creationId xmlns:p14="http://schemas.microsoft.com/office/powerpoint/2010/main" val="267496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Membrecías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sp>
        <p:nvSpPr>
          <p:cNvPr id="6" name="Marcador de contenido 5">
            <a:extLst>
              <a:ext uri="{FF2B5EF4-FFF2-40B4-BE49-F238E27FC236}">
                <a16:creationId xmlns:a16="http://schemas.microsoft.com/office/drawing/2014/main" xmlns="" id="{2BBF2459-A9D8-4071-BC72-426ED54094D3}"/>
              </a:ext>
            </a:extLst>
          </p:cNvPr>
          <p:cNvSpPr>
            <a:spLocks noGrp="1"/>
          </p:cNvSpPr>
          <p:nvPr>
            <p:ph idx="1"/>
          </p:nvPr>
        </p:nvSpPr>
        <p:spPr/>
        <p:txBody>
          <a:bodyPr>
            <a:normAutofit fontScale="92500" lnSpcReduction="20000"/>
          </a:bodyPr>
          <a:lstStyle/>
          <a:p>
            <a:pPr marL="0" indent="0">
              <a:buNone/>
            </a:pPr>
            <a:r>
              <a:rPr lang="es-CO" dirty="0"/>
              <a:t>Ofrecemos nuestro novedoso sistema de membresías donde los  clientes podrán acceder a servicios especiales, suscripción de uno o mas equipos de computo, atención prioritaria, descuentos en servicios adicionales  y servicios gratuitos como: </a:t>
            </a:r>
          </a:p>
          <a:p>
            <a:r>
              <a:rPr lang="es-CO" dirty="0"/>
              <a:t>Mantenimientos preventivos programados</a:t>
            </a:r>
          </a:p>
          <a:p>
            <a:r>
              <a:rPr lang="es-CO" dirty="0"/>
              <a:t>Mantenimientos correctivos</a:t>
            </a:r>
          </a:p>
          <a:p>
            <a:r>
              <a:rPr lang="es-CO" dirty="0"/>
              <a:t>Instalaciones de software</a:t>
            </a:r>
          </a:p>
          <a:p>
            <a:r>
              <a:rPr lang="es-CO" dirty="0"/>
              <a:t>Formateo o reinstalación de sistemas operativos</a:t>
            </a:r>
          </a:p>
          <a:p>
            <a:r>
              <a:rPr lang="es-CO" dirty="0"/>
              <a:t>Asesoría en compra de productos</a:t>
            </a:r>
          </a:p>
          <a:p>
            <a:pPr marL="0" indent="0">
              <a:buNone/>
            </a:pPr>
            <a:endParaRPr lang="es-CO" dirty="0"/>
          </a:p>
          <a:p>
            <a:pPr marL="0" indent="0">
              <a:buNone/>
            </a:pPr>
            <a:r>
              <a:rPr lang="es-CO" dirty="0"/>
              <a:t>Las membresías disponibles se presentaran por mensualidades, las cuales de cubren de 3 meses, 6 meses y 12 meses. Los clientes tendrá buenos beneficios con la adquisición de las membrecías.  </a:t>
            </a:r>
          </a:p>
          <a:p>
            <a:pPr marL="0" indent="0">
              <a:buNone/>
            </a:pPr>
            <a:r>
              <a:rPr lang="es-CO" dirty="0"/>
              <a:t> </a:t>
            </a:r>
          </a:p>
          <a:p>
            <a:endParaRPr lang="es-CO" dirty="0"/>
          </a:p>
        </p:txBody>
      </p:sp>
    </p:spTree>
    <p:extLst>
      <p:ext uri="{BB962C8B-B14F-4D97-AF65-F5344CB8AC3E}">
        <p14:creationId xmlns:p14="http://schemas.microsoft.com/office/powerpoint/2010/main" val="2943318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Prototipo</a:t>
            </a:r>
          </a:p>
        </p:txBody>
      </p:sp>
      <p:pic>
        <p:nvPicPr>
          <p:cNvPr id="5" name="Marcador de contenido 4">
            <a:extLst>
              <a:ext uri="{FF2B5EF4-FFF2-40B4-BE49-F238E27FC236}">
                <a16:creationId xmlns:a16="http://schemas.microsoft.com/office/drawing/2014/main" xmlns="" id="{F63C97D0-9068-4794-816B-64FAEAB6882A}"/>
              </a:ext>
            </a:extLst>
          </p:cNvPr>
          <p:cNvPicPr>
            <a:picLocks noGrp="1" noChangeAspect="1"/>
          </p:cNvPicPr>
          <p:nvPr>
            <p:ph idx="1"/>
          </p:nvPr>
        </p:nvPicPr>
        <p:blipFill>
          <a:blip r:embed="rId2"/>
          <a:stretch>
            <a:fillRect/>
          </a:stretch>
        </p:blipFill>
        <p:spPr>
          <a:xfrm>
            <a:off x="1338470" y="1273644"/>
            <a:ext cx="7248939" cy="5634991"/>
          </a:xfrm>
          <a:prstGeom prst="rect">
            <a:avLst/>
          </a:prstGeom>
        </p:spPr>
      </p:pic>
      <p:pic>
        <p:nvPicPr>
          <p:cNvPr id="4" name="Imagen 3"/>
          <p:cNvPicPr>
            <a:picLocks noChangeAspect="1"/>
          </p:cNvPicPr>
          <p:nvPr/>
        </p:nvPicPr>
        <p:blipFill>
          <a:blip r:embed="rId3"/>
          <a:stretch>
            <a:fillRect/>
          </a:stretch>
        </p:blipFill>
        <p:spPr>
          <a:xfrm>
            <a:off x="9689278" y="210059"/>
            <a:ext cx="2408129" cy="1804572"/>
          </a:xfrm>
          <a:prstGeom prst="rect">
            <a:avLst/>
          </a:prstGeom>
        </p:spPr>
      </p:pic>
    </p:spTree>
    <p:extLst>
      <p:ext uri="{BB962C8B-B14F-4D97-AF65-F5344CB8AC3E}">
        <p14:creationId xmlns:p14="http://schemas.microsoft.com/office/powerpoint/2010/main" val="3486766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Prototipo</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7" name="Marcador de contenido 6">
            <a:extLst>
              <a:ext uri="{FF2B5EF4-FFF2-40B4-BE49-F238E27FC236}">
                <a16:creationId xmlns:a16="http://schemas.microsoft.com/office/drawing/2014/main" xmlns="" id="{85E1C0C2-8CA5-4EF4-A0F6-BD5FD8E09C6C}"/>
              </a:ext>
            </a:extLst>
          </p:cNvPr>
          <p:cNvPicPr>
            <a:picLocks noGrp="1" noChangeAspect="1"/>
          </p:cNvPicPr>
          <p:nvPr>
            <p:ph idx="1"/>
          </p:nvPr>
        </p:nvPicPr>
        <p:blipFill>
          <a:blip r:embed="rId3"/>
          <a:stretch>
            <a:fillRect/>
          </a:stretch>
        </p:blipFill>
        <p:spPr>
          <a:xfrm>
            <a:off x="1166191" y="1187627"/>
            <a:ext cx="7262192" cy="5553978"/>
          </a:xfrm>
          <a:prstGeom prst="rect">
            <a:avLst/>
          </a:prstGeom>
        </p:spPr>
      </p:pic>
    </p:spTree>
    <p:extLst>
      <p:ext uri="{BB962C8B-B14F-4D97-AF65-F5344CB8AC3E}">
        <p14:creationId xmlns:p14="http://schemas.microsoft.com/office/powerpoint/2010/main" val="973883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Contenido</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sp>
        <p:nvSpPr>
          <p:cNvPr id="7" name="Marcador de contenido 6">
            <a:extLst>
              <a:ext uri="{FF2B5EF4-FFF2-40B4-BE49-F238E27FC236}">
                <a16:creationId xmlns:a16="http://schemas.microsoft.com/office/drawing/2014/main" xmlns="" id="{F06655B2-C366-4E77-A5B6-B5E9AB8B006F}"/>
              </a:ext>
            </a:extLst>
          </p:cNvPr>
          <p:cNvSpPr>
            <a:spLocks noGrp="1"/>
          </p:cNvSpPr>
          <p:nvPr>
            <p:ph idx="1"/>
          </p:nvPr>
        </p:nvSpPr>
        <p:spPr/>
        <p:txBody>
          <a:bodyPr/>
          <a:lstStyle/>
          <a:p>
            <a:r>
              <a:rPr lang="es-CO" dirty="0"/>
              <a:t>Hipótesis</a:t>
            </a:r>
          </a:p>
          <a:p>
            <a:r>
              <a:rPr lang="es-CO" dirty="0"/>
              <a:t>Entrevistas</a:t>
            </a:r>
          </a:p>
          <a:p>
            <a:r>
              <a:rPr lang="es-CO" dirty="0"/>
              <a:t>Objetivos</a:t>
            </a:r>
          </a:p>
          <a:p>
            <a:r>
              <a:rPr lang="es-CO" dirty="0"/>
              <a:t>Esquema de servicio</a:t>
            </a:r>
          </a:p>
          <a:p>
            <a:r>
              <a:rPr lang="es-CO" dirty="0"/>
              <a:t>Membrecías</a:t>
            </a:r>
          </a:p>
          <a:p>
            <a:r>
              <a:rPr lang="es-CO" dirty="0"/>
              <a:t>Prototipo</a:t>
            </a:r>
          </a:p>
          <a:p>
            <a:endParaRPr lang="es-CO" dirty="0"/>
          </a:p>
        </p:txBody>
      </p:sp>
    </p:spTree>
    <p:extLst>
      <p:ext uri="{BB962C8B-B14F-4D97-AF65-F5344CB8AC3E}">
        <p14:creationId xmlns:p14="http://schemas.microsoft.com/office/powerpoint/2010/main" val="4107685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a:t>PERFILACION DEL CLIENTE</a:t>
            </a:r>
            <a:r>
              <a:rPr lang="es-CO" dirty="0"/>
              <a:t/>
            </a:r>
            <a:br>
              <a:rPr lang="es-CO" dirty="0"/>
            </a:br>
            <a:endParaRPr lang="es-CO" dirty="0"/>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sp>
        <p:nvSpPr>
          <p:cNvPr id="7" name="Marcador de contenido 6">
            <a:extLst>
              <a:ext uri="{FF2B5EF4-FFF2-40B4-BE49-F238E27FC236}">
                <a16:creationId xmlns:a16="http://schemas.microsoft.com/office/drawing/2014/main" xmlns="" id="{F06655B2-C366-4E77-A5B6-B5E9AB8B006F}"/>
              </a:ext>
            </a:extLst>
          </p:cNvPr>
          <p:cNvSpPr>
            <a:spLocks noGrp="1"/>
          </p:cNvSpPr>
          <p:nvPr>
            <p:ph idx="1"/>
          </p:nvPr>
        </p:nvSpPr>
        <p:spPr/>
        <p:txBody>
          <a:bodyPr/>
          <a:lstStyle/>
          <a:p>
            <a:pPr marL="0" indent="0">
              <a:buNone/>
            </a:pPr>
            <a:r>
              <a:rPr lang="es-CO" dirty="0"/>
              <a:t>Nuestro cliente son hombres y mujeres mayores de edad ubicados en la localidad de Suba de la ciudad de Bogotá, la cual posee actualmente un aproximado de 8 millones de habitantes. Dicha localidad contiene el 20% de esta población de la ciudad en la actualidad, esta población se caracteriza por pertenecer a un estrato socio-económico 3-6, y se encuentra en constante crecimiento económico. Dado esto son personas las cuales poseen trabajos formales, informales o estudios, los cuales utilizan un computador como una herramienta para desarrollar sus actividad de su cotidianidad. </a:t>
            </a:r>
          </a:p>
          <a:p>
            <a:endParaRPr lang="es-CO" dirty="0"/>
          </a:p>
        </p:txBody>
      </p:sp>
    </p:spTree>
    <p:extLst>
      <p:ext uri="{BB962C8B-B14F-4D97-AF65-F5344CB8AC3E}">
        <p14:creationId xmlns:p14="http://schemas.microsoft.com/office/powerpoint/2010/main" val="1938255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Hipótesis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sp>
        <p:nvSpPr>
          <p:cNvPr id="7" name="Marcador de contenido 6">
            <a:extLst>
              <a:ext uri="{FF2B5EF4-FFF2-40B4-BE49-F238E27FC236}">
                <a16:creationId xmlns:a16="http://schemas.microsoft.com/office/drawing/2014/main" xmlns="" id="{F06655B2-C366-4E77-A5B6-B5E9AB8B006F}"/>
              </a:ext>
            </a:extLst>
          </p:cNvPr>
          <p:cNvSpPr>
            <a:spLocks noGrp="1"/>
          </p:cNvSpPr>
          <p:nvPr>
            <p:ph idx="1"/>
          </p:nvPr>
        </p:nvSpPr>
        <p:spPr/>
        <p:txBody>
          <a:bodyPr>
            <a:normAutofit fontScale="92500" lnSpcReduction="20000"/>
          </a:bodyPr>
          <a:lstStyle/>
          <a:p>
            <a:pPr lvl="0"/>
            <a:r>
              <a:rPr lang="es-CO" dirty="0"/>
              <a:t>Consideramos que las personas al presentarse un problema en su equipo de cómputo, no cuenta con tiempo para gestionar la reparación del mismo, se percibe como molestia pues deben dejar de hacer alguna actividad propia.</a:t>
            </a:r>
          </a:p>
          <a:p>
            <a:pPr lvl="0"/>
            <a:r>
              <a:rPr lang="es-CO" dirty="0"/>
              <a:t>Creemos que las personas desconfían cuando se les pide para el arreglo dejar su computador con el técnico por miedo al cambio de partes o que las estafen, o roben información del equipo.</a:t>
            </a:r>
          </a:p>
          <a:p>
            <a:pPr lvl="0"/>
            <a:r>
              <a:rPr lang="es-CO" dirty="0"/>
              <a:t>Creemos que las personas sienten incomodidad a la hora de tener que desplazar su equipo a un centro de reparación, u otros desplazamientos adicionales que requiera como por ejemplo: desplazarse de su trabajo al hogar y luego de allí al centro de reparación.</a:t>
            </a:r>
          </a:p>
          <a:p>
            <a:pPr lvl="0"/>
            <a:r>
              <a:rPr lang="es-CO" dirty="0"/>
              <a:t>Creemos que las personas piensan que es costoso reparar su equipo de cómputo, pues no es solo el hecho de pagar por la mano de obra para la reparación, sino que hay que pagar las piezas que se requieran cambiar, el desplazamiento hasta el centro de reparación y el tiempo de inactividad del aparato donde se encuentra toda la información.</a:t>
            </a:r>
          </a:p>
          <a:p>
            <a:endParaRPr lang="es-CO" dirty="0"/>
          </a:p>
        </p:txBody>
      </p:sp>
    </p:spTree>
    <p:extLst>
      <p:ext uri="{BB962C8B-B14F-4D97-AF65-F5344CB8AC3E}">
        <p14:creationId xmlns:p14="http://schemas.microsoft.com/office/powerpoint/2010/main" val="1169336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Entrevistas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3" name="Marcador de contenido 2">
            <a:extLst>
              <a:ext uri="{FF2B5EF4-FFF2-40B4-BE49-F238E27FC236}">
                <a16:creationId xmlns:a16="http://schemas.microsoft.com/office/drawing/2014/main" xmlns="" id="{195E3D3C-8057-4541-9C68-1832A39D4AEB}"/>
              </a:ext>
            </a:extLst>
          </p:cNvPr>
          <p:cNvPicPr>
            <a:picLocks noGrp="1" noChangeAspect="1"/>
          </p:cNvPicPr>
          <p:nvPr>
            <p:ph idx="1"/>
          </p:nvPr>
        </p:nvPicPr>
        <p:blipFill>
          <a:blip r:embed="rId3"/>
          <a:stretch>
            <a:fillRect/>
          </a:stretch>
        </p:blipFill>
        <p:spPr>
          <a:xfrm>
            <a:off x="677334" y="1112345"/>
            <a:ext cx="8824321" cy="5407725"/>
          </a:xfrm>
          <a:prstGeom prst="rect">
            <a:avLst/>
          </a:prstGeom>
        </p:spPr>
      </p:pic>
    </p:spTree>
    <p:extLst>
      <p:ext uri="{BB962C8B-B14F-4D97-AF65-F5344CB8AC3E}">
        <p14:creationId xmlns:p14="http://schemas.microsoft.com/office/powerpoint/2010/main" val="1536541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Entrevistas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7" name="Marcador de contenido 6">
            <a:extLst>
              <a:ext uri="{FF2B5EF4-FFF2-40B4-BE49-F238E27FC236}">
                <a16:creationId xmlns:a16="http://schemas.microsoft.com/office/drawing/2014/main" xmlns="" id="{01B01C91-9072-441E-AD56-1D2C6EB7609E}"/>
              </a:ext>
            </a:extLst>
          </p:cNvPr>
          <p:cNvPicPr>
            <a:picLocks noGrp="1" noChangeAspect="1"/>
          </p:cNvPicPr>
          <p:nvPr>
            <p:ph idx="1"/>
          </p:nvPr>
        </p:nvPicPr>
        <p:blipFill>
          <a:blip r:embed="rId3"/>
          <a:stretch>
            <a:fillRect/>
          </a:stretch>
        </p:blipFill>
        <p:spPr>
          <a:xfrm>
            <a:off x="677334" y="1113182"/>
            <a:ext cx="9176392" cy="4982817"/>
          </a:xfrm>
          <a:prstGeom prst="rect">
            <a:avLst/>
          </a:prstGeom>
        </p:spPr>
      </p:pic>
    </p:spTree>
    <p:extLst>
      <p:ext uri="{BB962C8B-B14F-4D97-AF65-F5344CB8AC3E}">
        <p14:creationId xmlns:p14="http://schemas.microsoft.com/office/powerpoint/2010/main" val="20534271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Entrevistas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6" name="Marcador de contenido 5">
            <a:extLst>
              <a:ext uri="{FF2B5EF4-FFF2-40B4-BE49-F238E27FC236}">
                <a16:creationId xmlns:a16="http://schemas.microsoft.com/office/drawing/2014/main" xmlns="" id="{7E6FE47E-E9FE-402C-830C-F407B788AF1F}"/>
              </a:ext>
            </a:extLst>
          </p:cNvPr>
          <p:cNvPicPr>
            <a:picLocks noGrp="1" noChangeAspect="1"/>
          </p:cNvPicPr>
          <p:nvPr>
            <p:ph idx="1"/>
          </p:nvPr>
        </p:nvPicPr>
        <p:blipFill>
          <a:blip r:embed="rId3"/>
          <a:stretch>
            <a:fillRect/>
          </a:stretch>
        </p:blipFill>
        <p:spPr>
          <a:xfrm>
            <a:off x="677334" y="1112345"/>
            <a:ext cx="9069797" cy="3936733"/>
          </a:xfrm>
          <a:prstGeom prst="rect">
            <a:avLst/>
          </a:prstGeom>
        </p:spPr>
      </p:pic>
    </p:spTree>
    <p:extLst>
      <p:ext uri="{BB962C8B-B14F-4D97-AF65-F5344CB8AC3E}">
        <p14:creationId xmlns:p14="http://schemas.microsoft.com/office/powerpoint/2010/main" val="3593194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Objetivos</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sp>
        <p:nvSpPr>
          <p:cNvPr id="7" name="Marcador de contenido 6">
            <a:extLst>
              <a:ext uri="{FF2B5EF4-FFF2-40B4-BE49-F238E27FC236}">
                <a16:creationId xmlns:a16="http://schemas.microsoft.com/office/drawing/2014/main" xmlns="" id="{F06655B2-C366-4E77-A5B6-B5E9AB8B006F}"/>
              </a:ext>
            </a:extLst>
          </p:cNvPr>
          <p:cNvSpPr>
            <a:spLocks noGrp="1"/>
          </p:cNvSpPr>
          <p:nvPr>
            <p:ph idx="1"/>
          </p:nvPr>
        </p:nvSpPr>
        <p:spPr>
          <a:xfrm>
            <a:off x="677333" y="1510749"/>
            <a:ext cx="8850979" cy="5115338"/>
          </a:xfrm>
        </p:spPr>
        <p:txBody>
          <a:bodyPr>
            <a:normAutofit fontScale="92500" lnSpcReduction="10000"/>
          </a:bodyPr>
          <a:lstStyle/>
          <a:p>
            <a:pPr marL="0" indent="0">
              <a:buNone/>
            </a:pPr>
            <a:r>
              <a:rPr lang="es-ES" b="1" dirty="0"/>
              <a:t>Objetivo general</a:t>
            </a:r>
            <a:endParaRPr lang="es-CO" dirty="0"/>
          </a:p>
          <a:p>
            <a:r>
              <a:rPr lang="es-ES" dirty="0"/>
              <a:t>Crear una empresa de soporte técnico  especializado para personas particulares, que soporte los equipos de cómputo de nuestros clientes, enfocándose en la buena atención, ágil,  segura y oportuna,   que nos lleven a ser una empresa en constante desarrollo y búsqueda del mejoramiento continuo,  </a:t>
            </a:r>
            <a:endParaRPr lang="es-CO" dirty="0"/>
          </a:p>
          <a:p>
            <a:pPr marL="0" indent="0">
              <a:buNone/>
            </a:pPr>
            <a:r>
              <a:rPr lang="es-ES" b="1" dirty="0"/>
              <a:t>Objetivos específicos</a:t>
            </a:r>
            <a:endParaRPr lang="es-CO" dirty="0"/>
          </a:p>
          <a:p>
            <a:r>
              <a:rPr lang="es-ES" dirty="0"/>
              <a:t>Diseñar Campañas comerciales para la adquisición de nuevos clientes.</a:t>
            </a:r>
            <a:endParaRPr lang="es-CO" dirty="0"/>
          </a:p>
          <a:p>
            <a:r>
              <a:rPr lang="es-ES" dirty="0"/>
              <a:t>Identificar proveedores estratégicos que nos permitan ofrecer un mejor servicio. </a:t>
            </a:r>
            <a:endParaRPr lang="es-CO" dirty="0"/>
          </a:p>
          <a:p>
            <a:r>
              <a:rPr lang="es-ES" dirty="0"/>
              <a:t>Generar confianza a nuestros clientes mediante el manejo y acompañamiento de sus incidentes. </a:t>
            </a:r>
            <a:endParaRPr lang="es-CO" dirty="0"/>
          </a:p>
          <a:p>
            <a:r>
              <a:rPr lang="es-ES" dirty="0"/>
              <a:t>Ofrecer a nuestros clientes una experiencia de servicio ágil y oportuno, en el lugar y horario que disponga el cliente.  </a:t>
            </a:r>
            <a:endParaRPr lang="es-CO" dirty="0"/>
          </a:p>
          <a:p>
            <a:r>
              <a:rPr lang="es-ES" dirty="0"/>
              <a:t>Incorporar colaboradores a nuestra compañía lo cuales tengan un sentido de pertenencia y compromiso de sus labores. </a:t>
            </a:r>
            <a:endParaRPr lang="es-CO" dirty="0"/>
          </a:p>
          <a:p>
            <a:r>
              <a:rPr lang="es-ES" dirty="0"/>
              <a:t>Buscar las mejores herramientas para desarrollar las labores diarias internar y con externas de  la compañía. </a:t>
            </a:r>
            <a:endParaRPr lang="es-CO" dirty="0"/>
          </a:p>
          <a:p>
            <a:endParaRPr lang="es-CO" dirty="0"/>
          </a:p>
        </p:txBody>
      </p:sp>
    </p:spTree>
    <p:extLst>
      <p:ext uri="{BB962C8B-B14F-4D97-AF65-F5344CB8AC3E}">
        <p14:creationId xmlns:p14="http://schemas.microsoft.com/office/powerpoint/2010/main" val="3679611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a:t>Esquema de soporte</a:t>
            </a:r>
          </a:p>
        </p:txBody>
      </p:sp>
      <p:pic>
        <p:nvPicPr>
          <p:cNvPr id="4" name="Imagen 3"/>
          <p:cNvPicPr>
            <a:picLocks noChangeAspect="1"/>
          </p:cNvPicPr>
          <p:nvPr/>
        </p:nvPicPr>
        <p:blipFill>
          <a:blip r:embed="rId2"/>
          <a:stretch>
            <a:fillRect/>
          </a:stretch>
        </p:blipFill>
        <p:spPr>
          <a:xfrm>
            <a:off x="9689278" y="210059"/>
            <a:ext cx="2408129" cy="1804572"/>
          </a:xfrm>
          <a:prstGeom prst="rect">
            <a:avLst/>
          </a:prstGeom>
        </p:spPr>
      </p:pic>
      <p:pic>
        <p:nvPicPr>
          <p:cNvPr id="3" name="Marcador de contenido 2">
            <a:extLst>
              <a:ext uri="{FF2B5EF4-FFF2-40B4-BE49-F238E27FC236}">
                <a16:creationId xmlns:a16="http://schemas.microsoft.com/office/drawing/2014/main" xmlns="" id="{2564440C-111C-4612-9F05-CF1999976FE3}"/>
              </a:ext>
            </a:extLst>
          </p:cNvPr>
          <p:cNvPicPr>
            <a:picLocks noGrp="1" noChangeAspect="1"/>
          </p:cNvPicPr>
          <p:nvPr>
            <p:ph idx="1"/>
          </p:nvPr>
        </p:nvPicPr>
        <p:blipFill>
          <a:blip r:embed="rId3"/>
          <a:stretch>
            <a:fillRect/>
          </a:stretch>
        </p:blipFill>
        <p:spPr>
          <a:xfrm>
            <a:off x="2617231" y="1404730"/>
            <a:ext cx="4312274" cy="4929809"/>
          </a:xfrm>
          <a:prstGeom prst="rect">
            <a:avLst/>
          </a:prstGeom>
        </p:spPr>
      </p:pic>
    </p:spTree>
    <p:extLst>
      <p:ext uri="{BB962C8B-B14F-4D97-AF65-F5344CB8AC3E}">
        <p14:creationId xmlns:p14="http://schemas.microsoft.com/office/powerpoint/2010/main" val="2462283867"/>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435</TotalTime>
  <Words>412</Words>
  <Application>Microsoft Office PowerPoint</Application>
  <PresentationFormat>Personalizado</PresentationFormat>
  <Paragraphs>43</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Faceta</vt:lpstr>
      <vt:lpstr>Servicio Técnico GO-TO </vt:lpstr>
      <vt:lpstr>Contenido</vt:lpstr>
      <vt:lpstr>PERFILACION DEL CLIENTE </vt:lpstr>
      <vt:lpstr>Hipótesis</vt:lpstr>
      <vt:lpstr>Entrevistas</vt:lpstr>
      <vt:lpstr>Entrevistas</vt:lpstr>
      <vt:lpstr>Entrevistas</vt:lpstr>
      <vt:lpstr>Objetivos</vt:lpstr>
      <vt:lpstr>Esquema de soporte</vt:lpstr>
      <vt:lpstr>Membrecías</vt:lpstr>
      <vt:lpstr>Prototipo</vt:lpstr>
      <vt:lpstr>Prototipo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TITULO DEL PROYECTO</dc:title>
  <dc:creator>docente_n</dc:creator>
  <cp:lastModifiedBy>gcastro</cp:lastModifiedBy>
  <cp:revision>17</cp:revision>
  <dcterms:created xsi:type="dcterms:W3CDTF">2016-03-11T19:03:10Z</dcterms:created>
  <dcterms:modified xsi:type="dcterms:W3CDTF">2017-11-08T15:38:21Z</dcterms:modified>
</cp:coreProperties>
</file>