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 lvl="0">
      <a:defRPr lang="es-CO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1189096" y="5617774"/>
            <a:ext cx="9843913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19937" y="1016990"/>
            <a:ext cx="9572977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20801" y="1009651"/>
            <a:ext cx="9572977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1026029" y="702069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10568399" y="655232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2934" y="1794935"/>
            <a:ext cx="7631291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2934" y="3736622"/>
            <a:ext cx="761623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27569" y="5357593"/>
            <a:ext cx="1618428" cy="365125"/>
          </a:xfrm>
        </p:spPr>
        <p:txBody>
          <a:bodyPr/>
          <a:lstStyle/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5393" y="5357593"/>
            <a:ext cx="6713127" cy="365125"/>
          </a:xfrm>
        </p:spPr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85241" y="5357593"/>
            <a:ext cx="738697" cy="365125"/>
          </a:xfrm>
        </p:spPr>
        <p:txBody>
          <a:bodyPr/>
          <a:lstStyle>
            <a:lvl1pPr algn="ctr">
              <a:defRPr/>
            </a:lvl1pPr>
          </a:lstStyle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2" y="925691"/>
            <a:ext cx="1907823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0962" y="1106313"/>
            <a:ext cx="6905039" cy="440266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639" y="2239431"/>
            <a:ext cx="8338725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690" y="3725335"/>
            <a:ext cx="8308623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731264" y="2121407"/>
            <a:ext cx="4267200" cy="360273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17920" y="2119313"/>
            <a:ext cx="4267200" cy="360521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7160" y="2122312"/>
            <a:ext cx="391936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47559" y="2122311"/>
            <a:ext cx="3925824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731264" y="2944368"/>
            <a:ext cx="4303776" cy="277977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3535" y="2944813"/>
            <a:ext cx="4303776" cy="277977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5961889" y="603504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999745" y="576072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8635" y="2020043"/>
            <a:ext cx="4086436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6472388" y="1150993"/>
            <a:ext cx="4027723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0834" y="3623748"/>
            <a:ext cx="4065188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55598" y="5885673"/>
            <a:ext cx="1618428" cy="365125"/>
          </a:xfrm>
        </p:spPr>
        <p:txBody>
          <a:bodyPr/>
          <a:lstStyle/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06" y="5829262"/>
            <a:ext cx="4696809" cy="365125"/>
          </a:xfrm>
        </p:spPr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76418" y="5896962"/>
            <a:ext cx="738697" cy="365125"/>
          </a:xfrm>
        </p:spPr>
        <p:txBody>
          <a:bodyPr/>
          <a:lstStyle/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3412" y="575769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5953025" y="603920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5232" y="2020824"/>
            <a:ext cx="408432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6531487" y="1207272"/>
            <a:ext cx="3885151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6192" y="3621024"/>
            <a:ext cx="4059936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61249" y="5888738"/>
            <a:ext cx="1618428" cy="365125"/>
          </a:xfrm>
        </p:spPr>
        <p:txBody>
          <a:bodyPr/>
          <a:lstStyle/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26" y="5831038"/>
            <a:ext cx="4425391" cy="365125"/>
          </a:xfrm>
        </p:spPr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82786" y="5900027"/>
            <a:ext cx="738697" cy="365125"/>
          </a:xfrm>
        </p:spPr>
        <p:txBody>
          <a:bodyPr/>
          <a:lstStyle/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38201" y="6069330"/>
            <a:ext cx="1056132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75360" y="575310"/>
            <a:ext cx="102616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75360" y="576072"/>
            <a:ext cx="102616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724989" y="273091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10914593" y="203675"/>
            <a:ext cx="566928" cy="755904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031" y="817583"/>
            <a:ext cx="9286993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0721" y="2119257"/>
            <a:ext cx="8261873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6118" y="5809153"/>
            <a:ext cx="1618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7E9782D-AA91-4BAB-BAA2-0EE80A433790}" type="datetimeFigureOut">
              <a:rPr lang="es-CO" smtClean="0"/>
              <a:t>19/11/2019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2" y="5809153"/>
            <a:ext cx="7386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26937" y="5809153"/>
            <a:ext cx="7386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E39D26E-18AE-4C26-9EFC-CCF59931A677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mprendepyme.net/que-es-la-segmentacion-psicografica.html" TargetMode="External"/><Relationship Id="rId2" Type="http://schemas.openxmlformats.org/officeDocument/2006/relationships/hyperlink" Target="https://www.ecured.cu/Demograf%C3%AD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enpensado.com/que-son-mercados-de-nicho-sus-beneficios-y-ejemplos-practicos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Google Shape;1030;p1"/>
          <p:cNvSpPr txBox="1">
            <a:spLocks noGrp="1"/>
          </p:cNvSpPr>
          <p:nvPr>
            <p:ph type="ctrTitle"/>
          </p:nvPr>
        </p:nvSpPr>
        <p:spPr>
          <a:xfrm rot="-495527">
            <a:off x="2194737" y="1421257"/>
            <a:ext cx="7631342" cy="1827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B04003"/>
              </a:buClr>
              <a:buSzPts val="8000"/>
              <a:buFont typeface="Cambria"/>
              <a:buNone/>
            </a:pPr>
            <a:r>
              <a:rPr lang="es-CO" sz="8000" b="1">
                <a:solidFill>
                  <a:srgbClr val="B04003"/>
                </a:solidFill>
                <a:latin typeface="Cambria"/>
                <a:ea typeface="Cambria"/>
                <a:cs typeface="Cambria"/>
                <a:sym typeface="Cambria"/>
              </a:rPr>
              <a:t>SENSITIVE LIFE</a:t>
            </a:r>
            <a:endParaRPr/>
          </a:p>
        </p:txBody>
      </p:sp>
      <p:sp>
        <p:nvSpPr>
          <p:cNvPr id="1031" name="Google Shape;1031;p1"/>
          <p:cNvSpPr txBox="1">
            <a:spLocks noGrp="1"/>
          </p:cNvSpPr>
          <p:nvPr>
            <p:ph type="subTitle" idx="1"/>
          </p:nvPr>
        </p:nvSpPr>
        <p:spPr>
          <a:xfrm>
            <a:off x="1524007" y="3428990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40"/>
              <a:buNone/>
            </a:pPr>
            <a:r>
              <a:rPr lang="es-CO" b="1">
                <a:solidFill>
                  <a:schemeClr val="dk1"/>
                </a:solidFill>
                <a:latin typeface="Angsana New"/>
                <a:ea typeface="Angsana New"/>
                <a:cs typeface="Angsana New"/>
                <a:sym typeface="Angsana New"/>
              </a:rPr>
              <a:t>Henry Giovanny López Manrique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040"/>
              <a:buNone/>
            </a:pPr>
            <a:r>
              <a:rPr lang="es-CO" b="1">
                <a:solidFill>
                  <a:schemeClr val="dk1"/>
                </a:solidFill>
                <a:latin typeface="Angsana New"/>
                <a:ea typeface="Angsana New"/>
                <a:cs typeface="Angsana New"/>
                <a:sym typeface="Angsana New"/>
              </a:rPr>
              <a:t>María Alejandra Luna Cepeda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040"/>
              <a:buNone/>
            </a:pPr>
            <a:r>
              <a:rPr lang="es-CO" b="1">
                <a:solidFill>
                  <a:schemeClr val="dk1"/>
                </a:solidFill>
                <a:latin typeface="Angsana New"/>
                <a:ea typeface="Angsana New"/>
                <a:cs typeface="Angsana New"/>
                <a:sym typeface="Angsana New"/>
              </a:rPr>
              <a:t> Steffany Katherin Vigoya Cuenca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040"/>
              <a:buNone/>
            </a:pPr>
            <a:r>
              <a:rPr lang="es-CO" b="1">
                <a:solidFill>
                  <a:schemeClr val="dk1"/>
                </a:solidFill>
                <a:latin typeface="Angsana New"/>
                <a:ea typeface="Angsana New"/>
                <a:cs typeface="Angsana New"/>
                <a:sym typeface="Angsana New"/>
              </a:rPr>
              <a:t>Angee Tatiana Uribe Gil</a:t>
            </a:r>
            <a:endParaRPr b="1">
              <a:solidFill>
                <a:schemeClr val="dk1"/>
              </a:solidFill>
              <a:latin typeface="Angsana New"/>
              <a:ea typeface="Angsana New"/>
              <a:cs typeface="Angsana New"/>
              <a:sym typeface="Angsana New"/>
            </a:endParaRPr>
          </a:p>
        </p:txBody>
      </p:sp>
      <p:sp>
        <p:nvSpPr>
          <p:cNvPr id="1032" name="Google Shape;1032;p1"/>
          <p:cNvSpPr/>
          <p:nvPr/>
        </p:nvSpPr>
        <p:spPr>
          <a:xfrm>
            <a:off x="592079" y="6093551"/>
            <a:ext cx="4779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OPCIÓN DE GRADO I: MODELOS DE INNOVACIÓN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Google Shape;1039;p3"/>
          <p:cNvSpPr txBox="1">
            <a:spLocks noGrp="1"/>
          </p:cNvSpPr>
          <p:nvPr>
            <p:ph type="title"/>
          </p:nvPr>
        </p:nvSpPr>
        <p:spPr>
          <a:xfrm>
            <a:off x="1460031" y="817583"/>
            <a:ext cx="9287100" cy="12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A7D2C"/>
              </a:buClr>
              <a:buSzPts val="4400"/>
              <a:buFont typeface="Constantia"/>
              <a:buNone/>
            </a:pPr>
            <a:r>
              <a:rPr lang="es-CO">
                <a:solidFill>
                  <a:srgbClr val="4A7D2C"/>
                </a:solidFill>
              </a:rPr>
              <a:t>CARACTERÍSTICAS TANGIBLES</a:t>
            </a:r>
            <a:endParaRPr/>
          </a:p>
        </p:txBody>
      </p:sp>
      <p:sp>
        <p:nvSpPr>
          <p:cNvPr id="1040" name="Google Shape;1040;p3"/>
          <p:cNvSpPr txBox="1">
            <a:spLocks noGrp="1"/>
          </p:cNvSpPr>
          <p:nvPr>
            <p:ph type="body" idx="1"/>
          </p:nvPr>
        </p:nvSpPr>
        <p:spPr>
          <a:xfrm>
            <a:off x="1950721" y="2119257"/>
            <a:ext cx="8262000" cy="3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040"/>
              <a:buChar char="O"/>
            </a:pPr>
            <a:r>
              <a:rPr lang="es-CO" dirty="0"/>
              <a:t>Es llamar la atención de nuestros clientes de diferentes formas como lo van a ser los colores, las formas de nuestro producto </a:t>
            </a:r>
            <a:endParaRPr dirty="0"/>
          </a:p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040"/>
              <a:buChar char="O"/>
            </a:pPr>
            <a:r>
              <a:rPr lang="es-CO" dirty="0"/>
              <a:t>Que al comprar nuestro producto sea siempre almacenable y decorativo hacia los clientes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F3537B-C127-4314-89A0-0C35B9E17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>
                <a:solidFill>
                  <a:srgbClr val="996600"/>
                </a:solidFill>
              </a:rPr>
              <a:t>CARACTERÍSTICAS INTANGIBLES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924BE6-DC84-4035-A260-7C4023955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Que vean nuestros productos por medio de internet (imágenes, videos); para que así se lleven una idea de nuestro producto </a:t>
            </a:r>
          </a:p>
          <a:p>
            <a:r>
              <a:rPr lang="es-CO" dirty="0"/>
              <a:t>Hacer publicidad de nuestro producto para incentivar a los clientes de comprarlo.</a:t>
            </a:r>
          </a:p>
        </p:txBody>
      </p:sp>
    </p:spTree>
    <p:extLst>
      <p:ext uri="{BB962C8B-B14F-4D97-AF65-F5344CB8AC3E}">
        <p14:creationId xmlns:p14="http://schemas.microsoft.com/office/powerpoint/2010/main" val="3160665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p4"/>
          <p:cNvSpPr txBox="1">
            <a:spLocks noGrp="1"/>
          </p:cNvSpPr>
          <p:nvPr>
            <p:ph type="title"/>
          </p:nvPr>
        </p:nvSpPr>
        <p:spPr>
          <a:xfrm>
            <a:off x="1460031" y="817583"/>
            <a:ext cx="9287100" cy="12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onstantia"/>
              <a:buNone/>
            </a:pPr>
            <a:r>
              <a:rPr lang="es-CO" sz="3959"/>
              <a:t>SEGMENTACIÓN DEL MERCADO</a:t>
            </a:r>
            <a:br>
              <a:rPr lang="es-CO" sz="3959"/>
            </a:br>
            <a:r>
              <a:rPr lang="es-CO" sz="3959"/>
              <a:t>Nicho de mercado</a:t>
            </a:r>
            <a:endParaRPr/>
          </a:p>
        </p:txBody>
      </p:sp>
      <p:sp>
        <p:nvSpPr>
          <p:cNvPr id="1043" name="Google Shape;1043;p4"/>
          <p:cNvSpPr txBox="1">
            <a:spLocks noGrp="1"/>
          </p:cNvSpPr>
          <p:nvPr>
            <p:ph type="body" idx="1"/>
          </p:nvPr>
        </p:nvSpPr>
        <p:spPr>
          <a:xfrm>
            <a:off x="1950721" y="2119257"/>
            <a:ext cx="8262000" cy="3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040"/>
              <a:buChar char="O"/>
            </a:pPr>
            <a:r>
              <a:rPr lang="es-CO" dirty="0"/>
              <a:t>Tener claridad de nuestro producto al momento de  comunicarle y venderle a nuestros clientes donde podamos satisfacer las necesidades de ellos mismos.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040"/>
              <a:buChar char="O"/>
            </a:pPr>
            <a:r>
              <a:rPr lang="es-CO" dirty="0"/>
              <a:t>Darles a conocer a los clientes nuestros productos de diferentes maneras para así obtener </a:t>
            </a:r>
            <a:r>
              <a:rPr lang="es-CO"/>
              <a:t>su atención. </a:t>
            </a: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5"/>
          <p:cNvSpPr txBox="1">
            <a:spLocks noGrp="1"/>
          </p:cNvSpPr>
          <p:nvPr>
            <p:ph type="title"/>
          </p:nvPr>
        </p:nvSpPr>
        <p:spPr>
          <a:xfrm>
            <a:off x="1460031" y="817583"/>
            <a:ext cx="9287100" cy="12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onstantia"/>
              <a:buNone/>
            </a:pPr>
            <a:r>
              <a:rPr lang="es-CO" sz="3959"/>
              <a:t>SEGMENTACIÓN DEL MERCADO</a:t>
            </a:r>
            <a:br>
              <a:rPr lang="es-CO" sz="3959"/>
            </a:br>
            <a:r>
              <a:rPr lang="es-CO" sz="3959"/>
              <a:t>Geográfica</a:t>
            </a:r>
            <a:endParaRPr/>
          </a:p>
        </p:txBody>
      </p:sp>
      <p:sp>
        <p:nvSpPr>
          <p:cNvPr id="1046" name="Google Shape;1046;p5"/>
          <p:cNvSpPr txBox="1">
            <a:spLocks noGrp="1"/>
          </p:cNvSpPr>
          <p:nvPr>
            <p:ph type="body" idx="1"/>
          </p:nvPr>
        </p:nvSpPr>
        <p:spPr>
          <a:xfrm>
            <a:off x="2191475" y="2661800"/>
            <a:ext cx="8295000" cy="260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1530"/>
              <a:buChar char="O"/>
            </a:pPr>
            <a:r>
              <a:rPr lang="es-CO"/>
              <a:t>Ubicación Colombia- Bogotá 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040"/>
              <a:buChar char="O"/>
            </a:pPr>
            <a:r>
              <a:rPr lang="es-CO"/>
              <a:t> Usme, Centro</a:t>
            </a:r>
            <a:endParaRPr/>
          </a:p>
          <a:p>
            <a:pPr marL="274320" lvl="0" indent="-241935" algn="l" rtl="0">
              <a:spcBef>
                <a:spcPts val="480"/>
              </a:spcBef>
              <a:spcAft>
                <a:spcPts val="0"/>
              </a:spcAft>
              <a:buSzPts val="1530"/>
              <a:buChar char="O"/>
            </a:pPr>
            <a:r>
              <a:rPr lang="es-CO"/>
              <a:t>Zona urbana </a:t>
            </a:r>
            <a:endParaRPr/>
          </a:p>
          <a:p>
            <a:pPr marL="274320" lvl="0" indent="-241935" algn="l" rtl="0">
              <a:spcBef>
                <a:spcPts val="480"/>
              </a:spcBef>
              <a:spcAft>
                <a:spcPts val="0"/>
              </a:spcAft>
              <a:buSzPts val="1530"/>
              <a:buChar char="O"/>
            </a:pPr>
            <a:r>
              <a:rPr lang="es-CO"/>
              <a:t>Clima frío 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/>
          </a:p>
          <a:p>
            <a:pPr marL="274320" lvl="0" indent="-144780" algn="l" rtl="0">
              <a:spcBef>
                <a:spcPts val="480"/>
              </a:spcBef>
              <a:spcAft>
                <a:spcPts val="0"/>
              </a:spcAft>
              <a:buSzPts val="2040"/>
              <a:buNone/>
            </a:pPr>
            <a:endParaRPr/>
          </a:p>
        </p:txBody>
      </p:sp>
      <p:pic>
        <p:nvPicPr>
          <p:cNvPr id="1047" name="Google Shape;1047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270850" y="2661800"/>
            <a:ext cx="3476174" cy="3427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Google Shape;1049;p6"/>
          <p:cNvSpPr txBox="1">
            <a:spLocks noGrp="1"/>
          </p:cNvSpPr>
          <p:nvPr>
            <p:ph type="title"/>
          </p:nvPr>
        </p:nvSpPr>
        <p:spPr>
          <a:xfrm>
            <a:off x="1460031" y="817583"/>
            <a:ext cx="9287100" cy="12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onstantia"/>
              <a:buNone/>
            </a:pPr>
            <a:r>
              <a:rPr lang="es-CO" sz="3959"/>
              <a:t>SEGMENTACIÓN DEL MERCADO</a:t>
            </a:r>
            <a:br>
              <a:rPr lang="es-CO" sz="3959"/>
            </a:br>
            <a:r>
              <a:rPr lang="es-CO" sz="3959"/>
              <a:t>Demográfica</a:t>
            </a:r>
            <a:endParaRPr/>
          </a:p>
        </p:txBody>
      </p:sp>
      <p:sp>
        <p:nvSpPr>
          <p:cNvPr id="1050" name="Google Shape;1050;p6"/>
          <p:cNvSpPr txBox="1">
            <a:spLocks noGrp="1"/>
          </p:cNvSpPr>
          <p:nvPr>
            <p:ph type="body" idx="1"/>
          </p:nvPr>
        </p:nvSpPr>
        <p:spPr>
          <a:xfrm>
            <a:off x="1965059" y="2020082"/>
            <a:ext cx="8262000" cy="3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ts val="1530"/>
              <a:buChar char="O"/>
            </a:pPr>
            <a:r>
              <a:rPr lang="es-CO"/>
              <a:t>Edad =  No vamos a tener en cuenta la edad </a:t>
            </a:r>
            <a:endParaRPr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ts val="1530"/>
              <a:buChar char="O"/>
            </a:pPr>
            <a:r>
              <a:rPr lang="es-CO"/>
              <a:t>Genero= masculino y femenino </a:t>
            </a:r>
            <a:endParaRPr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ts val="1530"/>
              <a:buChar char="O"/>
            </a:pPr>
            <a:r>
              <a:rPr lang="es-CO"/>
              <a:t>Estractos = 1 y 2</a:t>
            </a:r>
            <a:endParaRPr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ts val="1530"/>
              <a:buChar char="O"/>
            </a:pPr>
            <a:r>
              <a:rPr lang="es-CO"/>
              <a:t>Ocupación = Amas de casa, estudiantes, profesionales</a:t>
            </a:r>
            <a:endParaRPr/>
          </a:p>
        </p:txBody>
      </p:sp>
      <p:pic>
        <p:nvPicPr>
          <p:cNvPr id="1051" name="Google Shape;1051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49400" y="4131124"/>
            <a:ext cx="3597600" cy="20364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061;p2"/>
          <p:cNvSpPr txBox="1">
            <a:spLocks noGrp="1"/>
          </p:cNvSpPr>
          <p:nvPr>
            <p:ph type="title"/>
          </p:nvPr>
        </p:nvSpPr>
        <p:spPr>
          <a:xfrm>
            <a:off x="1460031" y="817583"/>
            <a:ext cx="9287100" cy="12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onstantia"/>
              <a:buNone/>
            </a:pPr>
            <a:r>
              <a:rPr lang="es-CO" sz="3959"/>
              <a:t>SEGMENTACIÓN DEL MERCADO</a:t>
            </a:r>
            <a:br>
              <a:rPr lang="es-CO" sz="3959"/>
            </a:br>
            <a:r>
              <a:rPr lang="es-CO" sz="3959"/>
              <a:t>Psicográfica</a:t>
            </a:r>
            <a:endParaRPr/>
          </a:p>
        </p:txBody>
      </p:sp>
      <p:sp>
        <p:nvSpPr>
          <p:cNvPr id="1062" name="Google Shape;1062;p2"/>
          <p:cNvSpPr txBox="1">
            <a:spLocks noGrp="1"/>
          </p:cNvSpPr>
          <p:nvPr>
            <p:ph type="body" idx="1"/>
          </p:nvPr>
        </p:nvSpPr>
        <p:spPr>
          <a:xfrm>
            <a:off x="1950721" y="2119257"/>
            <a:ext cx="8262000" cy="3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040"/>
              <a:buNone/>
            </a:pPr>
            <a:endParaRPr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ts val="1530"/>
              <a:buChar char="O"/>
            </a:pPr>
            <a:r>
              <a:rPr lang="es-CO"/>
              <a:t>Personalidad = Personas seguras de sí mismas, sociables, comunmente conocidas como extrovertidas e independientes </a:t>
            </a:r>
            <a:endParaRPr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ts val="1530"/>
              <a:buChar char="O"/>
            </a:pPr>
            <a:r>
              <a:rPr lang="es-CO"/>
              <a:t>Estilo de vida= vida social activa y gusto por las artesanías. 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SzPts val="2040"/>
              <a:buNone/>
            </a:pPr>
            <a:endParaRPr/>
          </a:p>
          <a:p>
            <a:pPr marL="274320" lvl="0" indent="-144780" algn="l" rtl="0">
              <a:spcBef>
                <a:spcPts val="480"/>
              </a:spcBef>
              <a:spcAft>
                <a:spcPts val="0"/>
              </a:spcAft>
              <a:buSzPts val="2040"/>
              <a:buNone/>
            </a:pPr>
            <a:endParaRPr/>
          </a:p>
        </p:txBody>
      </p:sp>
      <p:pic>
        <p:nvPicPr>
          <p:cNvPr id="1063" name="Google Shape;106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116360" y="4310294"/>
            <a:ext cx="2877075" cy="177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Google Shape;1065;p3"/>
          <p:cNvSpPr txBox="1">
            <a:spLocks noGrp="1"/>
          </p:cNvSpPr>
          <p:nvPr>
            <p:ph type="title"/>
          </p:nvPr>
        </p:nvSpPr>
        <p:spPr>
          <a:xfrm>
            <a:off x="1460031" y="817583"/>
            <a:ext cx="9287100" cy="12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onstantia"/>
              <a:buNone/>
            </a:pPr>
            <a:r>
              <a:rPr lang="es-CO" sz="3959"/>
              <a:t>SEGMENTACIÓN DEL MERCADO</a:t>
            </a:r>
            <a:br>
              <a:rPr lang="es-CO" sz="3959"/>
            </a:br>
            <a:r>
              <a:rPr lang="es-CO" sz="3959"/>
              <a:t>Conductual</a:t>
            </a:r>
            <a:endParaRPr/>
          </a:p>
        </p:txBody>
      </p:sp>
      <p:sp>
        <p:nvSpPr>
          <p:cNvPr id="1066" name="Google Shape;1066;p3"/>
          <p:cNvSpPr txBox="1">
            <a:spLocks noGrp="1"/>
          </p:cNvSpPr>
          <p:nvPr>
            <p:ph type="body" idx="1"/>
          </p:nvPr>
        </p:nvSpPr>
        <p:spPr>
          <a:xfrm>
            <a:off x="1965009" y="2274444"/>
            <a:ext cx="8262000" cy="3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040"/>
              <a:buChar char="O"/>
            </a:pPr>
            <a:r>
              <a:rPr lang="es-CO"/>
              <a:t>Tener una comunicación agradable hacia nuestro próximo  cliente para así saber que esta buscando y de esta manera enfocarnos a lo que desea nuestro cliente con nuestro producto</a:t>
            </a:r>
            <a:endParaRPr/>
          </a:p>
          <a:p>
            <a:pPr marL="274320" lvl="0" indent="-241935" algn="l" rtl="0">
              <a:spcBef>
                <a:spcPts val="0"/>
              </a:spcBef>
              <a:spcAft>
                <a:spcPts val="0"/>
              </a:spcAft>
              <a:buSzPts val="1530"/>
              <a:buChar char="O"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ABF5DD-08C5-46B1-B837-247DBA872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/>
              <a:t>CONCLUSIÓN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2879E0-C206-479F-BC1B-4A0E34608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Para nuestro producto es importante tener en cuenta todos los diferentes recursos y segmentaciones en el mercado, para así poder tener una satisfacción hacia nuestro clientes y de nuestro producto ayudando al medio ambiente.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45563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12A4F7-D237-4A24-B71C-87CF6F980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/>
              <a:t>BIBLIOGRAFÍA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7818A1-0C13-4771-BD7D-18BA770E6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>
              <a:hlinkClick r:id="rId2"/>
            </a:endParaRPr>
          </a:p>
          <a:p>
            <a:r>
              <a:rPr lang="es-CO" dirty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https://www.ecured.cu/Demograf%C3%ADa</a:t>
            </a:r>
            <a:endParaRPr lang="es-CO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s-CO" dirty="0">
                <a:hlinkClick r:id="rId3"/>
              </a:rPr>
              <a:t>https://www.emprendepyme.net/que-es-la-segmentacion-psicografica.html</a:t>
            </a:r>
            <a:endParaRPr lang="es-CO" dirty="0"/>
          </a:p>
          <a:p>
            <a:r>
              <a:rPr lang="es-CO" dirty="0">
                <a:hlinkClick r:id="rId4"/>
              </a:rPr>
              <a:t>https://bienpensado.com/que-son-mercados-de-nicho-sus-beneficios-y-ejemplos-practicos/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4761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32FB2F-22E4-4E04-A218-4485DC1D7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9489" y="1526715"/>
            <a:ext cx="5936654" cy="2243104"/>
          </a:xfrm>
        </p:spPr>
        <p:txBody>
          <a:bodyPr>
            <a:noAutofit/>
          </a:bodyPr>
          <a:lstStyle/>
          <a:p>
            <a:pPr algn="ctr"/>
            <a:r>
              <a:rPr lang="es-CO" sz="10300" b="1" dirty="0"/>
              <a:t>GRACIAS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565" y="2993196"/>
            <a:ext cx="2691613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62" y="3676060"/>
            <a:ext cx="3279775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3211">
            <a:off x="8016383" y="3178442"/>
            <a:ext cx="2925762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3837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Google Shape;3079;p1"/>
          <p:cNvSpPr txBox="1">
            <a:spLocks noGrp="1"/>
          </p:cNvSpPr>
          <p:nvPr>
            <p:ph type="title"/>
          </p:nvPr>
        </p:nvSpPr>
        <p:spPr>
          <a:xfrm>
            <a:off x="1460031" y="955235"/>
            <a:ext cx="9287100" cy="12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D67B01"/>
              </a:buClr>
              <a:buSzPts val="4800"/>
              <a:buFont typeface="Arabic Typesetting"/>
              <a:buNone/>
            </a:pPr>
            <a:r>
              <a:rPr lang="es-CO" sz="4800" b="1">
                <a:solidFill>
                  <a:srgbClr val="D67B01"/>
                </a:solidFill>
                <a:latin typeface="Arabic Typesetting"/>
                <a:ea typeface="Arabic Typesetting"/>
                <a:cs typeface="Arabic Typesetting"/>
                <a:sym typeface="Arabic Typesetting"/>
              </a:rPr>
              <a:t>DEFINICIÓN DE LA IDEA DE NEGOCIO</a:t>
            </a:r>
            <a:endParaRPr/>
          </a:p>
        </p:txBody>
      </p:sp>
      <p:sp>
        <p:nvSpPr>
          <p:cNvPr id="3080" name="Google Shape;3080;p1"/>
          <p:cNvSpPr txBox="1">
            <a:spLocks noGrp="1"/>
          </p:cNvSpPr>
          <p:nvPr>
            <p:ph type="body" idx="1"/>
          </p:nvPr>
        </p:nvSpPr>
        <p:spPr>
          <a:xfrm>
            <a:off x="1649575" y="1983085"/>
            <a:ext cx="8262000" cy="3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2040"/>
              <a:buNone/>
            </a:pPr>
            <a:r>
              <a:rPr lang="es-CO"/>
              <a:t>La idea de negocio es realizar manualidades utilizando principalmente cartón y plástico, por medio de las botellas plásticas tenemos ideado desarrollar distintos productos como por ejemplo: alcancías, animales, sillas, mesas etc.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SzPts val="2040"/>
              <a:buNone/>
            </a:pP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SzPts val="2040"/>
              <a:buNone/>
            </a:pPr>
            <a:endParaRPr/>
          </a:p>
        </p:txBody>
      </p:sp>
      <p:pic>
        <p:nvPicPr>
          <p:cNvPr id="3081" name="Google Shape;3081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3">
            <a:off x="2011052" y="3887059"/>
            <a:ext cx="3217671" cy="1927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2" name="Google Shape;308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46899" y="3796121"/>
            <a:ext cx="3369672" cy="21096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358" y="1237213"/>
            <a:ext cx="8449679" cy="4748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483E5CD-7F48-4C40-909F-94265402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702" y="473454"/>
            <a:ext cx="9286993" cy="1202485"/>
          </a:xfrm>
        </p:spPr>
        <p:txBody>
          <a:bodyPr/>
          <a:lstStyle/>
          <a:p>
            <a:pPr algn="ctr"/>
            <a:r>
              <a:rPr lang="es-CO" dirty="0"/>
              <a:t>ÁRBOL PROBLEMA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8438534" y="1801763"/>
            <a:ext cx="1816511" cy="1079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Enfermedades mediante el olor y contaminación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6188177" y="1586585"/>
            <a:ext cx="1755057" cy="10422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Aumento de contaminación ambiental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3972231" y="1573162"/>
            <a:ext cx="1602657" cy="10520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Menos posibilidades de obtener el reciclaje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1687459" y="1801763"/>
            <a:ext cx="1671483" cy="11872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Las personas venden el reciclaje a la chatarrería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8596862" y="4310207"/>
            <a:ext cx="1740311" cy="1060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Inadecuado manejo del reciclaje con los residuos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1852150" y="4310207"/>
            <a:ext cx="1506792" cy="921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Hay mucha gente reciclando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6188177" y="4398084"/>
            <a:ext cx="2030360" cy="13273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Poco conocimiento de las personas con el uso de los desechos solidos 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3854247" y="4482272"/>
            <a:ext cx="1617403" cy="11589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No tener un sistema de recolección del reciclaje</a:t>
            </a:r>
          </a:p>
        </p:txBody>
      </p:sp>
      <p:sp>
        <p:nvSpPr>
          <p:cNvPr id="14" name="13 Elipse"/>
          <p:cNvSpPr/>
          <p:nvPr/>
        </p:nvSpPr>
        <p:spPr>
          <a:xfrm>
            <a:off x="4601911" y="3157945"/>
            <a:ext cx="2781700" cy="1024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PERSONAS RECICLADORAS</a:t>
            </a:r>
          </a:p>
        </p:txBody>
      </p:sp>
    </p:spTree>
    <p:extLst>
      <p:ext uri="{BB962C8B-B14F-4D97-AF65-F5344CB8AC3E}">
        <p14:creationId xmlns:p14="http://schemas.microsoft.com/office/powerpoint/2010/main" val="1027377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7BC25F-8458-4E62-A0F3-9DFFE32F6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O" dirty="0">
                <a:solidFill>
                  <a:srgbClr val="FF33CC"/>
                </a:solidFill>
              </a:rPr>
              <a:t>ANÁLISIS DEL ENTORNO </a:t>
            </a:r>
            <a:r>
              <a:rPr lang="es-CO" dirty="0"/>
              <a:t/>
            </a:r>
            <a:br>
              <a:rPr lang="es-CO" dirty="0"/>
            </a:br>
            <a:r>
              <a:rPr lang="es-CO" dirty="0">
                <a:solidFill>
                  <a:srgbClr val="FF33CC"/>
                </a:solidFill>
              </a:rPr>
              <a:t>Entorno Específico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31DACA-16DC-4D8C-8870-55B611EE4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CO" dirty="0">
                <a:solidFill>
                  <a:srgbClr val="FF0000"/>
                </a:solidFill>
              </a:rPr>
              <a:t>CLIENTES</a:t>
            </a:r>
            <a:r>
              <a:rPr lang="es-CO" dirty="0"/>
              <a:t> </a:t>
            </a:r>
          </a:p>
          <a:p>
            <a:pPr marL="0" indent="0">
              <a:buNone/>
            </a:pPr>
            <a:r>
              <a:rPr lang="es-CO" dirty="0"/>
              <a:t>Nuestro cliente potencial son las amas de hogar, persona mayores como también niños mas es como para la casa que para una empresa.</a:t>
            </a:r>
          </a:p>
          <a:p>
            <a:r>
              <a:rPr lang="es-CO" dirty="0">
                <a:solidFill>
                  <a:srgbClr val="FF0000"/>
                </a:solidFill>
              </a:rPr>
              <a:t>PROVEEDORES</a:t>
            </a:r>
          </a:p>
          <a:p>
            <a:pPr marL="0" indent="0">
              <a:buNone/>
            </a:pPr>
            <a:r>
              <a:rPr lang="es-CO" dirty="0"/>
              <a:t>Nuestros proveedores  son colegios, universidades, empresas y los consumidores de bebidas, etc. Ya que hay botellas plásticas en la mayoría de productos consumidos a diario.</a:t>
            </a:r>
          </a:p>
          <a:p>
            <a:r>
              <a:rPr lang="es-CO" dirty="0">
                <a:solidFill>
                  <a:srgbClr val="FF0000"/>
                </a:solidFill>
              </a:rPr>
              <a:t>COMPETIDORES</a:t>
            </a:r>
          </a:p>
          <a:p>
            <a:pPr marL="0" indent="0">
              <a:buNone/>
            </a:pPr>
            <a:r>
              <a:rPr lang="es-CO" dirty="0"/>
              <a:t>Nuestra competencia son las personas que reciclan, habitantes de la calle y  empresas y/o fundaciones dedicadas al de reciclaje. </a:t>
            </a:r>
          </a:p>
          <a:p>
            <a:r>
              <a:rPr lang="es-CO" dirty="0">
                <a:solidFill>
                  <a:srgbClr val="FF0000"/>
                </a:solidFill>
              </a:rPr>
              <a:t>GRUPOS DE PRESIÓN</a:t>
            </a:r>
          </a:p>
          <a:p>
            <a:pPr marL="0" indent="0">
              <a:buNone/>
            </a:pPr>
            <a:r>
              <a:rPr lang="es-CO" dirty="0"/>
              <a:t>Aquellas personas que están contra de reutilizar y reciclar y creen que el medio ambiente no se ve afectado por el consumo excesivo.</a:t>
            </a:r>
          </a:p>
        </p:txBody>
      </p:sp>
    </p:spTree>
    <p:extLst>
      <p:ext uri="{BB962C8B-B14F-4D97-AF65-F5344CB8AC3E}">
        <p14:creationId xmlns:p14="http://schemas.microsoft.com/office/powerpoint/2010/main" val="3430267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C2F63C-5BBD-45FD-AD76-408E27A04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O" dirty="0">
                <a:solidFill>
                  <a:srgbClr val="0099CC"/>
                </a:solidFill>
              </a:rPr>
              <a:t>ANÁLISIS DEL ENTORNO</a:t>
            </a:r>
            <a:br>
              <a:rPr lang="es-CO" dirty="0">
                <a:solidFill>
                  <a:srgbClr val="0099CC"/>
                </a:solidFill>
              </a:rPr>
            </a:br>
            <a:r>
              <a:rPr lang="es-CO" dirty="0">
                <a:solidFill>
                  <a:srgbClr val="0099CC"/>
                </a:solidFill>
              </a:rPr>
              <a:t>Macroentorno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F2933C-F15E-4378-8D8A-8CDFD86ED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0721" y="2119257"/>
            <a:ext cx="8261873" cy="3770266"/>
          </a:xfrm>
        </p:spPr>
        <p:txBody>
          <a:bodyPr>
            <a:normAutofit fontScale="77500" lnSpcReduction="20000"/>
          </a:bodyPr>
          <a:lstStyle/>
          <a:p>
            <a:r>
              <a:rPr lang="es-CO" dirty="0">
                <a:solidFill>
                  <a:srgbClr val="FF0000"/>
                </a:solidFill>
              </a:rPr>
              <a:t>ECONÓMICO</a:t>
            </a:r>
          </a:p>
          <a:p>
            <a:pPr marL="0" indent="0">
              <a:buNone/>
            </a:pPr>
            <a:r>
              <a:rPr lang="es-CO" dirty="0"/>
              <a:t>La economía nos favorece en el 50% ya que es la materia que se puede reciclar y reutilizar, el otro 50% son materiales externos que ayudan a la transformación del producto</a:t>
            </a:r>
          </a:p>
          <a:p>
            <a:r>
              <a:rPr lang="es-CO" dirty="0">
                <a:solidFill>
                  <a:srgbClr val="FF0000"/>
                </a:solidFill>
              </a:rPr>
              <a:t>SOCIOCULTURAL</a:t>
            </a:r>
          </a:p>
          <a:p>
            <a:pPr marL="0" indent="0">
              <a:buNone/>
            </a:pPr>
            <a:r>
              <a:rPr lang="es-CO" dirty="0"/>
              <a:t>Implementar conocimiento desde el reciclaje para así ayudar al medio ambiente y de esta manera generar conciencia al saber de la contaminación ambiental</a:t>
            </a:r>
          </a:p>
          <a:p>
            <a:r>
              <a:rPr lang="es-CO" dirty="0">
                <a:solidFill>
                  <a:srgbClr val="FF0000"/>
                </a:solidFill>
              </a:rPr>
              <a:t>TECNOLÓGICO</a:t>
            </a:r>
          </a:p>
          <a:p>
            <a:pPr marL="0" indent="0">
              <a:buNone/>
            </a:pPr>
            <a:r>
              <a:rPr lang="es-CO" dirty="0"/>
              <a:t>Compartir imágenes del proceso y finalidad del producto por Social Media (Facebook, Instagram, etc.) ya que es un medio para ser reconocidos </a:t>
            </a:r>
          </a:p>
          <a:p>
            <a:r>
              <a:rPr lang="es-CO" dirty="0">
                <a:solidFill>
                  <a:srgbClr val="FF0000"/>
                </a:solidFill>
              </a:rPr>
              <a:t>GLOBAL</a:t>
            </a:r>
          </a:p>
          <a:p>
            <a:pPr marL="0" indent="0">
              <a:buNone/>
            </a:pPr>
            <a:r>
              <a:rPr lang="es-CO" dirty="0"/>
              <a:t>Seleccionar adecuadamente los diferentes sitios donde vamos a desarrollar nuestros productos para así darnos a conocer en el mercado.</a:t>
            </a:r>
          </a:p>
        </p:txBody>
      </p:sp>
    </p:spTree>
    <p:extLst>
      <p:ext uri="{BB962C8B-B14F-4D97-AF65-F5344CB8AC3E}">
        <p14:creationId xmlns:p14="http://schemas.microsoft.com/office/powerpoint/2010/main" val="4031644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Google Shape;3084;p2"/>
          <p:cNvSpPr txBox="1">
            <a:spLocks noGrp="1"/>
          </p:cNvSpPr>
          <p:nvPr>
            <p:ph type="title"/>
          </p:nvPr>
        </p:nvSpPr>
        <p:spPr>
          <a:xfrm>
            <a:off x="1460031" y="817583"/>
            <a:ext cx="9287100" cy="12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7F2016"/>
              </a:buClr>
              <a:buSzPts val="4400"/>
              <a:buFont typeface="Constantia"/>
              <a:buNone/>
            </a:pPr>
            <a:r>
              <a:rPr lang="es-CO" b="1">
                <a:solidFill>
                  <a:srgbClr val="7F2016"/>
                </a:solidFill>
              </a:rPr>
              <a:t>INNOVACIÓN EN EL PROCESO</a:t>
            </a:r>
            <a:endParaRPr/>
          </a:p>
        </p:txBody>
      </p:sp>
      <p:sp>
        <p:nvSpPr>
          <p:cNvPr id="3085" name="Google Shape;3085;p2"/>
          <p:cNvSpPr txBox="1">
            <a:spLocks noGrp="1"/>
          </p:cNvSpPr>
          <p:nvPr>
            <p:ph type="body" idx="1"/>
          </p:nvPr>
        </p:nvSpPr>
        <p:spPr>
          <a:xfrm>
            <a:off x="1643224" y="1868404"/>
            <a:ext cx="8262000" cy="3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040"/>
              <a:buChar char="O"/>
            </a:pPr>
            <a:r>
              <a:rPr lang="es-CO"/>
              <a:t>Uno de los paso a paso va a ser reciclar todo tipo de materiales (cartón, plástico, etc. ) optimizándolos y utilizándolos de buena manera para así lanzarlos al mercado y que tengan impacto social.</a:t>
            </a:r>
            <a:endParaRPr/>
          </a:p>
        </p:txBody>
      </p:sp>
      <p:pic>
        <p:nvPicPr>
          <p:cNvPr id="3086" name="Google Shape;308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754974" y="3549455"/>
            <a:ext cx="3635263" cy="2430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7" name="Google Shape;3087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32194" y="3730211"/>
            <a:ext cx="3111278" cy="20687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Google Shape;3089;p3"/>
          <p:cNvSpPr txBox="1">
            <a:spLocks noGrp="1"/>
          </p:cNvSpPr>
          <p:nvPr>
            <p:ph type="title"/>
          </p:nvPr>
        </p:nvSpPr>
        <p:spPr>
          <a:xfrm>
            <a:off x="1460031" y="817583"/>
            <a:ext cx="9287100" cy="12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A9713"/>
              </a:buClr>
              <a:buSzPts val="4400"/>
              <a:buFont typeface="Constantia"/>
              <a:buNone/>
            </a:pPr>
            <a:r>
              <a:rPr lang="es-CO" b="1">
                <a:solidFill>
                  <a:srgbClr val="8A9713"/>
                </a:solidFill>
              </a:rPr>
              <a:t>INNOVACIÓN EN EL PRODUCTO</a:t>
            </a:r>
            <a:endParaRPr/>
          </a:p>
        </p:txBody>
      </p:sp>
      <p:sp>
        <p:nvSpPr>
          <p:cNvPr id="3090" name="Google Shape;3090;p3"/>
          <p:cNvSpPr txBox="1">
            <a:spLocks noGrp="1"/>
          </p:cNvSpPr>
          <p:nvPr>
            <p:ph type="body" idx="1"/>
          </p:nvPr>
        </p:nvSpPr>
        <p:spPr>
          <a:xfrm>
            <a:off x="1965011" y="2019983"/>
            <a:ext cx="8262000" cy="3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040"/>
              <a:buChar char="O"/>
            </a:pPr>
            <a:r>
              <a:rPr lang="es-CO"/>
              <a:t>Desarrollar diferentes productos que generen conciencia en los clientes partiendo del plástico y cartón que se considera desechos e impactar al público con productos reutilizables y que representan un cambio ambiental en gran medida.</a:t>
            </a:r>
            <a:endParaRPr/>
          </a:p>
        </p:txBody>
      </p:sp>
      <p:pic>
        <p:nvPicPr>
          <p:cNvPr id="3091" name="Google Shape;3091;p3"/>
          <p:cNvPicPr preferRelativeResize="0"/>
          <p:nvPr/>
        </p:nvPicPr>
        <p:blipFill rotWithShape="1">
          <a:blip r:embed="rId2">
            <a:alphaModFix/>
          </a:blip>
          <a:srcRect t="32308" b="32565"/>
          <a:stretch/>
        </p:blipFill>
        <p:spPr>
          <a:xfrm>
            <a:off x="7137623" y="4313274"/>
            <a:ext cx="3609500" cy="1904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2" name="Google Shape;3092;p3" descr="https://t1.uc.ltmcdn.com/images/7/2/9/img_como_hacer_maceteros_reciclados_34927_60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9681" y="4277555"/>
            <a:ext cx="3317974" cy="1975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CFC03D-539C-4ACB-A37B-BDC1DAB13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571" y="744754"/>
            <a:ext cx="9286993" cy="1202485"/>
          </a:xfrm>
        </p:spPr>
        <p:txBody>
          <a:bodyPr/>
          <a:lstStyle/>
          <a:p>
            <a:pPr algn="ctr"/>
            <a:r>
              <a:rPr lang="es-CO" b="1" dirty="0">
                <a:solidFill>
                  <a:srgbClr val="9933FF"/>
                </a:solidFill>
              </a:rPr>
              <a:t>INNOVACIÓN EN EL MARKETING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79991FC-E0C4-40B6-BEA7-9C74CCA98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4605" y="1997877"/>
            <a:ext cx="8261873" cy="3603812"/>
          </a:xfrm>
        </p:spPr>
        <p:txBody>
          <a:bodyPr/>
          <a:lstStyle/>
          <a:p>
            <a:r>
              <a:rPr lang="es-CO" dirty="0"/>
              <a:t>La Social Media una herramienta por medio de internet para ser reconocidos mediante nuestro producto. </a:t>
            </a:r>
          </a:p>
          <a:p>
            <a:r>
              <a:rPr lang="es-CO" dirty="0"/>
              <a:t>El diseño y marca de nuestro producto para así ser diferenciados de nuestra competencia y de esta manera poder llegar a tener diferentes tipos de publicidad.</a:t>
            </a:r>
          </a:p>
          <a:p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87226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EC51C0-7FB8-4964-BCB5-FF65D42CB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>
                <a:solidFill>
                  <a:srgbClr val="FF0000"/>
                </a:solidFill>
              </a:rPr>
              <a:t>PROPUESTA DE VALOR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11092C-0FEF-4477-9FC6-C097F7226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Realizar beneficios a los clientes con nuestro producto donde esto pueda ser algo esencial para ellos y de esta manera satisfacer las necesidades de ellos mismos, con esto tener un objetivo especifico de nuestros productos. </a:t>
            </a:r>
          </a:p>
        </p:txBody>
      </p:sp>
    </p:spTree>
    <p:extLst>
      <p:ext uri="{BB962C8B-B14F-4D97-AF65-F5344CB8AC3E}">
        <p14:creationId xmlns:p14="http://schemas.microsoft.com/office/powerpoint/2010/main" val="19762098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ncheta">
  <a:themeElements>
    <a:clrScheme name="Chincheta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Chinchet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nch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794</Words>
  <Application>Microsoft Office PowerPoint</Application>
  <PresentationFormat>Panorámica</PresentationFormat>
  <Paragraphs>80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8" baseType="lpstr">
      <vt:lpstr>Angsana New</vt:lpstr>
      <vt:lpstr>Arabic Typesetting</vt:lpstr>
      <vt:lpstr>Brush Script MT</vt:lpstr>
      <vt:lpstr>Cambria</vt:lpstr>
      <vt:lpstr>Constantia</vt:lpstr>
      <vt:lpstr>Franklin Gothic Book</vt:lpstr>
      <vt:lpstr>Libre Franklin</vt:lpstr>
      <vt:lpstr>Rage Italic</vt:lpstr>
      <vt:lpstr>Chincheta</vt:lpstr>
      <vt:lpstr>SENSITIVE LIFE</vt:lpstr>
      <vt:lpstr>DEFINICIÓN DE LA IDEA DE NEGOCIO</vt:lpstr>
      <vt:lpstr>ÁRBOL PROBLEMA</vt:lpstr>
      <vt:lpstr>ANÁLISIS DEL ENTORNO  Entorno Específico</vt:lpstr>
      <vt:lpstr>ANÁLISIS DEL ENTORNO Macroentorno</vt:lpstr>
      <vt:lpstr>INNOVACIÓN EN EL PROCESO</vt:lpstr>
      <vt:lpstr>INNOVACIÓN EN EL PRODUCTO</vt:lpstr>
      <vt:lpstr>INNOVACIÓN EN EL MARKETING</vt:lpstr>
      <vt:lpstr>PROPUESTA DE VALOR</vt:lpstr>
      <vt:lpstr>CARACTERÍSTICAS TANGIBLES</vt:lpstr>
      <vt:lpstr>CARACTERÍSTICAS INTANGIBLES</vt:lpstr>
      <vt:lpstr>SEGMENTACIÓN DEL MERCADO Nicho de mercado</vt:lpstr>
      <vt:lpstr>SEGMENTACIÓN DEL MERCADO Geográfica</vt:lpstr>
      <vt:lpstr>SEGMENTACIÓN DEL MERCADO Demográfica</vt:lpstr>
      <vt:lpstr>SEGMENTACIÓN DEL MERCADO Psicográfica</vt:lpstr>
      <vt:lpstr>SEGMENTACIÓN DEL MERCADO Conductual</vt:lpstr>
      <vt:lpstr>CONCLUSIÓN</vt:lpstr>
      <vt:lpstr>BIBLIOGRAFÍA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SENSITIVE LIFE</dc:title>
  <dc:creator>PC_03</dc:creator>
  <cp:lastModifiedBy>PC_03</cp:lastModifiedBy>
  <cp:revision>1</cp:revision>
  <dcterms:modified xsi:type="dcterms:W3CDTF">2019-11-20T00:50:42Z</dcterms:modified>
</cp:coreProperties>
</file>