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1" r:id="rId5"/>
    <p:sldId id="268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9D87A6D-8A95-4E97-98F8-E8D91FA029F0}" type="datetimeFigureOut">
              <a:rPr lang="es-ES" smtClean="0"/>
              <a:t>18/05/2017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1DDE301-68E9-48B3-8E79-9F51A0DEE11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C:\Users\Karen Estupiñan\Downloads\image1.JP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703" r="15555" b="25926"/>
          <a:stretch/>
        </p:blipFill>
        <p:spPr bwMode="auto">
          <a:xfrm>
            <a:off x="179512" y="260648"/>
            <a:ext cx="3312368" cy="2160240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14000"/>
              </a:schemeClr>
            </a:glow>
            <a:softEdge rad="317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19140000">
            <a:off x="757426" y="1323168"/>
            <a:ext cx="4392403" cy="2077819"/>
          </a:xfrm>
        </p:spPr>
        <p:txBody>
          <a:bodyPr/>
          <a:lstStyle/>
          <a:p>
            <a:r>
              <a:rPr lang="es-ES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Crediseed</a:t>
            </a:r>
            <a:endParaRPr lang="es-ES" sz="4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s-ES" sz="2400" dirty="0" smtClean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>«</a:t>
            </a:r>
            <a:r>
              <a:rPr lang="es-ES" sz="2400" b="1" dirty="0" smtClean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>Sembrando Futuro»</a:t>
            </a:r>
            <a:endParaRPr lang="es-ES" sz="2400" b="1" dirty="0">
              <a:solidFill>
                <a:schemeClr val="bg2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394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230288"/>
            <a:ext cx="7228284" cy="3450189"/>
          </a:xfrm>
        </p:spPr>
        <p:txBody>
          <a:bodyPr>
            <a:normAutofit/>
          </a:bodyPr>
          <a:lstStyle/>
          <a:p>
            <a:r>
              <a:rPr lang="es-ES" sz="4400" dirty="0" smtClean="0">
                <a:solidFill>
                  <a:schemeClr val="accent3">
                    <a:lumMod val="75000"/>
                  </a:schemeClr>
                </a:solidFill>
              </a:rPr>
              <a:t>GRACIAS…</a:t>
            </a:r>
            <a:endParaRPr lang="es-ES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2" descr="Resultado de imagen para logos de la c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6" y="116632"/>
            <a:ext cx="1440073" cy="111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1681163"/>
            <a:ext cx="5286375" cy="349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2700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imagenes de personas pensativ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060848"/>
            <a:ext cx="326707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364188" cy="581744"/>
          </a:xfrm>
        </p:spPr>
        <p:txBody>
          <a:bodyPr/>
          <a:lstStyle/>
          <a:p>
            <a:r>
              <a:rPr lang="es-ES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ALGUNA  VEZ …</a:t>
            </a:r>
            <a:endParaRPr lang="es-ES" sz="4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91592" y="980729"/>
            <a:ext cx="6984864" cy="1800200"/>
          </a:xfrm>
        </p:spPr>
        <p:txBody>
          <a:bodyPr>
            <a:normAutofit/>
          </a:bodyPr>
          <a:lstStyle/>
          <a:p>
            <a:r>
              <a:rPr lang="es-ES" sz="3600" dirty="0" smtClean="0">
                <a:solidFill>
                  <a:schemeClr val="bg2">
                    <a:lumMod val="50000"/>
                  </a:schemeClr>
                </a:solidFill>
              </a:rPr>
              <a:t>¿ Ha pensado? no era necesario haber gastado tanto dinero…</a:t>
            </a:r>
            <a:endParaRPr lang="es-ES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2" descr="Resultado de imagen para logos de la cu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440073" cy="111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122920" y="5373215"/>
            <a:ext cx="5625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accent4">
                    <a:lumMod val="50000"/>
                  </a:schemeClr>
                </a:solidFill>
              </a:rPr>
              <a:t>Es frecuente sentirse ajustado en sus finanzas…?</a:t>
            </a:r>
            <a:endParaRPr lang="es-ES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19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6" y="116632"/>
            <a:ext cx="6768752" cy="1113656"/>
          </a:xfrm>
        </p:spPr>
        <p:txBody>
          <a:bodyPr/>
          <a:lstStyle/>
          <a:p>
            <a:r>
              <a:rPr lang="es-E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NECESITAS UN ALIADO ESTRATEGIGO !!!</a:t>
            </a:r>
            <a:endParaRPr lang="es-ES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Resultado de imagen para logos de la c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440073" cy="111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Marcador de contenido" descr="C:\Users\Karen Estupiñan\Downloads\image1.JPG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703" r="15555" b="25926"/>
          <a:stretch/>
        </p:blipFill>
        <p:spPr bwMode="auto">
          <a:xfrm>
            <a:off x="1187624" y="1484784"/>
            <a:ext cx="6353116" cy="3195166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14000"/>
              </a:schemeClr>
            </a:glow>
            <a:softEdge rad="6350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051720" y="5301208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800" b="1" dirty="0" smtClean="0">
                <a:solidFill>
                  <a:schemeClr val="bg2">
                    <a:lumMod val="50000"/>
                  </a:schemeClr>
                </a:solidFill>
              </a:rPr>
              <a:t>¿Que es crediseed?</a:t>
            </a:r>
            <a:endParaRPr lang="es-ES" sz="4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568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sultado de imagen para imagenes de personas con ide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9437"/>
            <a:ext cx="2631063" cy="3506713"/>
          </a:xfrm>
          <a:prstGeom prst="rect">
            <a:avLst/>
          </a:prstGeom>
          <a:noFill/>
          <a:effectLst>
            <a:glow rad="63500">
              <a:schemeClr val="bg1">
                <a:alpha val="40000"/>
              </a:schemeClr>
            </a:glo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31062" y="404664"/>
            <a:ext cx="6261418" cy="509736"/>
          </a:xfrm>
        </p:spPr>
        <p:txBody>
          <a:bodyPr/>
          <a:lstStyle/>
          <a:p>
            <a:r>
              <a:rPr lang="es-ES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¿Que Ofrecemos para ti ?</a:t>
            </a:r>
            <a:endParaRPr lang="es-ES" sz="3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11760" y="1230288"/>
            <a:ext cx="6732240" cy="4358952"/>
          </a:xfrm>
        </p:spPr>
        <p:txBody>
          <a:bodyPr>
            <a:noAutofit/>
          </a:bodyPr>
          <a:lstStyle/>
          <a:p>
            <a:r>
              <a:rPr lang="es-ES" sz="2400" dirty="0" smtClean="0">
                <a:solidFill>
                  <a:schemeClr val="bg2">
                    <a:lumMod val="50000"/>
                  </a:schemeClr>
                </a:solidFill>
              </a:rPr>
              <a:t>Si, para ti !!!</a:t>
            </a:r>
          </a:p>
          <a:p>
            <a:r>
              <a:rPr lang="es-ES" sz="2800" dirty="0" smtClean="0">
                <a:solidFill>
                  <a:schemeClr val="accent3">
                    <a:lumMod val="50000"/>
                  </a:schemeClr>
                </a:solidFill>
              </a:rPr>
              <a:t>.Iniciación en la vida crediticia. </a:t>
            </a:r>
          </a:p>
          <a:p>
            <a:r>
              <a:rPr lang="es-ES" sz="2800" dirty="0" smtClean="0">
                <a:solidFill>
                  <a:schemeClr val="accent3">
                    <a:lumMod val="50000"/>
                  </a:schemeClr>
                </a:solidFill>
              </a:rPr>
              <a:t>.Segundas Oportunidades en el sector financiero. </a:t>
            </a:r>
          </a:p>
          <a:p>
            <a:r>
              <a:rPr lang="es-ES" sz="2800" dirty="0" smtClean="0">
                <a:solidFill>
                  <a:schemeClr val="accent3">
                    <a:lumMod val="50000"/>
                  </a:schemeClr>
                </a:solidFill>
              </a:rPr>
              <a:t>.Asesoría y Formación en manejo de tus finanzas. </a:t>
            </a:r>
            <a:endParaRPr lang="es-ES" sz="28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s-ES" sz="4400" dirty="0" smtClean="0">
                <a:solidFill>
                  <a:schemeClr val="bg2">
                    <a:lumMod val="50000"/>
                  </a:schemeClr>
                </a:solidFill>
              </a:rPr>
              <a:t>  ¿ Como ? ¿ Por que ?</a:t>
            </a:r>
            <a:endParaRPr lang="es-ES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2" descr="Resultado de imagen para logos de la cu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6" y="116632"/>
            <a:ext cx="1440073" cy="111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648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784887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20940" cy="548640"/>
          </a:xfrm>
        </p:spPr>
        <p:txBody>
          <a:bodyPr/>
          <a:lstStyle/>
          <a:p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Nuestro MERCADO OBJETIVO…  </a:t>
            </a:r>
            <a:endParaRPr lang="es-ES" sz="32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627784" y="5373216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chemeClr val="accent1">
                    <a:lumMod val="50000"/>
                  </a:schemeClr>
                </a:solidFill>
              </a:rPr>
              <a:t>Tu opinión es muy importante en Crediseed!</a:t>
            </a:r>
            <a:endParaRPr lang="es-E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4 Marcador de contenido" descr="C:\Users\Karen Estupiñan\Downloads\image1.JPG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703" r="15555" b="25926"/>
          <a:stretch/>
        </p:blipFill>
        <p:spPr bwMode="auto">
          <a:xfrm>
            <a:off x="0" y="1052736"/>
            <a:ext cx="1907704" cy="1224136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14000"/>
              </a:schemeClr>
            </a:glow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29139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6436196" cy="509736"/>
          </a:xfrm>
        </p:spPr>
        <p:txBody>
          <a:bodyPr/>
          <a:lstStyle/>
          <a:p>
            <a:r>
              <a:rPr lang="es-E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Hallazgos importantes …</a:t>
            </a:r>
            <a:endParaRPr lang="es-ES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124744"/>
            <a:ext cx="8208912" cy="5256584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</a:rPr>
              <a:t>. En nuestra investigación de mercados usamos una encuesta aplicada a personas que desean tener  la oportunidad de iniciar su vida crediticia, así mismo personas que por errores o dificultades se encuentren reportados en las centrales de riesgo. </a:t>
            </a:r>
          </a:p>
          <a:p>
            <a:pPr algn="just"/>
            <a:r>
              <a:rPr lang="es-ES" sz="2400" dirty="0" smtClean="0">
                <a:solidFill>
                  <a:schemeClr val="accent1">
                    <a:lumMod val="50000"/>
                  </a:schemeClr>
                </a:solidFill>
              </a:rPr>
              <a:t>. La mayoría de los encuestados han solicitado  prestamos a entidades Bancarias. </a:t>
            </a:r>
          </a:p>
          <a:p>
            <a:pPr algn="just"/>
            <a:r>
              <a:rPr lang="es-ES" sz="2400" dirty="0" smtClean="0">
                <a:solidFill>
                  <a:schemeClr val="accent1">
                    <a:lumMod val="50000"/>
                  </a:schemeClr>
                </a:solidFill>
              </a:rPr>
              <a:t>. La mayoría de los encuestados se encuentran interesados en obtener algún producto financiero para iniciar vida crediticia y aun estando reportados en centrales de riesgo.</a:t>
            </a:r>
          </a:p>
          <a:p>
            <a:pPr algn="just"/>
            <a:r>
              <a:rPr lang="es-ES" sz="2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ES" sz="2400" dirty="0" smtClean="0">
                <a:solidFill>
                  <a:schemeClr val="accent3">
                    <a:lumMod val="50000"/>
                  </a:schemeClr>
                </a:solidFill>
              </a:rPr>
              <a:t>Las personas  a la hora de solicitar los créditos tienen en cuenta la tasa de interés , rapidez en la aprobación y desembolso , así mismo que los requisitos sean pocos.  </a:t>
            </a:r>
            <a:endParaRPr lang="es-E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2" descr="Resultado de imagen para logos de la c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6" y="116632"/>
            <a:ext cx="1440073" cy="111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313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447" y="2204864"/>
            <a:ext cx="3354214" cy="286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6436196" cy="509736"/>
          </a:xfrm>
        </p:spPr>
        <p:txBody>
          <a:bodyPr/>
          <a:lstStyle/>
          <a:p>
            <a:r>
              <a:rPr lang="es-ES" dirty="0" smtClean="0"/>
              <a:t>Decisiones para nuestros productos: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230288"/>
            <a:ext cx="7228284" cy="3450189"/>
          </a:xfrm>
        </p:spPr>
        <p:txBody>
          <a:bodyPr/>
          <a:lstStyle/>
          <a:p>
            <a:r>
              <a:rPr lang="es-ES" sz="2400" dirty="0" smtClean="0">
                <a:solidFill>
                  <a:schemeClr val="accent3">
                    <a:lumMod val="75000"/>
                  </a:schemeClr>
                </a:solidFill>
              </a:rPr>
              <a:t>. Tasa de Interés</a:t>
            </a:r>
          </a:p>
          <a:p>
            <a:r>
              <a:rPr lang="es-ES" sz="2400" dirty="0" smtClean="0">
                <a:solidFill>
                  <a:schemeClr val="accent3">
                    <a:lumMod val="75000"/>
                  </a:schemeClr>
                </a:solidFill>
              </a:rPr>
              <a:t>.  Características de Producto ( Portafolio )</a:t>
            </a:r>
          </a:p>
          <a:p>
            <a:r>
              <a:rPr lang="es-ES" sz="2400" dirty="0" smtClean="0">
                <a:solidFill>
                  <a:schemeClr val="accent3">
                    <a:lumMod val="75000"/>
                  </a:schemeClr>
                </a:solidFill>
              </a:rPr>
              <a:t>. Segmentación de mercado objetivo</a:t>
            </a:r>
          </a:p>
          <a:p>
            <a:r>
              <a:rPr lang="es-ES" sz="2400" dirty="0" smtClean="0">
                <a:solidFill>
                  <a:schemeClr val="accent3">
                    <a:lumMod val="75000"/>
                  </a:schemeClr>
                </a:solidFill>
              </a:rPr>
              <a:t>. Requisitos</a:t>
            </a:r>
          </a:p>
          <a:p>
            <a:r>
              <a:rPr lang="es-ES" sz="2400" dirty="0" smtClean="0">
                <a:solidFill>
                  <a:schemeClr val="accent3">
                    <a:lumMod val="75000"/>
                  </a:schemeClr>
                </a:solidFill>
              </a:rPr>
              <a:t>. Valor agregado al portafolio </a:t>
            </a:r>
          </a:p>
          <a:p>
            <a:endParaRPr lang="es-ES" dirty="0"/>
          </a:p>
        </p:txBody>
      </p:sp>
      <p:pic>
        <p:nvPicPr>
          <p:cNvPr id="4" name="Picture 2" descr="Resultado de imagen para logos de la cu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6" y="116632"/>
            <a:ext cx="1440073" cy="111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5 Imagen" descr="C:\Users\Karen Estupiñan\Downloads\image1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703" r="15555" b="25926"/>
          <a:stretch/>
        </p:blipFill>
        <p:spPr bwMode="auto">
          <a:xfrm>
            <a:off x="3563888" y="5070958"/>
            <a:ext cx="3024336" cy="178704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lumMod val="75000"/>
                <a:alpha val="0"/>
              </a:schemeClr>
            </a:glow>
            <a:softEdge rad="317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10128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6436196" cy="509736"/>
          </a:xfrm>
        </p:spPr>
        <p:txBody>
          <a:bodyPr/>
          <a:lstStyle/>
          <a:p>
            <a:pPr algn="ctr"/>
            <a:r>
              <a:rPr lang="es-ES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Plan de marketing </a:t>
            </a:r>
            <a:endParaRPr lang="es-ES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Resultado de imagen para logos de la c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6" y="116632"/>
            <a:ext cx="1440073" cy="111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Marcador de contenido" descr="C:\Users\Karen Estupiñan\Downloads\image1.JPG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703" r="15555" b="25926"/>
          <a:stretch/>
        </p:blipFill>
        <p:spPr bwMode="auto">
          <a:xfrm>
            <a:off x="2071105" y="880557"/>
            <a:ext cx="4824537" cy="3024336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14000"/>
              </a:schemeClr>
            </a:glow>
            <a:softEdge rad="317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67544" y="2996952"/>
            <a:ext cx="84249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accent3">
                    <a:lumMod val="75000"/>
                  </a:schemeClr>
                </a:solidFill>
              </a:rPr>
              <a:t>.Marca </a:t>
            </a:r>
          </a:p>
          <a:p>
            <a:r>
              <a:rPr lang="es-ES" sz="2800" b="1" dirty="0" smtClean="0">
                <a:solidFill>
                  <a:schemeClr val="accent3">
                    <a:lumMod val="75000"/>
                  </a:schemeClr>
                </a:solidFill>
              </a:rPr>
              <a:t>.Logo</a:t>
            </a:r>
          </a:p>
          <a:p>
            <a:r>
              <a:rPr lang="es-ES" sz="2800" b="1" dirty="0" smtClean="0">
                <a:solidFill>
                  <a:schemeClr val="accent3">
                    <a:lumMod val="75000"/>
                  </a:schemeClr>
                </a:solidFill>
              </a:rPr>
              <a:t>.Colores Corporativos</a:t>
            </a:r>
          </a:p>
          <a:p>
            <a:r>
              <a:rPr lang="es-ES" sz="2800" b="1" dirty="0" smtClean="0">
                <a:solidFill>
                  <a:schemeClr val="accent3">
                    <a:lumMod val="75000"/>
                  </a:schemeClr>
                </a:solidFill>
              </a:rPr>
              <a:t>.Sentido Social  </a:t>
            </a:r>
            <a:endParaRPr lang="es-E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532" y="4990166"/>
            <a:ext cx="3194960" cy="2047447"/>
          </a:xfrm>
          <a:prstGeom prst="rect">
            <a:avLst/>
          </a:prstGeom>
          <a:noFill/>
          <a:effectLst>
            <a:glow rad="127000">
              <a:schemeClr val="accent6">
                <a:lumMod val="75000"/>
                <a:alpha val="1000"/>
              </a:schemeClr>
            </a:glo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732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6436196" cy="509736"/>
          </a:xfrm>
        </p:spPr>
        <p:txBody>
          <a:bodyPr/>
          <a:lstStyle/>
          <a:p>
            <a:r>
              <a:rPr lang="es-ES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CANALES DE DISTRIBUCIÒN…</a:t>
            </a:r>
            <a:endParaRPr lang="es-ES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Resultado de imagen para logos de la c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6" y="116632"/>
            <a:ext cx="1440073" cy="111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532" y="4996024"/>
            <a:ext cx="3194960" cy="2047447"/>
          </a:xfrm>
          <a:prstGeom prst="rect">
            <a:avLst/>
          </a:prstGeom>
          <a:noFill/>
          <a:effectLst>
            <a:glow rad="127000">
              <a:schemeClr val="accent6">
                <a:lumMod val="75000"/>
                <a:alpha val="1000"/>
              </a:schemeClr>
            </a:glo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392" y="1741290"/>
            <a:ext cx="2520280" cy="146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152" y="1966774"/>
            <a:ext cx="3650159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Resultado de imagen para pagina web COLOR NARANJ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865" y="3379586"/>
            <a:ext cx="2286000" cy="161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899592" y="141277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3">
                    <a:lumMod val="75000"/>
                  </a:schemeClr>
                </a:solidFill>
              </a:rPr>
              <a:t>FACEBOOK</a:t>
            </a:r>
            <a:endParaRPr lang="es-E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67544" y="3861048"/>
            <a:ext cx="1395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3">
                    <a:lumMod val="75000"/>
                  </a:schemeClr>
                </a:solidFill>
              </a:rPr>
              <a:t>PAGINA WEB</a:t>
            </a:r>
            <a:endParaRPr lang="es-E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436096" y="159744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3">
                    <a:lumMod val="75000"/>
                  </a:schemeClr>
                </a:solidFill>
              </a:rPr>
              <a:t>MERCHANDISING</a:t>
            </a:r>
            <a:endParaRPr lang="es-E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7467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Personalizado 1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6F9400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100</TotalTime>
  <Words>262</Words>
  <Application>Microsoft Office PowerPoint</Application>
  <PresentationFormat>Presentación en pantalla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Ángulos</vt:lpstr>
      <vt:lpstr>Crediseed</vt:lpstr>
      <vt:lpstr>ALGUNA  VEZ …</vt:lpstr>
      <vt:lpstr>NECESITAS UN ALIADO ESTRATEGIGO !!!</vt:lpstr>
      <vt:lpstr>¿Que Ofrecemos para ti ?</vt:lpstr>
      <vt:lpstr>Nuestro MERCADO OBJETIVO…  </vt:lpstr>
      <vt:lpstr>Hallazgos importantes …</vt:lpstr>
      <vt:lpstr>Decisiones para nuestros productos:</vt:lpstr>
      <vt:lpstr>Plan de marketing </vt:lpstr>
      <vt:lpstr>CANALES DE DISTRIBUCIÒN…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Crediseed</dc:title>
  <dc:creator>Karen Estupiñan</dc:creator>
  <cp:lastModifiedBy>Karen Estupiñan</cp:lastModifiedBy>
  <cp:revision>11</cp:revision>
  <dcterms:created xsi:type="dcterms:W3CDTF">2017-05-19T04:39:10Z</dcterms:created>
  <dcterms:modified xsi:type="dcterms:W3CDTF">2017-05-19T06:19:59Z</dcterms:modified>
</cp:coreProperties>
</file>